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8" r:id="rId2"/>
    <p:sldId id="267" r:id="rId3"/>
    <p:sldId id="279" r:id="rId4"/>
    <p:sldId id="280" r:id="rId5"/>
    <p:sldId id="269" r:id="rId6"/>
    <p:sldId id="271" r:id="rId7"/>
    <p:sldId id="277" r:id="rId8"/>
    <p:sldId id="278" r:id="rId9"/>
    <p:sldId id="274" r:id="rId10"/>
    <p:sldId id="275" r:id="rId11"/>
    <p:sldId id="266" r:id="rId12"/>
    <p:sldId id="261" r:id="rId13"/>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FC93569-9AC7-4D3E-AD23-5906E8A2B0E2}">
          <p14:sldIdLst>
            <p14:sldId id="268"/>
            <p14:sldId id="267"/>
            <p14:sldId id="279"/>
            <p14:sldId id="280"/>
            <p14:sldId id="269"/>
            <p14:sldId id="271"/>
            <p14:sldId id="277"/>
            <p14:sldId id="278"/>
            <p14:sldId id="274"/>
            <p14:sldId id="275"/>
            <p14:sldId id="266"/>
            <p14:sldId id="261"/>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iara Bearzotti" initials="CHB"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80092" autoAdjust="0"/>
  </p:normalViewPr>
  <p:slideViewPr>
    <p:cSldViewPr>
      <p:cViewPr varScale="1">
        <p:scale>
          <a:sx n="49" d="100"/>
          <a:sy n="49" d="100"/>
        </p:scale>
        <p:origin x="-1302"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097290-B370-4872-9F74-F9E0094F6EC7}" type="datetimeFigureOut">
              <a:rPr lang="en-GB" smtClean="0"/>
              <a:t>06/05/2020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E7842A-A441-4016-A3DB-F8EB0E8513B3}" type="slidenum">
              <a:rPr lang="en-GB" smtClean="0"/>
              <a:t>‹#›</a:t>
            </a:fld>
            <a:endParaRPr lang="en-GB"/>
          </a:p>
        </p:txBody>
      </p:sp>
    </p:spTree>
    <p:extLst>
      <p:ext uri="{BB962C8B-B14F-4D97-AF65-F5344CB8AC3E}">
        <p14:creationId xmlns:p14="http://schemas.microsoft.com/office/powerpoint/2010/main" val="3289574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CS1:</a:t>
            </a:r>
          </a:p>
          <a:p>
            <a:r>
              <a:rPr lang="en-GB" dirty="0"/>
              <a:t>Co-designing a climate service with RUKA, with replicability for other companies operating in the same business area</a:t>
            </a:r>
          </a:p>
          <a:p>
            <a:r>
              <a:rPr lang="en-GB" dirty="0"/>
              <a:t>Assessing the value of improved weather and climate predictions for short‐term planning of operations for ski centres in Northern Finland</a:t>
            </a:r>
          </a:p>
          <a:p>
            <a:endParaRPr lang="fi-FI" dirty="0"/>
          </a:p>
        </p:txBody>
      </p:sp>
      <p:sp>
        <p:nvSpPr>
          <p:cNvPr id="4" name="Slide Number Placeholder 3"/>
          <p:cNvSpPr>
            <a:spLocks noGrp="1"/>
          </p:cNvSpPr>
          <p:nvPr>
            <p:ph type="sldNum" sz="quarter" idx="5"/>
          </p:nvPr>
        </p:nvSpPr>
        <p:spPr/>
        <p:txBody>
          <a:bodyPr/>
          <a:lstStyle/>
          <a:p>
            <a:fld id="{6DE7842A-A441-4016-A3DB-F8EB0E8513B3}" type="slidenum">
              <a:rPr lang="en-GB" smtClean="0"/>
              <a:t>1</a:t>
            </a:fld>
            <a:endParaRPr lang="en-GB"/>
          </a:p>
        </p:txBody>
      </p:sp>
    </p:spTree>
    <p:extLst>
      <p:ext uri="{BB962C8B-B14F-4D97-AF65-F5344CB8AC3E}">
        <p14:creationId xmlns:p14="http://schemas.microsoft.com/office/powerpoint/2010/main" val="1478290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a:t>
            </a:r>
            <a:r>
              <a:rPr lang="en-GB" dirty="0"/>
              <a:t>short: </a:t>
            </a:r>
          </a:p>
          <a:p>
            <a:r>
              <a:rPr lang="da-DK" dirty="0"/>
              <a:t>The climate service app ”SnowApp”; test round in Ruka during the skiing season 2019-2020</a:t>
            </a:r>
          </a:p>
          <a:p>
            <a:r>
              <a:rPr lang="da-DK" dirty="0"/>
              <a:t>Tailored data from GCFS2.0 / DWD (WP1)</a:t>
            </a:r>
          </a:p>
          <a:p>
            <a:r>
              <a:rPr lang="da-DK" dirty="0"/>
              <a:t>Validating the model’s predictive capacity</a:t>
            </a:r>
          </a:p>
          <a:p>
            <a:r>
              <a:rPr lang="da-DK" dirty="0"/>
              <a:t>Active dissemination and communications</a:t>
            </a:r>
          </a:p>
          <a:p>
            <a:r>
              <a:rPr lang="da-DK" dirty="0"/>
              <a:t>Plans and schedules for completing the case study and the deliverables</a:t>
            </a:r>
          </a:p>
          <a:p>
            <a:endParaRPr lang="en-GB" dirty="0"/>
          </a:p>
        </p:txBody>
      </p:sp>
      <p:sp>
        <p:nvSpPr>
          <p:cNvPr id="4" name="Slide Number Placeholder 3"/>
          <p:cNvSpPr>
            <a:spLocks noGrp="1"/>
          </p:cNvSpPr>
          <p:nvPr>
            <p:ph type="sldNum" sz="quarter" idx="10"/>
          </p:nvPr>
        </p:nvSpPr>
        <p:spPr/>
        <p:txBody>
          <a:bodyPr/>
          <a:lstStyle/>
          <a:p>
            <a:fld id="{C4DEA870-8C0F-4738-A815-0C3C8AF244D8}" type="slidenum">
              <a:rPr lang="en-GB" smtClean="0"/>
              <a:t>2</a:t>
            </a:fld>
            <a:endParaRPr lang="en-GB"/>
          </a:p>
        </p:txBody>
      </p:sp>
    </p:spTree>
    <p:extLst>
      <p:ext uri="{BB962C8B-B14F-4D97-AF65-F5344CB8AC3E}">
        <p14:creationId xmlns:p14="http://schemas.microsoft.com/office/powerpoint/2010/main" val="3723082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DE7842A-A441-4016-A3DB-F8EB0E8513B3}" type="slidenum">
              <a:rPr lang="en-GB" smtClean="0"/>
              <a:t>3</a:t>
            </a:fld>
            <a:endParaRPr lang="en-GB"/>
          </a:p>
        </p:txBody>
      </p:sp>
    </p:spTree>
    <p:extLst>
      <p:ext uri="{BB962C8B-B14F-4D97-AF65-F5344CB8AC3E}">
        <p14:creationId xmlns:p14="http://schemas.microsoft.com/office/powerpoint/2010/main" val="2562953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10"/>
          </p:nvPr>
        </p:nvSpPr>
        <p:spPr/>
        <p:txBody>
          <a:bodyPr/>
          <a:lstStyle/>
          <a:p>
            <a:fld id="{C4DEA870-8C0F-4738-A815-0C3C8AF244D8}" type="slidenum">
              <a:rPr lang="en-GB" smtClean="0"/>
              <a:t>5</a:t>
            </a:fld>
            <a:endParaRPr lang="en-GB"/>
          </a:p>
        </p:txBody>
      </p:sp>
    </p:spTree>
    <p:extLst>
      <p:ext uri="{BB962C8B-B14F-4D97-AF65-F5344CB8AC3E}">
        <p14:creationId xmlns:p14="http://schemas.microsoft.com/office/powerpoint/2010/main" val="3625037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4DEA870-8C0F-4738-A815-0C3C8AF244D8}" type="slidenum">
              <a:rPr lang="en-GB" smtClean="0"/>
              <a:t>6</a:t>
            </a:fld>
            <a:endParaRPr lang="en-GB"/>
          </a:p>
        </p:txBody>
      </p:sp>
    </p:spTree>
    <p:extLst>
      <p:ext uri="{BB962C8B-B14F-4D97-AF65-F5344CB8AC3E}">
        <p14:creationId xmlns:p14="http://schemas.microsoft.com/office/powerpoint/2010/main" val="3875374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r>
              <a:rPr lang="en-GB" sz="1200" b="1" i="0" u="none" strike="noStrike" kern="1200" dirty="0">
                <a:solidFill>
                  <a:schemeClr val="tx1"/>
                </a:solidFill>
                <a:effectLst/>
                <a:latin typeface="+mn-lt"/>
                <a:ea typeface="+mn-ea"/>
                <a:cs typeface="+mn-cs"/>
              </a:rPr>
              <a:t>T</a:t>
            </a:r>
            <a:r>
              <a:rPr lang="en-GB" sz="1200" b="0" i="0" u="none" strike="noStrike" kern="1200" dirty="0">
                <a:solidFill>
                  <a:schemeClr val="tx1"/>
                </a:solidFill>
                <a:effectLst/>
                <a:latin typeface="+mn-lt"/>
                <a:ea typeface="+mn-ea"/>
                <a:cs typeface="+mn-cs"/>
              </a:rPr>
              <a:t>he climate service co-designed in </a:t>
            </a:r>
            <a:r>
              <a:rPr lang="en-GB" sz="1200" b="1" i="0" u="none" strike="noStrike" kern="1200" dirty="0">
                <a:solidFill>
                  <a:schemeClr val="tx1"/>
                </a:solidFill>
                <a:effectLst/>
                <a:latin typeface="+mn-lt"/>
                <a:ea typeface="+mn-ea"/>
                <a:cs typeface="+mn-cs"/>
              </a:rPr>
              <a:t>CS1 on Weather and climate data for Northern Finnish winter tourism </a:t>
            </a:r>
            <a:r>
              <a:rPr lang="en-GB" sz="1200" b="1" i="0" u="none" strike="noStrike" kern="1200" dirty="0" err="1">
                <a:solidFill>
                  <a:schemeClr val="tx1"/>
                </a:solidFill>
                <a:effectLst/>
                <a:latin typeface="+mn-lt"/>
                <a:ea typeface="+mn-ea"/>
                <a:cs typeface="+mn-cs"/>
              </a:rPr>
              <a:t>centers</a:t>
            </a:r>
            <a:r>
              <a:rPr lang="en-GB" sz="1200" b="1" i="0" u="none" strike="noStrike" kern="120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rPr>
              <a:t>provides important information for the winter tourism industry in Northern Finland (and potentially elsewhere after the project phase) that supports their adaptation to climate change. The seasonal forecast can help with keeping costs from snowmaking at bay, which can help ski resorts to avoid the risk of economically devastating consequences of adaptive actions i.e. snowmaking, or to avoid a shortening of the operational season (ski season), which would also reduce their profits. The co-design of the climate service in close collaboration between researchers and the end-user  also provides an example of fruitful collaboration between businesses and academia. </a:t>
            </a:r>
            <a:endParaRPr lang="en-GB" dirty="0"/>
          </a:p>
        </p:txBody>
      </p:sp>
      <p:sp>
        <p:nvSpPr>
          <p:cNvPr id="4" name="Slide Number Placeholder 3"/>
          <p:cNvSpPr>
            <a:spLocks noGrp="1"/>
          </p:cNvSpPr>
          <p:nvPr>
            <p:ph type="sldNum" sz="quarter" idx="10"/>
          </p:nvPr>
        </p:nvSpPr>
        <p:spPr/>
        <p:txBody>
          <a:bodyPr/>
          <a:lstStyle/>
          <a:p>
            <a:fld id="{C4DEA870-8C0F-4738-A815-0C3C8AF244D8}" type="slidenum">
              <a:rPr lang="en-GB" smtClean="0"/>
              <a:t>9</a:t>
            </a:fld>
            <a:endParaRPr lang="en-GB"/>
          </a:p>
        </p:txBody>
      </p:sp>
    </p:spTree>
    <p:extLst>
      <p:ext uri="{BB962C8B-B14F-4D97-AF65-F5344CB8AC3E}">
        <p14:creationId xmlns:p14="http://schemas.microsoft.com/office/powerpoint/2010/main" val="4003278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4DEA870-8C0F-4738-A815-0C3C8AF244D8}" type="slidenum">
              <a:rPr lang="en-GB" smtClean="0"/>
              <a:t>10</a:t>
            </a:fld>
            <a:endParaRPr lang="en-GB"/>
          </a:p>
        </p:txBody>
      </p:sp>
    </p:spTree>
    <p:extLst>
      <p:ext uri="{BB962C8B-B14F-4D97-AF65-F5344CB8AC3E}">
        <p14:creationId xmlns:p14="http://schemas.microsoft.com/office/powerpoint/2010/main" val="685215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solidFill>
                <a:srgbClr val="00B0F0"/>
              </a:solidFill>
            </a:endParaRPr>
          </a:p>
        </p:txBody>
      </p:sp>
      <p:sp>
        <p:nvSpPr>
          <p:cNvPr id="4" name="Slide Number Placeholder 3"/>
          <p:cNvSpPr>
            <a:spLocks noGrp="1"/>
          </p:cNvSpPr>
          <p:nvPr>
            <p:ph type="sldNum" sz="quarter" idx="10"/>
          </p:nvPr>
        </p:nvSpPr>
        <p:spPr/>
        <p:txBody>
          <a:bodyPr/>
          <a:lstStyle/>
          <a:p>
            <a:fld id="{C4DEA870-8C0F-4738-A815-0C3C8AF244D8}" type="slidenum">
              <a:rPr lang="en-GB" smtClean="0"/>
              <a:t>11</a:t>
            </a:fld>
            <a:endParaRPr lang="en-GB"/>
          </a:p>
        </p:txBody>
      </p:sp>
    </p:spTree>
    <p:extLst>
      <p:ext uri="{BB962C8B-B14F-4D97-AF65-F5344CB8AC3E}">
        <p14:creationId xmlns:p14="http://schemas.microsoft.com/office/powerpoint/2010/main" val="35347255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tiff"/><Relationship Id="rId5" Type="http://schemas.openxmlformats.org/officeDocument/2006/relationships/image" Target="../media/image5.jpeg"/><Relationship Id="rId4" Type="http://schemas.openxmlformats.org/officeDocument/2006/relationships/hyperlink" Target="http://www.blue-action.eu/"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3608" y="-15957"/>
            <a:ext cx="8128000" cy="5422900"/>
          </a:xfrm>
          <a:prstGeom prst="rect">
            <a:avLst/>
          </a:prstGeom>
        </p:spPr>
      </p:pic>
      <p:pic>
        <p:nvPicPr>
          <p:cNvPr id="7" name="Grafik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a:off x="-2278131" y="2343963"/>
            <a:ext cx="5400599" cy="808713"/>
          </a:xfrm>
          <a:prstGeom prst="rect">
            <a:avLst/>
          </a:prstGeom>
        </p:spPr>
      </p:pic>
      <p:sp>
        <p:nvSpPr>
          <p:cNvPr id="10" name="Rectangle 9"/>
          <p:cNvSpPr/>
          <p:nvPr userDrawn="1"/>
        </p:nvSpPr>
        <p:spPr>
          <a:xfrm>
            <a:off x="1043608" y="3068960"/>
            <a:ext cx="7777792" cy="1200329"/>
          </a:xfrm>
          <a:prstGeom prst="rect">
            <a:avLst/>
          </a:prstGeom>
        </p:spPr>
        <p:txBody>
          <a:bodyPr wrap="square">
            <a:spAutoFit/>
          </a:bodyPr>
          <a:lstStyle/>
          <a:p>
            <a:endParaRPr lang="da-DK" sz="2400" b="0" dirty="0">
              <a:solidFill>
                <a:schemeClr val="tx2">
                  <a:lumMod val="50000"/>
                </a:schemeClr>
              </a:solidFill>
            </a:endParaRPr>
          </a:p>
          <a:p>
            <a:r>
              <a:rPr lang="da-DK" sz="2400" b="1" dirty="0">
                <a:solidFill>
                  <a:schemeClr val="tx2">
                    <a:lumMod val="50000"/>
                  </a:schemeClr>
                </a:solidFill>
              </a:rPr>
              <a:t>www.blue-action.eu</a:t>
            </a:r>
          </a:p>
          <a:p>
            <a:r>
              <a:rPr lang="da-DK" sz="2400" b="1" dirty="0">
                <a:solidFill>
                  <a:schemeClr val="tx2">
                    <a:lumMod val="50000"/>
                  </a:schemeClr>
                </a:solidFill>
              </a:rPr>
              <a:t>Twitter:</a:t>
            </a:r>
            <a:r>
              <a:rPr lang="da-DK" sz="2400" b="1" baseline="0" dirty="0">
                <a:solidFill>
                  <a:schemeClr val="tx2">
                    <a:lumMod val="50000"/>
                  </a:schemeClr>
                </a:solidFill>
              </a:rPr>
              <a:t> @BG10Blueaction</a:t>
            </a:r>
            <a:endParaRPr lang="da-DK" sz="2400" b="1" dirty="0">
              <a:solidFill>
                <a:schemeClr val="tx2">
                  <a:lumMod val="50000"/>
                </a:schemeClr>
              </a:solidFill>
            </a:endParaRPr>
          </a:p>
        </p:txBody>
      </p:sp>
      <p:sp>
        <p:nvSpPr>
          <p:cNvPr id="11" name="TextBox 10"/>
          <p:cNvSpPr txBox="1"/>
          <p:nvPr userDrawn="1"/>
        </p:nvSpPr>
        <p:spPr>
          <a:xfrm>
            <a:off x="7704182" y="5187009"/>
            <a:ext cx="1439818" cy="261610"/>
          </a:xfrm>
          <a:prstGeom prst="rect">
            <a:avLst/>
          </a:prstGeom>
          <a:noFill/>
        </p:spPr>
        <p:txBody>
          <a:bodyPr wrap="none" rtlCol="0">
            <a:spAutoFit/>
          </a:bodyPr>
          <a:lstStyle/>
          <a:p>
            <a:r>
              <a:rPr lang="da-DK" sz="1100" dirty="0">
                <a:solidFill>
                  <a:schemeClr val="tx2">
                    <a:lumMod val="50000"/>
                  </a:schemeClr>
                </a:solidFill>
              </a:rPr>
              <a:t>Photo </a:t>
            </a:r>
            <a:r>
              <a:rPr lang="da-DK" sz="1100" dirty="0" err="1">
                <a:solidFill>
                  <a:schemeClr val="tx2">
                    <a:lumMod val="50000"/>
                  </a:schemeClr>
                </a:solidFill>
              </a:rPr>
              <a:t>credit</a:t>
            </a:r>
            <a:r>
              <a:rPr lang="da-DK" sz="1100" dirty="0">
                <a:solidFill>
                  <a:schemeClr val="tx2">
                    <a:lumMod val="50000"/>
                  </a:schemeClr>
                </a:solidFill>
              </a:rPr>
              <a:t>: DMI </a:t>
            </a:r>
            <a:r>
              <a:rPr lang="da-DK" sz="1100" dirty="0" err="1">
                <a:solidFill>
                  <a:schemeClr val="tx2">
                    <a:lumMod val="50000"/>
                  </a:schemeClr>
                </a:solidFill>
              </a:rPr>
              <a:t>chb</a:t>
            </a:r>
            <a:endParaRPr lang="da-DK" sz="1100" dirty="0">
              <a:solidFill>
                <a:schemeClr val="tx2">
                  <a:lumMod val="50000"/>
                </a:schemeClr>
              </a:solidFill>
            </a:endParaRPr>
          </a:p>
        </p:txBody>
      </p:sp>
      <p:sp>
        <p:nvSpPr>
          <p:cNvPr id="14" name="Text Placeholder 13"/>
          <p:cNvSpPr>
            <a:spLocks noGrp="1"/>
          </p:cNvSpPr>
          <p:nvPr>
            <p:ph type="body" sz="quarter" idx="10"/>
          </p:nvPr>
        </p:nvSpPr>
        <p:spPr>
          <a:xfrm>
            <a:off x="1142526" y="78558"/>
            <a:ext cx="7950706" cy="2846386"/>
          </a:xfrm>
        </p:spPr>
        <p:txBody>
          <a:bodyPr/>
          <a:lstStyle>
            <a:lvl1pPr marL="0" indent="0">
              <a:buNone/>
              <a:defRPr b="0">
                <a:solidFill>
                  <a:srgbClr val="002060"/>
                </a:solidFill>
              </a:defRPr>
            </a:lvl1pPr>
          </a:lstStyle>
          <a:p>
            <a:pPr lvl="0"/>
            <a:r>
              <a:rPr lang="en-US" dirty="0"/>
              <a:t>Click to edit Master text styles</a:t>
            </a:r>
          </a:p>
        </p:txBody>
      </p:sp>
      <p:sp>
        <p:nvSpPr>
          <p:cNvPr id="18" name="Text Placeholder 17"/>
          <p:cNvSpPr>
            <a:spLocks noGrp="1"/>
          </p:cNvSpPr>
          <p:nvPr>
            <p:ph type="body" sz="quarter" idx="11" hasCustomPrompt="1"/>
          </p:nvPr>
        </p:nvSpPr>
        <p:spPr>
          <a:xfrm>
            <a:off x="1016000" y="5448618"/>
            <a:ext cx="8111525" cy="1220741"/>
          </a:xfrm>
        </p:spPr>
        <p:txBody>
          <a:bodyPr/>
          <a:lstStyle>
            <a:lvl1pPr marL="0" indent="0">
              <a:buNone/>
              <a:defRPr/>
            </a:lvl1pPr>
          </a:lstStyle>
          <a:p>
            <a:pPr lvl="0"/>
            <a:r>
              <a:rPr lang="en-US" dirty="0"/>
              <a:t>EC Review 10-11 March 2020, Brussels</a:t>
            </a:r>
          </a:p>
        </p:txBody>
      </p:sp>
    </p:spTree>
    <p:extLst>
      <p:ext uri="{BB962C8B-B14F-4D97-AF65-F5344CB8AC3E}">
        <p14:creationId xmlns:p14="http://schemas.microsoft.com/office/powerpoint/2010/main" val="3150096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71600" y="48020"/>
            <a:ext cx="8064896" cy="860700"/>
          </a:xfrm>
        </p:spPr>
        <p:txBody>
          <a:bodyPr>
            <a:normAutofit/>
          </a:bodyPr>
          <a:lstStyle>
            <a:lvl1pPr algn="l">
              <a:defRPr sz="3200"/>
            </a:lvl1pPr>
          </a:lstStyle>
          <a:p>
            <a:r>
              <a:rPr lang="en-US"/>
              <a:t>Click to edit Master title style</a:t>
            </a:r>
            <a:endParaRPr lang="da-DK" dirty="0"/>
          </a:p>
        </p:txBody>
      </p:sp>
      <p:sp>
        <p:nvSpPr>
          <p:cNvPr id="3" name="Content Placeholder 2"/>
          <p:cNvSpPr>
            <a:spLocks noGrp="1"/>
          </p:cNvSpPr>
          <p:nvPr>
            <p:ph idx="1"/>
          </p:nvPr>
        </p:nvSpPr>
        <p:spPr>
          <a:xfrm>
            <a:off x="971600" y="1052736"/>
            <a:ext cx="7715200" cy="5073427"/>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4" name="Date Placeholder 3"/>
          <p:cNvSpPr>
            <a:spLocks noGrp="1"/>
          </p:cNvSpPr>
          <p:nvPr>
            <p:ph type="dt" sz="half" idx="10"/>
          </p:nvPr>
        </p:nvSpPr>
        <p:spPr/>
        <p:txBody>
          <a:bodyPr/>
          <a:lstStyle/>
          <a:p>
            <a:fld id="{589742A0-8441-434E-A329-6E714DBB7BDD}" type="datetimeFigureOut">
              <a:rPr lang="da-DK" smtClean="0"/>
              <a:t>06-05-2020</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487245F7-DC11-47C8-A6D7-8919831ACB7C}" type="slidenum">
              <a:rPr lang="da-DK" smtClean="0"/>
              <a:t>‹#›</a:t>
            </a:fld>
            <a:endParaRPr lang="da-DK"/>
          </a:p>
        </p:txBody>
      </p:sp>
      <p:pic>
        <p:nvPicPr>
          <p:cNvPr id="7" name="Grafik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2278131" y="2343963"/>
            <a:ext cx="5400599" cy="808713"/>
          </a:xfrm>
          <a:prstGeom prst="rect">
            <a:avLst/>
          </a:prstGeom>
        </p:spPr>
      </p:pic>
    </p:spTree>
    <p:extLst>
      <p:ext uri="{BB962C8B-B14F-4D97-AF65-F5344CB8AC3E}">
        <p14:creationId xmlns:p14="http://schemas.microsoft.com/office/powerpoint/2010/main" val="3195783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99" y="4406900"/>
            <a:ext cx="7523113" cy="1362075"/>
          </a:xfrm>
        </p:spPr>
        <p:txBody>
          <a:bodyPr anchor="t"/>
          <a:lstStyle>
            <a:lvl1pPr algn="l">
              <a:defRPr sz="4000" b="1" cap="all"/>
            </a:lvl1pPr>
          </a:lstStyle>
          <a:p>
            <a:r>
              <a:rPr lang="en-US"/>
              <a:t>Click to edit Master title style</a:t>
            </a:r>
            <a:endParaRPr lang="da-DK" dirty="0"/>
          </a:p>
        </p:txBody>
      </p:sp>
      <p:sp>
        <p:nvSpPr>
          <p:cNvPr id="3" name="Text Placeholder 2"/>
          <p:cNvSpPr>
            <a:spLocks noGrp="1"/>
          </p:cNvSpPr>
          <p:nvPr>
            <p:ph type="body" idx="1"/>
          </p:nvPr>
        </p:nvSpPr>
        <p:spPr>
          <a:xfrm>
            <a:off x="971599" y="2906713"/>
            <a:ext cx="752311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9742A0-8441-434E-A329-6E714DBB7BDD}" type="datetimeFigureOut">
              <a:rPr lang="da-DK" smtClean="0"/>
              <a:t>06-05-2020</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487245F7-DC11-47C8-A6D7-8919831ACB7C}" type="slidenum">
              <a:rPr lang="da-DK" smtClean="0"/>
              <a:t>‹#›</a:t>
            </a:fld>
            <a:endParaRPr lang="da-DK"/>
          </a:p>
        </p:txBody>
      </p:sp>
      <p:pic>
        <p:nvPicPr>
          <p:cNvPr id="7" name="Grafik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2278131" y="2343963"/>
            <a:ext cx="5400599" cy="808713"/>
          </a:xfrm>
          <a:prstGeom prst="rect">
            <a:avLst/>
          </a:prstGeom>
        </p:spPr>
      </p:pic>
    </p:spTree>
    <p:extLst>
      <p:ext uri="{BB962C8B-B14F-4D97-AF65-F5344CB8AC3E}">
        <p14:creationId xmlns:p14="http://schemas.microsoft.com/office/powerpoint/2010/main" val="1109558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71600" y="1484784"/>
            <a:ext cx="374441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4" name="Content Placeholder 3"/>
          <p:cNvSpPr>
            <a:spLocks noGrp="1"/>
          </p:cNvSpPr>
          <p:nvPr>
            <p:ph sz="half" idx="2"/>
          </p:nvPr>
        </p:nvSpPr>
        <p:spPr>
          <a:xfrm>
            <a:off x="4860032" y="1484784"/>
            <a:ext cx="381642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5" name="Date Placeholder 4"/>
          <p:cNvSpPr>
            <a:spLocks noGrp="1"/>
          </p:cNvSpPr>
          <p:nvPr>
            <p:ph type="dt" sz="half" idx="10"/>
          </p:nvPr>
        </p:nvSpPr>
        <p:spPr/>
        <p:txBody>
          <a:bodyPr/>
          <a:lstStyle/>
          <a:p>
            <a:fld id="{589742A0-8441-434E-A329-6E714DBB7BDD}" type="datetimeFigureOut">
              <a:rPr lang="da-DK" smtClean="0"/>
              <a:t>06-05-2020</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487245F7-DC11-47C8-A6D7-8919831ACB7C}" type="slidenum">
              <a:rPr lang="da-DK" smtClean="0"/>
              <a:t>‹#›</a:t>
            </a:fld>
            <a:endParaRPr lang="da-DK"/>
          </a:p>
        </p:txBody>
      </p:sp>
      <p:pic>
        <p:nvPicPr>
          <p:cNvPr id="8" name="Grafik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2278131" y="2343963"/>
            <a:ext cx="5400599" cy="808713"/>
          </a:xfrm>
          <a:prstGeom prst="rect">
            <a:avLst/>
          </a:prstGeom>
        </p:spPr>
      </p:pic>
      <p:sp>
        <p:nvSpPr>
          <p:cNvPr id="10" name="Title 1"/>
          <p:cNvSpPr>
            <a:spLocks noGrp="1"/>
          </p:cNvSpPr>
          <p:nvPr>
            <p:ph type="title"/>
          </p:nvPr>
        </p:nvSpPr>
        <p:spPr>
          <a:xfrm>
            <a:off x="971600" y="48020"/>
            <a:ext cx="8064896" cy="860700"/>
          </a:xfrm>
        </p:spPr>
        <p:txBody>
          <a:bodyPr>
            <a:normAutofit/>
          </a:bodyPr>
          <a:lstStyle>
            <a:lvl1pPr algn="l">
              <a:defRPr sz="3200"/>
            </a:lvl1pPr>
          </a:lstStyle>
          <a:p>
            <a:r>
              <a:rPr lang="en-US"/>
              <a:t>Click to edit Master title style</a:t>
            </a:r>
            <a:endParaRPr lang="da-DK" dirty="0"/>
          </a:p>
        </p:txBody>
      </p:sp>
    </p:spTree>
    <p:extLst>
      <p:ext uri="{BB962C8B-B14F-4D97-AF65-F5344CB8AC3E}">
        <p14:creationId xmlns:p14="http://schemas.microsoft.com/office/powerpoint/2010/main" val="1598574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89742A0-8441-434E-A329-6E714DBB7BDD}" type="datetimeFigureOut">
              <a:rPr lang="da-DK" smtClean="0"/>
              <a:t>06-05-2020</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487245F7-DC11-47C8-A6D7-8919831ACB7C}" type="slidenum">
              <a:rPr lang="da-DK" smtClean="0"/>
              <a:t>‹#›</a:t>
            </a:fld>
            <a:endParaRPr lang="da-DK"/>
          </a:p>
        </p:txBody>
      </p:sp>
      <p:sp>
        <p:nvSpPr>
          <p:cNvPr id="6" name="Title 1"/>
          <p:cNvSpPr>
            <a:spLocks noGrp="1"/>
          </p:cNvSpPr>
          <p:nvPr>
            <p:ph type="title"/>
          </p:nvPr>
        </p:nvSpPr>
        <p:spPr>
          <a:xfrm>
            <a:off x="971600" y="48020"/>
            <a:ext cx="8064896" cy="860700"/>
          </a:xfrm>
        </p:spPr>
        <p:txBody>
          <a:bodyPr>
            <a:normAutofit/>
          </a:bodyPr>
          <a:lstStyle>
            <a:lvl1pPr algn="l">
              <a:defRPr sz="3200"/>
            </a:lvl1pPr>
          </a:lstStyle>
          <a:p>
            <a:r>
              <a:rPr lang="en-US"/>
              <a:t>Click to edit Master title style</a:t>
            </a:r>
            <a:endParaRPr lang="da-DK" dirty="0"/>
          </a:p>
        </p:txBody>
      </p:sp>
      <p:pic>
        <p:nvPicPr>
          <p:cNvPr id="7" name="Grafik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2278131" y="2343963"/>
            <a:ext cx="5400599" cy="808713"/>
          </a:xfrm>
          <a:prstGeom prst="rect">
            <a:avLst/>
          </a:prstGeom>
        </p:spPr>
      </p:pic>
    </p:spTree>
    <p:extLst>
      <p:ext uri="{BB962C8B-B14F-4D97-AF65-F5344CB8AC3E}">
        <p14:creationId xmlns:p14="http://schemas.microsoft.com/office/powerpoint/2010/main" val="2478596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9742A0-8441-434E-A329-6E714DBB7BDD}" type="datetimeFigureOut">
              <a:rPr lang="da-DK" smtClean="0"/>
              <a:t>06-05-2020</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487245F7-DC11-47C8-A6D7-8919831ACB7C}" type="slidenum">
              <a:rPr lang="da-DK" smtClean="0"/>
              <a:t>‹#›</a:t>
            </a:fld>
            <a:endParaRPr lang="da-DK"/>
          </a:p>
        </p:txBody>
      </p:sp>
      <p:pic>
        <p:nvPicPr>
          <p:cNvPr id="5" name="Grafik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2278131" y="2343963"/>
            <a:ext cx="5400599" cy="808713"/>
          </a:xfrm>
          <a:prstGeom prst="rect">
            <a:avLst/>
          </a:prstGeom>
        </p:spPr>
      </p:pic>
    </p:spTree>
    <p:extLst>
      <p:ext uri="{BB962C8B-B14F-4D97-AF65-F5344CB8AC3E}">
        <p14:creationId xmlns:p14="http://schemas.microsoft.com/office/powerpoint/2010/main" val="399094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600" y="273050"/>
            <a:ext cx="3024336" cy="1162050"/>
          </a:xfrm>
        </p:spPr>
        <p:txBody>
          <a:bodyPr anchor="b"/>
          <a:lstStyle>
            <a:lvl1pPr algn="l">
              <a:defRPr sz="2000" b="1"/>
            </a:lvl1pPr>
          </a:lstStyle>
          <a:p>
            <a:r>
              <a:rPr lang="en-US"/>
              <a:t>Click to edit Master title style</a:t>
            </a:r>
            <a:endParaRPr lang="da-DK"/>
          </a:p>
        </p:txBody>
      </p:sp>
      <p:sp>
        <p:nvSpPr>
          <p:cNvPr id="3" name="Content Placeholder 2"/>
          <p:cNvSpPr>
            <a:spLocks noGrp="1"/>
          </p:cNvSpPr>
          <p:nvPr>
            <p:ph idx="1"/>
          </p:nvPr>
        </p:nvSpPr>
        <p:spPr>
          <a:xfrm>
            <a:off x="4067944" y="273050"/>
            <a:ext cx="461885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4" name="Text Placeholder 3"/>
          <p:cNvSpPr>
            <a:spLocks noGrp="1"/>
          </p:cNvSpPr>
          <p:nvPr>
            <p:ph type="body" sz="half" idx="2"/>
          </p:nvPr>
        </p:nvSpPr>
        <p:spPr>
          <a:xfrm>
            <a:off x="971600" y="1484784"/>
            <a:ext cx="302433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9742A0-8441-434E-A329-6E714DBB7BDD}" type="datetimeFigureOut">
              <a:rPr lang="da-DK" smtClean="0"/>
              <a:t>06-05-2020</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487245F7-DC11-47C8-A6D7-8919831ACB7C}" type="slidenum">
              <a:rPr lang="da-DK" smtClean="0"/>
              <a:t>‹#›</a:t>
            </a:fld>
            <a:endParaRPr lang="da-DK"/>
          </a:p>
        </p:txBody>
      </p:sp>
      <p:pic>
        <p:nvPicPr>
          <p:cNvPr id="8" name="Grafik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2278131" y="2343963"/>
            <a:ext cx="5400599" cy="808713"/>
          </a:xfrm>
          <a:prstGeom prst="rect">
            <a:avLst/>
          </a:prstGeom>
        </p:spPr>
      </p:pic>
    </p:spTree>
    <p:extLst>
      <p:ext uri="{BB962C8B-B14F-4D97-AF65-F5344CB8AC3E}">
        <p14:creationId xmlns:p14="http://schemas.microsoft.com/office/powerpoint/2010/main" val="1331537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da-DK"/>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da-DK"/>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9742A0-8441-434E-A329-6E714DBB7BDD}" type="datetimeFigureOut">
              <a:rPr lang="da-DK" smtClean="0"/>
              <a:t>06-05-2020</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487245F7-DC11-47C8-A6D7-8919831ACB7C}" type="slidenum">
              <a:rPr lang="da-DK" smtClean="0"/>
              <a:t>‹#›</a:t>
            </a:fld>
            <a:endParaRPr lang="da-DK"/>
          </a:p>
        </p:txBody>
      </p:sp>
      <p:pic>
        <p:nvPicPr>
          <p:cNvPr id="8" name="Grafik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2278131" y="2343963"/>
            <a:ext cx="5400599" cy="808713"/>
          </a:xfrm>
          <a:prstGeom prst="rect">
            <a:avLst/>
          </a:prstGeom>
        </p:spPr>
      </p:pic>
    </p:spTree>
    <p:extLst>
      <p:ext uri="{BB962C8B-B14F-4D97-AF65-F5344CB8AC3E}">
        <p14:creationId xmlns:p14="http://schemas.microsoft.com/office/powerpoint/2010/main" val="2457046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04224" y="4664898"/>
            <a:ext cx="1295792" cy="1295792"/>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5860" y="-8503"/>
            <a:ext cx="8118140" cy="3207781"/>
          </a:xfrm>
          <a:prstGeom prst="rect">
            <a:avLst/>
          </a:prstGeom>
        </p:spPr>
      </p:pic>
      <p:sp>
        <p:nvSpPr>
          <p:cNvPr id="8" name="Rectangle 7"/>
          <p:cNvSpPr/>
          <p:nvPr userDrawn="1"/>
        </p:nvSpPr>
        <p:spPr>
          <a:xfrm>
            <a:off x="1025860" y="3199278"/>
            <a:ext cx="8110100" cy="1200329"/>
          </a:xfrm>
          <a:prstGeom prst="rect">
            <a:avLst/>
          </a:prstGeom>
        </p:spPr>
        <p:txBody>
          <a:bodyPr wrap="square">
            <a:spAutoFit/>
          </a:bodyPr>
          <a:lstStyle/>
          <a:p>
            <a:r>
              <a:rPr lang="da-DK" b="1" dirty="0">
                <a:solidFill>
                  <a:srgbClr val="002060"/>
                </a:solidFill>
              </a:rPr>
              <a:t>Project </a:t>
            </a:r>
            <a:r>
              <a:rPr lang="da-DK" b="1" dirty="0" err="1">
                <a:solidFill>
                  <a:srgbClr val="002060"/>
                </a:solidFill>
              </a:rPr>
              <a:t>Coordinators</a:t>
            </a:r>
            <a:r>
              <a:rPr lang="da-DK" b="1" dirty="0"/>
              <a:t>: </a:t>
            </a:r>
            <a:r>
              <a:rPr lang="da-DK" dirty="0"/>
              <a:t>Steffen M. Olsen, Danish </a:t>
            </a:r>
            <a:r>
              <a:rPr lang="da-DK" dirty="0" err="1"/>
              <a:t>Meteorological</a:t>
            </a:r>
            <a:r>
              <a:rPr lang="da-DK" dirty="0"/>
              <a:t> </a:t>
            </a:r>
            <a:r>
              <a:rPr lang="da-DK" dirty="0" err="1"/>
              <a:t>Institute</a:t>
            </a:r>
            <a:r>
              <a:rPr lang="da-DK" dirty="0"/>
              <a:t>, smo@dmi.dk and Daniela Matei, Max Planck </a:t>
            </a:r>
            <a:r>
              <a:rPr lang="da-DK" dirty="0" err="1"/>
              <a:t>Institute</a:t>
            </a:r>
            <a:r>
              <a:rPr lang="da-DK" dirty="0"/>
              <a:t> for </a:t>
            </a:r>
            <a:r>
              <a:rPr lang="da-DK" dirty="0" err="1"/>
              <a:t>Meteorology</a:t>
            </a:r>
            <a:r>
              <a:rPr lang="da-DK" dirty="0"/>
              <a:t>, </a:t>
            </a:r>
            <a:r>
              <a:rPr lang="da-DK" sz="1800" kern="1200" dirty="0">
                <a:solidFill>
                  <a:schemeClr val="tx1"/>
                </a:solidFill>
                <a:latin typeface="+mn-lt"/>
                <a:ea typeface="+mn-ea"/>
                <a:cs typeface="+mn-cs"/>
              </a:rPr>
              <a:t>daniela.matei@mpimet.mpg.de </a:t>
            </a:r>
          </a:p>
          <a:p>
            <a:r>
              <a:rPr lang="da-DK" b="1" dirty="0">
                <a:solidFill>
                  <a:srgbClr val="002060"/>
                </a:solidFill>
              </a:rPr>
              <a:t>Project Office:</a:t>
            </a:r>
            <a:r>
              <a:rPr lang="da-DK" b="1" dirty="0"/>
              <a:t> </a:t>
            </a:r>
            <a:r>
              <a:rPr lang="da-DK" dirty="0"/>
              <a:t>Chiara Bearzotti, Danish </a:t>
            </a:r>
            <a:r>
              <a:rPr lang="da-DK" dirty="0" err="1"/>
              <a:t>Meteorological</a:t>
            </a:r>
            <a:r>
              <a:rPr lang="da-DK" dirty="0"/>
              <a:t> </a:t>
            </a:r>
            <a:r>
              <a:rPr lang="da-DK" dirty="0" err="1"/>
              <a:t>Institute</a:t>
            </a:r>
            <a:r>
              <a:rPr lang="da-DK" dirty="0"/>
              <a:t>, chb@dmi.dk </a:t>
            </a:r>
          </a:p>
        </p:txBody>
      </p:sp>
      <p:sp>
        <p:nvSpPr>
          <p:cNvPr id="9" name="Rectangle 8"/>
          <p:cNvSpPr/>
          <p:nvPr userDrawn="1"/>
        </p:nvSpPr>
        <p:spPr>
          <a:xfrm>
            <a:off x="3030598" y="5436922"/>
            <a:ext cx="6096014" cy="1200329"/>
          </a:xfrm>
          <a:prstGeom prst="rect">
            <a:avLst/>
          </a:prstGeom>
        </p:spPr>
        <p:txBody>
          <a:bodyPr wrap="square">
            <a:spAutoFit/>
          </a:bodyPr>
          <a:lstStyle/>
          <a:p>
            <a:r>
              <a:rPr lang="da-DK" dirty="0">
                <a:hlinkClick r:id="rId4"/>
              </a:rPr>
              <a:t>www.blue-action.eu</a:t>
            </a:r>
            <a:r>
              <a:rPr lang="da-DK" dirty="0"/>
              <a:t> </a:t>
            </a:r>
          </a:p>
          <a:p>
            <a:r>
              <a:rPr lang="en-US" dirty="0"/>
              <a:t>The Blue-Action project has received funding from the European Union’s Horizon 2020 research and innovation </a:t>
            </a:r>
            <a:r>
              <a:rPr lang="en-US" dirty="0" err="1"/>
              <a:t>programme</a:t>
            </a:r>
            <a:r>
              <a:rPr lang="en-US" dirty="0"/>
              <a:t> under grant agreement No 727852 </a:t>
            </a:r>
          </a:p>
        </p:txBody>
      </p:sp>
      <p:sp>
        <p:nvSpPr>
          <p:cNvPr id="10" name="Rectangle 9"/>
          <p:cNvSpPr/>
          <p:nvPr userDrawn="1"/>
        </p:nvSpPr>
        <p:spPr>
          <a:xfrm>
            <a:off x="6300016" y="5081961"/>
            <a:ext cx="2459328" cy="461665"/>
          </a:xfrm>
          <a:prstGeom prst="rect">
            <a:avLst/>
          </a:prstGeom>
        </p:spPr>
        <p:txBody>
          <a:bodyPr wrap="none">
            <a:spAutoFit/>
          </a:bodyPr>
          <a:lstStyle/>
          <a:p>
            <a:r>
              <a:rPr lang="da-DK" sz="2400" dirty="0"/>
              <a:t>@BG10Blueaction</a:t>
            </a:r>
          </a:p>
        </p:txBody>
      </p:sp>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88226" y="5436922"/>
            <a:ext cx="2051720" cy="1368392"/>
          </a:xfrm>
          <a:prstGeom prst="rect">
            <a:avLst/>
          </a:prstGeom>
        </p:spPr>
      </p:pic>
      <p:sp>
        <p:nvSpPr>
          <p:cNvPr id="12" name="Rectangle 11"/>
          <p:cNvSpPr/>
          <p:nvPr userDrawn="1"/>
        </p:nvSpPr>
        <p:spPr>
          <a:xfrm>
            <a:off x="8030018" y="2620644"/>
            <a:ext cx="1080120" cy="600164"/>
          </a:xfrm>
          <a:prstGeom prst="rect">
            <a:avLst/>
          </a:prstGeom>
        </p:spPr>
        <p:txBody>
          <a:bodyPr wrap="square">
            <a:spAutoFit/>
          </a:bodyPr>
          <a:lstStyle/>
          <a:p>
            <a:r>
              <a:rPr lang="da-DK" sz="1100" dirty="0">
                <a:solidFill>
                  <a:schemeClr val="bg1">
                    <a:lumMod val="95000"/>
                  </a:schemeClr>
                </a:solidFill>
              </a:rPr>
              <a:t>Photo </a:t>
            </a:r>
            <a:r>
              <a:rPr lang="da-DK" sz="1100" dirty="0" err="1">
                <a:solidFill>
                  <a:schemeClr val="bg1">
                    <a:lumMod val="95000"/>
                  </a:schemeClr>
                </a:solidFill>
              </a:rPr>
              <a:t>credit</a:t>
            </a:r>
            <a:r>
              <a:rPr lang="da-DK" sz="1100" dirty="0">
                <a:solidFill>
                  <a:schemeClr val="bg1">
                    <a:lumMod val="95000"/>
                  </a:schemeClr>
                </a:solidFill>
              </a:rPr>
              <a:t>: </a:t>
            </a:r>
          </a:p>
          <a:p>
            <a:r>
              <a:rPr lang="en-GB" sz="1100" dirty="0">
                <a:solidFill>
                  <a:schemeClr val="bg1">
                    <a:lumMod val="95000"/>
                  </a:schemeClr>
                </a:solidFill>
              </a:rPr>
              <a:t>Kathryn Hansen/NASA</a:t>
            </a:r>
            <a:r>
              <a:rPr lang="da-DK" sz="1100" dirty="0">
                <a:solidFill>
                  <a:schemeClr val="bg1">
                    <a:lumMod val="95000"/>
                  </a:schemeClr>
                </a:solidFill>
              </a:rPr>
              <a:t> </a:t>
            </a:r>
          </a:p>
        </p:txBody>
      </p:sp>
      <p:pic>
        <p:nvPicPr>
          <p:cNvPr id="13" name="Grafik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6200000">
            <a:off x="-2278131" y="2343963"/>
            <a:ext cx="5400599" cy="808713"/>
          </a:xfrm>
          <a:prstGeom prst="rect">
            <a:avLst/>
          </a:prstGeom>
        </p:spPr>
      </p:pic>
    </p:spTree>
    <p:extLst>
      <p:ext uri="{BB962C8B-B14F-4D97-AF65-F5344CB8AC3E}">
        <p14:creationId xmlns:p14="http://schemas.microsoft.com/office/powerpoint/2010/main" val="2086882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da-DK"/>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9742A0-8441-434E-A329-6E714DBB7BDD}" type="datetimeFigureOut">
              <a:rPr lang="da-DK" smtClean="0"/>
              <a:t>06-05-2020</a:t>
            </a:fld>
            <a:endParaRPr lang="da-DK"/>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7245F7-DC11-47C8-A6D7-8919831ACB7C}" type="slidenum">
              <a:rPr lang="da-DK" smtClean="0"/>
              <a:t>‹#›</a:t>
            </a:fld>
            <a:endParaRPr lang="da-DK"/>
          </a:p>
        </p:txBody>
      </p:sp>
    </p:spTree>
    <p:extLst>
      <p:ext uri="{BB962C8B-B14F-4D97-AF65-F5344CB8AC3E}">
        <p14:creationId xmlns:p14="http://schemas.microsoft.com/office/powerpoint/2010/main" val="13071134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vimeo.com/365761832"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43608" y="188640"/>
            <a:ext cx="7950706" cy="2846386"/>
          </a:xfrm>
        </p:spPr>
        <p:txBody>
          <a:bodyPr>
            <a:normAutofit fontScale="85000" lnSpcReduction="20000"/>
          </a:bodyPr>
          <a:lstStyle/>
          <a:p>
            <a:r>
              <a:rPr lang="en-GB" b="1" dirty="0"/>
              <a:t>WP5 CS1 Weather and climate data for Northern Finnish winter tourism centres</a:t>
            </a:r>
            <a:endParaRPr lang="da-DK" b="1" dirty="0"/>
          </a:p>
          <a:p>
            <a:r>
              <a:rPr lang="da-DK" b="1" dirty="0"/>
              <a:t>Lead:</a:t>
            </a:r>
            <a:r>
              <a:rPr lang="da-DK" dirty="0"/>
              <a:t> Research Professor, Director Timo Koivurova, Arctic Centre, University of Lapland and Researcher Ilona Mettiäinen, Arctic Centre, University of Lapland </a:t>
            </a:r>
          </a:p>
          <a:p>
            <a:r>
              <a:rPr lang="da-DK" b="1" dirty="0"/>
              <a:t>Presenter</a:t>
            </a:r>
            <a:r>
              <a:rPr lang="da-DK" dirty="0"/>
              <a:t>: Researcher Ilona Mettiäinen, Arctic Centre, University of Lapland </a:t>
            </a:r>
          </a:p>
          <a:p>
            <a:endParaRPr lang="da-DK" dirty="0"/>
          </a:p>
          <a:p>
            <a:endParaRPr lang="da-DK" dirty="0"/>
          </a:p>
        </p:txBody>
      </p:sp>
      <p:pic>
        <p:nvPicPr>
          <p:cNvPr id="4" name="Picture 3">
            <a:extLst>
              <a:ext uri="{FF2B5EF4-FFF2-40B4-BE49-F238E27FC236}">
                <a16:creationId xmlns:a16="http://schemas.microsoft.com/office/drawing/2014/main" xmlns="" id="{DC0881E7-793F-43DD-BF60-CA53574A62E0}"/>
              </a:ext>
            </a:extLst>
          </p:cNvPr>
          <p:cNvPicPr>
            <a:picLocks noChangeAspect="1"/>
          </p:cNvPicPr>
          <p:nvPr/>
        </p:nvPicPr>
        <p:blipFill>
          <a:blip r:embed="rId3"/>
          <a:stretch>
            <a:fillRect/>
          </a:stretch>
        </p:blipFill>
        <p:spPr>
          <a:xfrm>
            <a:off x="1043608" y="5760234"/>
            <a:ext cx="1080954" cy="689855"/>
          </a:xfrm>
          <a:prstGeom prst="rect">
            <a:avLst/>
          </a:prstGeom>
        </p:spPr>
      </p:pic>
      <p:pic>
        <p:nvPicPr>
          <p:cNvPr id="5" name="Picture 4">
            <a:extLst>
              <a:ext uri="{FF2B5EF4-FFF2-40B4-BE49-F238E27FC236}">
                <a16:creationId xmlns:a16="http://schemas.microsoft.com/office/drawing/2014/main" xmlns="" id="{EC620BBA-5307-4C5F-BF88-CE95B307EA5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81366" y="5760234"/>
            <a:ext cx="2738239" cy="68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95792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600" y="476672"/>
            <a:ext cx="7715200" cy="6192688"/>
          </a:xfrm>
        </p:spPr>
        <p:txBody>
          <a:bodyPr>
            <a:normAutofit fontScale="85000" lnSpcReduction="20000"/>
          </a:bodyPr>
          <a:lstStyle/>
          <a:p>
            <a:r>
              <a:rPr lang="en-GB" sz="3300" b="1" dirty="0"/>
              <a:t>Strengthening the competitiveness and growth of companies by developing innovations meeting the needs of European and global markets; and, where relevant, by delivering such innovations to the markets </a:t>
            </a:r>
          </a:p>
          <a:p>
            <a:pPr marL="0" indent="0">
              <a:buNone/>
            </a:pPr>
            <a:endParaRPr lang="en-GB" sz="3100" b="1" dirty="0"/>
          </a:p>
          <a:p>
            <a:pPr lvl="1"/>
            <a:r>
              <a:rPr lang="en-GB" sz="3100" dirty="0"/>
              <a:t>We expect our climate service to help maintain the length of the ski seasons while minimizing costs from snowmaking through optimization, based on better information</a:t>
            </a:r>
          </a:p>
          <a:p>
            <a:pPr lvl="1"/>
            <a:r>
              <a:rPr lang="en-GB" sz="3100" dirty="0"/>
              <a:t>The seasonal forecast from the climate service is expected to support the competitiveness of winter tourism  </a:t>
            </a:r>
          </a:p>
          <a:p>
            <a:pPr lvl="1"/>
            <a:r>
              <a:rPr lang="en-GB" sz="3100" dirty="0"/>
              <a:t>For replication in other resorts, information to be provided in D5.4 </a:t>
            </a:r>
          </a:p>
          <a:p>
            <a:pPr lvl="1"/>
            <a:r>
              <a:rPr lang="en-GB" sz="3100" dirty="0"/>
              <a:t>There has already been interest towards our climate service by e.g. ski resorts in the Alps</a:t>
            </a:r>
            <a:endParaRPr lang="fi-FI" sz="3100" dirty="0"/>
          </a:p>
        </p:txBody>
      </p:sp>
    </p:spTree>
    <p:extLst>
      <p:ext uri="{BB962C8B-B14F-4D97-AF65-F5344CB8AC3E}">
        <p14:creationId xmlns:p14="http://schemas.microsoft.com/office/powerpoint/2010/main" val="5818075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b="1" dirty="0"/>
              <a:t>Research Gaps </a:t>
            </a:r>
            <a:endParaRPr lang="en-GB" b="1" dirty="0"/>
          </a:p>
        </p:txBody>
      </p:sp>
      <p:sp>
        <p:nvSpPr>
          <p:cNvPr id="3" name="Content Placeholder 2"/>
          <p:cNvSpPr>
            <a:spLocks noGrp="1"/>
          </p:cNvSpPr>
          <p:nvPr>
            <p:ph idx="1"/>
          </p:nvPr>
        </p:nvSpPr>
        <p:spPr/>
        <p:txBody>
          <a:bodyPr>
            <a:normAutofit/>
          </a:bodyPr>
          <a:lstStyle/>
          <a:p>
            <a:r>
              <a:rPr lang="da-DK" dirty="0"/>
              <a:t>Model intercomparison of the most suitable climate model for seasonal forecast on parameters relevant for snowmaking in specific geographical locations</a:t>
            </a:r>
          </a:p>
          <a:p>
            <a:r>
              <a:rPr lang="en-GB" dirty="0"/>
              <a:t>Efficient uptake of climate information e.g. by climate services in decision-making</a:t>
            </a:r>
          </a:p>
          <a:p>
            <a:r>
              <a:rPr lang="en-GB" dirty="0"/>
              <a:t>Proactive climate change adaptation in (winter) tourism resorts and businesses</a:t>
            </a:r>
          </a:p>
          <a:p>
            <a:endParaRPr lang="en-GB" dirty="0"/>
          </a:p>
        </p:txBody>
      </p:sp>
    </p:spTree>
    <p:extLst>
      <p:ext uri="{BB962C8B-B14F-4D97-AF65-F5344CB8AC3E}">
        <p14:creationId xmlns:p14="http://schemas.microsoft.com/office/powerpoint/2010/main" val="37462103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err="1"/>
              <a:t>Thank</a:t>
            </a:r>
            <a:r>
              <a:rPr lang="da-DK" dirty="0"/>
              <a:t> </a:t>
            </a:r>
            <a:r>
              <a:rPr lang="da-DK" dirty="0" err="1"/>
              <a:t>you</a:t>
            </a:r>
            <a:r>
              <a:rPr lang="da-DK" dirty="0"/>
              <a:t>!</a:t>
            </a:r>
          </a:p>
        </p:txBody>
      </p:sp>
      <p:sp>
        <p:nvSpPr>
          <p:cNvPr id="3" name="Content Placeholder 2"/>
          <p:cNvSpPr>
            <a:spLocks noGrp="1"/>
          </p:cNvSpPr>
          <p:nvPr>
            <p:ph idx="1"/>
          </p:nvPr>
        </p:nvSpPr>
        <p:spPr>
          <a:xfrm>
            <a:off x="3347864" y="1052736"/>
            <a:ext cx="5338936" cy="5073427"/>
          </a:xfrm>
        </p:spPr>
        <p:txBody>
          <a:bodyPr/>
          <a:lstStyle/>
          <a:p>
            <a:pPr marL="0" indent="0">
              <a:buNone/>
            </a:pPr>
            <a:r>
              <a:rPr lang="en-US" dirty="0"/>
              <a:t>The Blue-Action project has received funding from the European Union’s Horizon 2020 research and innovation </a:t>
            </a:r>
            <a:r>
              <a:rPr lang="en-US" dirty="0" err="1"/>
              <a:t>programme</a:t>
            </a:r>
            <a:r>
              <a:rPr lang="en-US" dirty="0"/>
              <a:t> under grant agreement No 727852  </a:t>
            </a:r>
          </a:p>
          <a:p>
            <a:pPr marL="0" indent="0">
              <a:buNone/>
            </a:pPr>
            <a:r>
              <a:rPr lang="en-US" dirty="0"/>
              <a:t>Twitter: @BG10Blueaction </a:t>
            </a:r>
          </a:p>
          <a:p>
            <a:pPr marL="0" indent="0">
              <a:buNone/>
            </a:pPr>
            <a:r>
              <a:rPr lang="da-DK" dirty="0"/>
              <a:t>Zenodo: https://www.zenodo.org/communities/blue-actionh2020 </a:t>
            </a:r>
          </a:p>
          <a:p>
            <a:pPr marL="0" indent="0">
              <a:buNone/>
            </a:pPr>
            <a:r>
              <a:rPr lang="en-US" dirty="0"/>
              <a:t>www.blue-action.eu  </a:t>
            </a:r>
          </a:p>
          <a:p>
            <a:pPr marL="0" indent="0">
              <a:buNone/>
            </a:pPr>
            <a:endParaRPr lang="en-US" dirty="0"/>
          </a:p>
          <a:p>
            <a:pPr marL="0" indent="0">
              <a:buNone/>
            </a:pPr>
            <a:endParaRPr lang="da-DK"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5022" y="5232001"/>
            <a:ext cx="1968568" cy="75173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7766" y="3349537"/>
            <a:ext cx="1015567" cy="101556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1640" y="4365104"/>
            <a:ext cx="1971950" cy="86689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696" y="1247039"/>
            <a:ext cx="2191894" cy="1461881"/>
          </a:xfrm>
          <a:prstGeom prst="rect">
            <a:avLst/>
          </a:prstGeom>
        </p:spPr>
      </p:pic>
    </p:spTree>
    <p:extLst>
      <p:ext uri="{BB962C8B-B14F-4D97-AF65-F5344CB8AC3E}">
        <p14:creationId xmlns:p14="http://schemas.microsoft.com/office/powerpoint/2010/main" val="18275503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71400"/>
            <a:ext cx="8064896" cy="860700"/>
          </a:xfrm>
        </p:spPr>
        <p:txBody>
          <a:bodyPr>
            <a:normAutofit/>
          </a:bodyPr>
          <a:lstStyle/>
          <a:p>
            <a:r>
              <a:rPr lang="da-DK" b="1" dirty="0"/>
              <a:t>Main results during months 1-36</a:t>
            </a:r>
            <a:endParaRPr lang="en-GB" b="1" dirty="0"/>
          </a:p>
        </p:txBody>
      </p:sp>
      <p:sp>
        <p:nvSpPr>
          <p:cNvPr id="3" name="Content Placeholder 2"/>
          <p:cNvSpPr>
            <a:spLocks noGrp="1"/>
          </p:cNvSpPr>
          <p:nvPr>
            <p:ph idx="1"/>
          </p:nvPr>
        </p:nvSpPr>
        <p:spPr>
          <a:xfrm>
            <a:off x="777599" y="548680"/>
            <a:ext cx="8366401" cy="6200242"/>
          </a:xfrm>
        </p:spPr>
        <p:txBody>
          <a:bodyPr>
            <a:normAutofit fontScale="92500" lnSpcReduction="10000"/>
          </a:bodyPr>
          <a:lstStyle/>
          <a:p>
            <a:r>
              <a:rPr lang="da-DK" sz="2400" dirty="0"/>
              <a:t>Identification of end-user needs (D5.1)</a:t>
            </a:r>
          </a:p>
          <a:p>
            <a:r>
              <a:rPr lang="da-DK" sz="2400" dirty="0"/>
              <a:t>Model information utilization report (D5.2) </a:t>
            </a:r>
          </a:p>
          <a:p>
            <a:r>
              <a:rPr lang="da-DK" sz="2400" dirty="0"/>
              <a:t>Methods for evaluating the economic value of the climate service (D5.3)</a:t>
            </a:r>
          </a:p>
          <a:p>
            <a:pPr lvl="0"/>
            <a:r>
              <a:rPr lang="fi-FI" sz="2400" dirty="0" err="1"/>
              <a:t>Development</a:t>
            </a:r>
            <a:r>
              <a:rPr lang="fi-FI" sz="2400" dirty="0"/>
              <a:t> of </a:t>
            </a:r>
            <a:r>
              <a:rPr lang="fi-FI" sz="2400" dirty="0" err="1"/>
              <a:t>the</a:t>
            </a:r>
            <a:r>
              <a:rPr lang="fi-FI" sz="2400" dirty="0"/>
              <a:t> </a:t>
            </a:r>
            <a:r>
              <a:rPr lang="fi-FI" sz="2400" dirty="0" err="1"/>
              <a:t>climate</a:t>
            </a:r>
            <a:r>
              <a:rPr lang="fi-FI" sz="2400" dirty="0"/>
              <a:t> </a:t>
            </a:r>
            <a:r>
              <a:rPr lang="fi-FI" sz="2400" dirty="0" err="1"/>
              <a:t>service</a:t>
            </a:r>
            <a:r>
              <a:rPr lang="fi-FI" sz="2400" dirty="0"/>
              <a:t> </a:t>
            </a:r>
            <a:r>
              <a:rPr lang="fi-FI" sz="2400" dirty="0" err="1"/>
              <a:t>application</a:t>
            </a:r>
            <a:r>
              <a:rPr lang="fi-FI" sz="2400" dirty="0"/>
              <a:t>; </a:t>
            </a:r>
            <a:r>
              <a:rPr lang="fi-FI" sz="2400" dirty="0" err="1"/>
              <a:t>test</a:t>
            </a:r>
            <a:r>
              <a:rPr lang="fi-FI" sz="2400" dirty="0"/>
              <a:t> </a:t>
            </a:r>
            <a:r>
              <a:rPr lang="fi-FI" sz="2400" dirty="0" err="1"/>
              <a:t>round</a:t>
            </a:r>
            <a:r>
              <a:rPr lang="fi-FI" sz="2400" dirty="0"/>
              <a:t> at Ruka </a:t>
            </a:r>
            <a:r>
              <a:rPr lang="fi-FI" sz="2400" dirty="0" err="1"/>
              <a:t>Ski</a:t>
            </a:r>
            <a:r>
              <a:rPr lang="fi-FI" sz="2400" dirty="0"/>
              <a:t> </a:t>
            </a:r>
            <a:r>
              <a:rPr lang="fi-FI" sz="2400" dirty="0" err="1"/>
              <a:t>Resort</a:t>
            </a:r>
            <a:r>
              <a:rPr lang="fi-FI" sz="2400" dirty="0"/>
              <a:t> </a:t>
            </a:r>
            <a:r>
              <a:rPr lang="fi-FI" sz="2400" dirty="0" err="1"/>
              <a:t>during</a:t>
            </a:r>
            <a:r>
              <a:rPr lang="fi-FI" sz="2400" dirty="0"/>
              <a:t> </a:t>
            </a:r>
            <a:r>
              <a:rPr lang="fi-FI" sz="2400" dirty="0" err="1"/>
              <a:t>the</a:t>
            </a:r>
            <a:r>
              <a:rPr lang="fi-FI" sz="2400" dirty="0"/>
              <a:t> </a:t>
            </a:r>
            <a:r>
              <a:rPr lang="fi-FI" sz="2400" dirty="0" err="1"/>
              <a:t>skiing</a:t>
            </a:r>
            <a:r>
              <a:rPr lang="fi-FI" sz="2400" dirty="0"/>
              <a:t> </a:t>
            </a:r>
            <a:r>
              <a:rPr lang="fi-FI" sz="2400" dirty="0" err="1"/>
              <a:t>season</a:t>
            </a:r>
            <a:r>
              <a:rPr lang="fi-FI" sz="2400" dirty="0"/>
              <a:t> 2019-2020</a:t>
            </a:r>
          </a:p>
          <a:p>
            <a:r>
              <a:rPr lang="fi-FI" sz="2400" dirty="0" err="1"/>
              <a:t>Identification</a:t>
            </a:r>
            <a:r>
              <a:rPr lang="fi-FI" sz="2400" dirty="0"/>
              <a:t> of </a:t>
            </a:r>
            <a:r>
              <a:rPr lang="fi-FI" sz="2400" dirty="0" err="1"/>
              <a:t>the</a:t>
            </a:r>
            <a:r>
              <a:rPr lang="fi-FI" sz="2400" dirty="0"/>
              <a:t> main </a:t>
            </a:r>
            <a:r>
              <a:rPr lang="fi-FI" sz="2400" dirty="0" err="1"/>
              <a:t>parameters</a:t>
            </a:r>
            <a:r>
              <a:rPr lang="fi-FI" sz="2400" dirty="0"/>
              <a:t> </a:t>
            </a:r>
            <a:r>
              <a:rPr lang="fi-FI" sz="2400" dirty="0" err="1"/>
              <a:t>or</a:t>
            </a:r>
            <a:r>
              <a:rPr lang="fi-FI" sz="2400" dirty="0"/>
              <a:t> </a:t>
            </a:r>
            <a:r>
              <a:rPr lang="fi-FI" sz="2400" dirty="0" err="1"/>
              <a:t>the</a:t>
            </a:r>
            <a:r>
              <a:rPr lang="fi-FI" sz="2400" dirty="0"/>
              <a:t> “science </a:t>
            </a:r>
            <a:r>
              <a:rPr lang="fi-FI" sz="2400" dirty="0" err="1"/>
              <a:t>behind</a:t>
            </a:r>
            <a:r>
              <a:rPr lang="fi-FI" sz="2400" dirty="0"/>
              <a:t> </a:t>
            </a:r>
            <a:r>
              <a:rPr lang="fi-FI" sz="2400" dirty="0" err="1"/>
              <a:t>the</a:t>
            </a:r>
            <a:r>
              <a:rPr lang="fi-FI" sz="2400" dirty="0"/>
              <a:t> </a:t>
            </a:r>
            <a:r>
              <a:rPr lang="fi-FI" sz="2400" dirty="0" err="1"/>
              <a:t>climate</a:t>
            </a:r>
            <a:r>
              <a:rPr lang="fi-FI" sz="2400" dirty="0"/>
              <a:t> </a:t>
            </a:r>
            <a:r>
              <a:rPr lang="fi-FI" sz="2400" dirty="0" err="1"/>
              <a:t>service</a:t>
            </a:r>
            <a:r>
              <a:rPr lang="fi-FI" sz="2400" dirty="0"/>
              <a:t> </a:t>
            </a:r>
            <a:r>
              <a:rPr lang="fi-FI" sz="2400" dirty="0" err="1"/>
              <a:t>app</a:t>
            </a:r>
            <a:r>
              <a:rPr lang="fi-FI" sz="2400" dirty="0"/>
              <a:t>”</a:t>
            </a:r>
          </a:p>
          <a:p>
            <a:r>
              <a:rPr lang="fi-FI" sz="2400" dirty="0"/>
              <a:t>Data </a:t>
            </a:r>
            <a:r>
              <a:rPr lang="fi-FI" sz="2400" dirty="0" err="1"/>
              <a:t>acquisition</a:t>
            </a:r>
            <a:r>
              <a:rPr lang="fi-FI" sz="2400" dirty="0"/>
              <a:t> </a:t>
            </a:r>
            <a:r>
              <a:rPr lang="fi-FI" sz="2400" dirty="0" err="1"/>
              <a:t>system</a:t>
            </a:r>
            <a:r>
              <a:rPr lang="fi-FI" sz="2400" dirty="0"/>
              <a:t> </a:t>
            </a:r>
            <a:r>
              <a:rPr lang="fi-FI" sz="2400" dirty="0" err="1"/>
              <a:t>from</a:t>
            </a:r>
            <a:r>
              <a:rPr lang="fi-FI" sz="2400" dirty="0"/>
              <a:t> DWD to CS1; GCFS2.0 </a:t>
            </a:r>
          </a:p>
          <a:p>
            <a:r>
              <a:rPr lang="fi-FI" sz="2400" dirty="0" err="1"/>
              <a:t>Validation</a:t>
            </a:r>
            <a:r>
              <a:rPr lang="fi-FI" sz="2400" dirty="0"/>
              <a:t> of </a:t>
            </a:r>
            <a:r>
              <a:rPr lang="fi-FI" sz="2400" dirty="0" err="1"/>
              <a:t>the</a:t>
            </a:r>
            <a:r>
              <a:rPr lang="fi-FI" sz="2400" dirty="0"/>
              <a:t> </a:t>
            </a:r>
            <a:r>
              <a:rPr lang="fi-FI" sz="2400" dirty="0" err="1"/>
              <a:t>model’s</a:t>
            </a:r>
            <a:r>
              <a:rPr lang="fi-FI" sz="2400" dirty="0"/>
              <a:t> </a:t>
            </a:r>
            <a:r>
              <a:rPr lang="fi-FI" sz="2400" dirty="0" err="1"/>
              <a:t>predictive</a:t>
            </a:r>
            <a:r>
              <a:rPr lang="fi-FI" sz="2400" dirty="0"/>
              <a:t> </a:t>
            </a:r>
            <a:r>
              <a:rPr lang="fi-FI" sz="2400" dirty="0" err="1"/>
              <a:t>capacity</a:t>
            </a:r>
            <a:r>
              <a:rPr lang="fi-FI" sz="2400" dirty="0"/>
              <a:t> and </a:t>
            </a:r>
            <a:r>
              <a:rPr lang="fi-FI" sz="2400" dirty="0" err="1"/>
              <a:t>evaluation</a:t>
            </a:r>
            <a:r>
              <a:rPr lang="fi-FI" sz="2400" dirty="0"/>
              <a:t> of </a:t>
            </a:r>
            <a:r>
              <a:rPr lang="fi-FI" sz="2400" dirty="0" err="1"/>
              <a:t>the</a:t>
            </a:r>
            <a:r>
              <a:rPr lang="fi-FI" sz="2400" dirty="0"/>
              <a:t> </a:t>
            </a:r>
            <a:r>
              <a:rPr lang="fi-FI" sz="2400" dirty="0" err="1"/>
              <a:t>climate</a:t>
            </a:r>
            <a:r>
              <a:rPr lang="fi-FI" sz="2400" dirty="0"/>
              <a:t> </a:t>
            </a:r>
            <a:r>
              <a:rPr lang="fi-FI" sz="2400" dirty="0" err="1"/>
              <a:t>service</a:t>
            </a:r>
            <a:r>
              <a:rPr lang="fi-FI" sz="2400" dirty="0"/>
              <a:t> </a:t>
            </a:r>
            <a:r>
              <a:rPr lang="fi-FI" sz="2400" dirty="0" err="1"/>
              <a:t>started</a:t>
            </a:r>
            <a:endParaRPr lang="fi-FI" sz="2400" dirty="0"/>
          </a:p>
          <a:p>
            <a:pPr lvl="0"/>
            <a:r>
              <a:rPr lang="fi-FI" sz="2400" dirty="0" err="1"/>
              <a:t>Ensuring</a:t>
            </a:r>
            <a:r>
              <a:rPr lang="fi-FI" sz="2400" dirty="0"/>
              <a:t> </a:t>
            </a:r>
            <a:r>
              <a:rPr lang="fi-FI" sz="2400" dirty="0" err="1"/>
              <a:t>the</a:t>
            </a:r>
            <a:r>
              <a:rPr lang="fi-FI" sz="2400" dirty="0"/>
              <a:t> </a:t>
            </a:r>
            <a:r>
              <a:rPr lang="fi-FI" sz="2400" dirty="0" err="1"/>
              <a:t>relevance</a:t>
            </a:r>
            <a:r>
              <a:rPr lang="fi-FI" sz="2400" dirty="0"/>
              <a:t> of </a:t>
            </a:r>
            <a:r>
              <a:rPr lang="fi-FI" sz="2400" dirty="0" err="1"/>
              <a:t>the</a:t>
            </a:r>
            <a:r>
              <a:rPr lang="fi-FI" sz="2400" dirty="0"/>
              <a:t> </a:t>
            </a:r>
            <a:r>
              <a:rPr lang="fi-FI" sz="2400" dirty="0" err="1"/>
              <a:t>climate</a:t>
            </a:r>
            <a:r>
              <a:rPr lang="fi-FI" sz="2400" dirty="0"/>
              <a:t> </a:t>
            </a:r>
            <a:r>
              <a:rPr lang="fi-FI" sz="2400" dirty="0" err="1"/>
              <a:t>service</a:t>
            </a:r>
            <a:r>
              <a:rPr lang="fi-FI" sz="2400" dirty="0"/>
              <a:t> to </a:t>
            </a:r>
            <a:r>
              <a:rPr lang="fi-FI" sz="2400" dirty="0" err="1"/>
              <a:t>the</a:t>
            </a:r>
            <a:r>
              <a:rPr lang="fi-FI" sz="2400" dirty="0"/>
              <a:t> </a:t>
            </a:r>
            <a:r>
              <a:rPr lang="fi-FI" sz="2400" dirty="0" err="1"/>
              <a:t>end-user</a:t>
            </a:r>
            <a:r>
              <a:rPr lang="fi-FI" sz="2400" dirty="0"/>
              <a:t> </a:t>
            </a:r>
            <a:r>
              <a:rPr lang="fi-FI" sz="2400" dirty="0" err="1"/>
              <a:t>through</a:t>
            </a:r>
            <a:r>
              <a:rPr lang="fi-FI" sz="2400" dirty="0"/>
              <a:t> </a:t>
            </a:r>
            <a:r>
              <a:rPr lang="fi-FI" sz="2400" dirty="0" err="1"/>
              <a:t>iterations</a:t>
            </a:r>
            <a:r>
              <a:rPr lang="fi-FI" sz="2400" dirty="0"/>
              <a:t> </a:t>
            </a:r>
            <a:r>
              <a:rPr lang="fi-FI" sz="2400" dirty="0" err="1"/>
              <a:t>within</a:t>
            </a:r>
            <a:r>
              <a:rPr lang="fi-FI" sz="2400" dirty="0"/>
              <a:t> </a:t>
            </a:r>
            <a:r>
              <a:rPr lang="fi-FI" sz="2400" dirty="0" err="1"/>
              <a:t>the</a:t>
            </a:r>
            <a:r>
              <a:rPr lang="fi-FI" sz="2400" dirty="0"/>
              <a:t> </a:t>
            </a:r>
            <a:r>
              <a:rPr lang="fi-FI" sz="2400" dirty="0" err="1"/>
              <a:t>co</a:t>
            </a:r>
            <a:r>
              <a:rPr lang="fi-FI" sz="2400" dirty="0"/>
              <a:t>-design </a:t>
            </a:r>
            <a:r>
              <a:rPr lang="fi-FI" sz="2400" dirty="0" err="1"/>
              <a:t>process</a:t>
            </a:r>
            <a:endParaRPr lang="fi-FI" sz="2400" dirty="0"/>
          </a:p>
          <a:p>
            <a:r>
              <a:rPr lang="da-DK" sz="2400" dirty="0"/>
              <a:t>Active dissemination to various audiences; contacts to other EU projects on climate services (PROSNOW, EU-MACS/MARCO)</a:t>
            </a:r>
          </a:p>
          <a:p>
            <a:r>
              <a:rPr lang="da-DK" sz="2400" dirty="0"/>
              <a:t>Scientific articles in progress</a:t>
            </a:r>
          </a:p>
          <a:p>
            <a:r>
              <a:rPr lang="fi-FI" sz="2400" dirty="0"/>
              <a:t>Action </a:t>
            </a:r>
            <a:r>
              <a:rPr lang="fi-FI" sz="2400" dirty="0" err="1"/>
              <a:t>plan</a:t>
            </a:r>
            <a:r>
              <a:rPr lang="fi-FI" sz="2400" dirty="0"/>
              <a:t> for </a:t>
            </a:r>
            <a:r>
              <a:rPr lang="fi-FI" sz="2400" dirty="0" err="1"/>
              <a:t>the</a:t>
            </a:r>
            <a:r>
              <a:rPr lang="fi-FI" sz="2400" dirty="0"/>
              <a:t> </a:t>
            </a:r>
            <a:r>
              <a:rPr lang="fi-FI" sz="2400" dirty="0" err="1"/>
              <a:t>last</a:t>
            </a:r>
            <a:r>
              <a:rPr lang="fi-FI" sz="2400" dirty="0"/>
              <a:t> </a:t>
            </a:r>
            <a:r>
              <a:rPr lang="fi-FI" sz="2400" dirty="0" err="1"/>
              <a:t>active</a:t>
            </a:r>
            <a:r>
              <a:rPr lang="fi-FI" sz="2400" dirty="0"/>
              <a:t> </a:t>
            </a:r>
            <a:r>
              <a:rPr lang="fi-FI" sz="2400" dirty="0" err="1"/>
              <a:t>functioning</a:t>
            </a:r>
            <a:r>
              <a:rPr lang="fi-FI" sz="2400" dirty="0"/>
              <a:t> </a:t>
            </a:r>
            <a:r>
              <a:rPr lang="fi-FI" sz="2400" dirty="0" err="1"/>
              <a:t>year</a:t>
            </a:r>
            <a:r>
              <a:rPr lang="fi-FI" sz="2400" dirty="0"/>
              <a:t> of </a:t>
            </a:r>
            <a:r>
              <a:rPr lang="fi-FI" sz="2400" dirty="0" err="1"/>
              <a:t>the</a:t>
            </a:r>
            <a:r>
              <a:rPr lang="fi-FI" sz="2400" dirty="0"/>
              <a:t> </a:t>
            </a:r>
            <a:r>
              <a:rPr lang="fi-FI" sz="2400" dirty="0" err="1"/>
              <a:t>project</a:t>
            </a:r>
            <a:r>
              <a:rPr lang="fi-FI" sz="2400" dirty="0"/>
              <a:t>, </a:t>
            </a:r>
            <a:r>
              <a:rPr lang="fi-FI" sz="2400" dirty="0" err="1"/>
              <a:t>incl</a:t>
            </a:r>
            <a:r>
              <a:rPr lang="fi-FI" sz="2400" dirty="0"/>
              <a:t>. D5.4, D5.5 and D5.6</a:t>
            </a:r>
            <a:endParaRPr lang="da-DK" sz="2000" dirty="0"/>
          </a:p>
        </p:txBody>
      </p:sp>
    </p:spTree>
    <p:extLst>
      <p:ext uri="{BB962C8B-B14F-4D97-AF65-F5344CB8AC3E}">
        <p14:creationId xmlns:p14="http://schemas.microsoft.com/office/powerpoint/2010/main" val="5972134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CCB990-1A41-4DF2-8DDA-C5912756F1C4}"/>
              </a:ext>
            </a:extLst>
          </p:cNvPr>
          <p:cNvSpPr>
            <a:spLocks noGrp="1"/>
          </p:cNvSpPr>
          <p:nvPr>
            <p:ph type="title"/>
          </p:nvPr>
        </p:nvSpPr>
        <p:spPr/>
        <p:txBody>
          <a:bodyPr/>
          <a:lstStyle/>
          <a:p>
            <a:r>
              <a:rPr lang="fi-FI" dirty="0" err="1"/>
              <a:t>The</a:t>
            </a:r>
            <a:r>
              <a:rPr lang="fi-FI" dirty="0"/>
              <a:t> </a:t>
            </a:r>
            <a:r>
              <a:rPr lang="fi-FI" dirty="0" err="1"/>
              <a:t>SnowApp</a:t>
            </a:r>
            <a:endParaRPr lang="fi-FI" dirty="0"/>
          </a:p>
        </p:txBody>
      </p:sp>
      <p:pic>
        <p:nvPicPr>
          <p:cNvPr id="4" name="Content Placeholder 3">
            <a:extLst>
              <a:ext uri="{FF2B5EF4-FFF2-40B4-BE49-F238E27FC236}">
                <a16:creationId xmlns:a16="http://schemas.microsoft.com/office/drawing/2014/main" xmlns="" id="{9FCB463E-E6E5-4135-A3BF-6D46615F3873}"/>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Lst>
          </a:blip>
          <a:stretch>
            <a:fillRect/>
          </a:stretch>
        </p:blipFill>
        <p:spPr>
          <a:xfrm>
            <a:off x="902677" y="1196752"/>
            <a:ext cx="8133819" cy="38350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666175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a:t>Case study video</a:t>
            </a:r>
          </a:p>
        </p:txBody>
      </p:sp>
      <p:sp>
        <p:nvSpPr>
          <p:cNvPr id="5" name="Rectangle 4">
            <a:extLst>
              <a:ext uri="{FF2B5EF4-FFF2-40B4-BE49-F238E27FC236}">
                <a16:creationId xmlns:a16="http://schemas.microsoft.com/office/drawing/2014/main" xmlns="" id="{BA623762-D72C-43F3-9DA3-90FB4F1EC14E}"/>
              </a:ext>
            </a:extLst>
          </p:cNvPr>
          <p:cNvSpPr/>
          <p:nvPr/>
        </p:nvSpPr>
        <p:spPr>
          <a:xfrm>
            <a:off x="755576" y="5733256"/>
            <a:ext cx="6990953" cy="1015663"/>
          </a:xfrm>
          <a:prstGeom prst="rect">
            <a:avLst/>
          </a:prstGeom>
        </p:spPr>
        <p:txBody>
          <a:bodyPr wrap="none">
            <a:spAutoFit/>
          </a:bodyPr>
          <a:lstStyle/>
          <a:p>
            <a:r>
              <a:rPr lang="en-GB" sz="2400" dirty="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xmlns="" val="tx"/>
                    </a:ext>
                  </a:extLst>
                </a:hlinkClick>
              </a:rPr>
              <a:t>https://vimeo.com/365761832</a:t>
            </a:r>
            <a:r>
              <a:rPr lang="en-GB" sz="2400" dirty="0">
                <a:ea typeface="Times New Roman" panose="02020603050405020304" pitchFamily="18" charset="0"/>
                <a:cs typeface="Times New Roman" panose="02020603050405020304" pitchFamily="18" charset="0"/>
              </a:rPr>
              <a:t> (published 12.10.2019)</a:t>
            </a:r>
          </a:p>
          <a:p>
            <a:endParaRPr lang="en-GB" dirty="0">
              <a:ea typeface="Calibri" panose="020F0502020204030204" pitchFamily="34" charset="0"/>
              <a:cs typeface="Times New Roman" panose="02020603050405020304" pitchFamily="18" charset="0"/>
            </a:endParaRPr>
          </a:p>
          <a:p>
            <a:r>
              <a:rPr lang="en-GB" dirty="0">
                <a:ea typeface="Calibri" panose="020F0502020204030204" pitchFamily="34" charset="0"/>
                <a:cs typeface="Times New Roman" panose="02020603050405020304" pitchFamily="18" charset="0"/>
              </a:rPr>
              <a:t>185 views by 4.5.2020 (plus &lt;100 students at lectures)</a:t>
            </a:r>
            <a:endParaRPr lang="fi-FI" dirty="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xmlns="" id="{A15CDE2B-5BA1-4ABA-A62D-E6FEAC863531}"/>
              </a:ext>
            </a:extLst>
          </p:cNvPr>
          <p:cNvPicPr>
            <a:picLocks noChangeAspect="1"/>
          </p:cNvPicPr>
          <p:nvPr/>
        </p:nvPicPr>
        <p:blipFill>
          <a:blip r:embed="rId3"/>
          <a:stretch>
            <a:fillRect/>
          </a:stretch>
        </p:blipFill>
        <p:spPr>
          <a:xfrm>
            <a:off x="873621" y="836712"/>
            <a:ext cx="8234883" cy="4608512"/>
          </a:xfrm>
          <a:prstGeom prst="rect">
            <a:avLst/>
          </a:prstGeom>
        </p:spPr>
      </p:pic>
    </p:spTree>
    <p:extLst>
      <p:ext uri="{BB962C8B-B14F-4D97-AF65-F5344CB8AC3E}">
        <p14:creationId xmlns:p14="http://schemas.microsoft.com/office/powerpoint/2010/main" val="242423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a-DK" b="1" dirty="0"/>
              <a:t>Main Findings’ Contribution to the Project´s Expected Impacts</a:t>
            </a:r>
            <a:endParaRPr lang="en-GB" b="1" dirty="0"/>
          </a:p>
        </p:txBody>
      </p:sp>
      <p:sp>
        <p:nvSpPr>
          <p:cNvPr id="3" name="Content Placeholder 2"/>
          <p:cNvSpPr>
            <a:spLocks noGrp="1"/>
          </p:cNvSpPr>
          <p:nvPr>
            <p:ph idx="1"/>
          </p:nvPr>
        </p:nvSpPr>
        <p:spPr>
          <a:xfrm>
            <a:off x="971600" y="1556792"/>
            <a:ext cx="7715200" cy="5073427"/>
          </a:xfrm>
        </p:spPr>
        <p:txBody>
          <a:bodyPr>
            <a:normAutofit/>
          </a:bodyPr>
          <a:lstStyle/>
          <a:p>
            <a:r>
              <a:rPr lang="en-GB" b="1" dirty="0"/>
              <a:t>Improve the capacity to respond to the impact of climatic change on the environment and human activities in the Arctic, both in the short and longer term</a:t>
            </a:r>
          </a:p>
          <a:p>
            <a:pPr lvl="1"/>
            <a:r>
              <a:rPr lang="en-GB" dirty="0"/>
              <a:t>Seasonal forecast on snowmaking conditions; reducing uncertainty on critical conditions for winter tourism industry </a:t>
            </a:r>
          </a:p>
          <a:p>
            <a:pPr lvl="1"/>
            <a:r>
              <a:rPr lang="en-GB" dirty="0"/>
              <a:t>Decision-support tool for optimizing the timing of snowmaking</a:t>
            </a:r>
          </a:p>
          <a:p>
            <a:pPr lvl="1"/>
            <a:r>
              <a:rPr lang="en-GB" dirty="0"/>
              <a:t>Avoiding “maladaptation”</a:t>
            </a:r>
            <a:endParaRPr lang="da-DK" dirty="0"/>
          </a:p>
        </p:txBody>
      </p:sp>
    </p:spTree>
    <p:extLst>
      <p:ext uri="{BB962C8B-B14F-4D97-AF65-F5344CB8AC3E}">
        <p14:creationId xmlns:p14="http://schemas.microsoft.com/office/powerpoint/2010/main" val="37828063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b="1" dirty="0"/>
              <a:t>Improve stakeholders’ capacity to adapt to climate change</a:t>
            </a:r>
          </a:p>
          <a:p>
            <a:pPr lvl="1"/>
            <a:r>
              <a:rPr lang="en-GB" dirty="0"/>
              <a:t>Providing a decision-support tool for reducing uncertainty on snowmaking conditions </a:t>
            </a:r>
          </a:p>
          <a:p>
            <a:pPr lvl="1"/>
            <a:r>
              <a:rPr lang="en-GB" dirty="0"/>
              <a:t>Helping to have longest possible skiing season while reducing costs and emissions by helping to schedule snowmaking to optimal conditions</a:t>
            </a:r>
          </a:p>
          <a:p>
            <a:pPr lvl="1"/>
            <a:r>
              <a:rPr lang="en-GB" dirty="0"/>
              <a:t>Co-design with Ruka Ski Resort for ensuring relevance to end-users; replicability to other ski resorts facing similar challenges</a:t>
            </a:r>
          </a:p>
          <a:p>
            <a:pPr lvl="1"/>
            <a:endParaRPr lang="fi-FI" i="1" dirty="0"/>
          </a:p>
        </p:txBody>
      </p:sp>
    </p:spTree>
    <p:extLst>
      <p:ext uri="{BB962C8B-B14F-4D97-AF65-F5344CB8AC3E}">
        <p14:creationId xmlns:p14="http://schemas.microsoft.com/office/powerpoint/2010/main" val="7700134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xmlns="" id="{0E1FA866-B3DE-4318-96F0-4CE0CB1E3522}"/>
              </a:ext>
            </a:extLst>
          </p:cNvPr>
          <p:cNvSpPr>
            <a:spLocks noGrp="1"/>
          </p:cNvSpPr>
          <p:nvPr>
            <p:ph idx="1"/>
          </p:nvPr>
        </p:nvSpPr>
        <p:spPr>
          <a:xfrm>
            <a:off x="971600" y="764704"/>
            <a:ext cx="7776864" cy="5777074"/>
          </a:xfrm>
        </p:spPr>
        <p:txBody>
          <a:bodyPr>
            <a:normAutofit/>
          </a:bodyPr>
          <a:lstStyle/>
          <a:p>
            <a:r>
              <a:rPr lang="en-GB" b="1" dirty="0"/>
              <a:t>Improve the professional skills and competences for those working and being trained to work within this subject area</a:t>
            </a:r>
            <a:endParaRPr lang="fi-FI" dirty="0"/>
          </a:p>
          <a:p>
            <a:pPr lvl="1">
              <a:buFontTx/>
              <a:buChar char="-"/>
            </a:pPr>
            <a:r>
              <a:rPr lang="fi-FI" dirty="0"/>
              <a:t>Learning </a:t>
            </a:r>
            <a:r>
              <a:rPr lang="fi-FI" dirty="0" err="1"/>
              <a:t>across</a:t>
            </a:r>
            <a:r>
              <a:rPr lang="fi-FI" dirty="0"/>
              <a:t> </a:t>
            </a:r>
            <a:r>
              <a:rPr lang="fi-FI" dirty="0" err="1"/>
              <a:t>disciplinary</a:t>
            </a:r>
            <a:r>
              <a:rPr lang="fi-FI" dirty="0"/>
              <a:t> and </a:t>
            </a:r>
            <a:r>
              <a:rPr lang="fi-FI" dirty="0" err="1"/>
              <a:t>professional</a:t>
            </a:r>
            <a:r>
              <a:rPr lang="fi-FI" dirty="0"/>
              <a:t> ”</a:t>
            </a:r>
            <a:r>
              <a:rPr lang="fi-FI" dirty="0" err="1"/>
              <a:t>borders</a:t>
            </a:r>
            <a:r>
              <a:rPr lang="fi-FI" dirty="0"/>
              <a:t>”</a:t>
            </a:r>
          </a:p>
          <a:p>
            <a:pPr lvl="1">
              <a:buFontTx/>
              <a:buChar char="-"/>
            </a:pPr>
            <a:r>
              <a:rPr lang="fi-FI" dirty="0"/>
              <a:t>Collaboration </a:t>
            </a:r>
            <a:r>
              <a:rPr lang="fi-FI" dirty="0" err="1"/>
              <a:t>between</a:t>
            </a:r>
            <a:r>
              <a:rPr lang="fi-FI" dirty="0"/>
              <a:t> </a:t>
            </a:r>
            <a:r>
              <a:rPr lang="fi-FI" dirty="0" err="1"/>
              <a:t>businesses</a:t>
            </a:r>
            <a:r>
              <a:rPr lang="fi-FI" dirty="0"/>
              <a:t> and </a:t>
            </a:r>
            <a:r>
              <a:rPr lang="fi-FI" dirty="0" err="1"/>
              <a:t>academia</a:t>
            </a:r>
            <a:endParaRPr lang="fi-FI" dirty="0"/>
          </a:p>
          <a:p>
            <a:pPr lvl="1">
              <a:buFontTx/>
              <a:buChar char="-"/>
            </a:pPr>
            <a:r>
              <a:rPr lang="fi-FI" dirty="0" err="1"/>
              <a:t>Co</a:t>
            </a:r>
            <a:r>
              <a:rPr lang="fi-FI" dirty="0"/>
              <a:t>-design </a:t>
            </a:r>
            <a:r>
              <a:rPr lang="fi-FI" dirty="0" err="1"/>
              <a:t>approach</a:t>
            </a:r>
            <a:r>
              <a:rPr lang="fi-FI" dirty="0"/>
              <a:t> </a:t>
            </a:r>
            <a:r>
              <a:rPr lang="fi-FI" dirty="0" err="1"/>
              <a:t>ensuring</a:t>
            </a:r>
            <a:r>
              <a:rPr lang="fi-FI" dirty="0"/>
              <a:t> </a:t>
            </a:r>
            <a:r>
              <a:rPr lang="fi-FI" dirty="0" err="1"/>
              <a:t>relevance</a:t>
            </a:r>
            <a:r>
              <a:rPr lang="fi-FI" dirty="0"/>
              <a:t> of </a:t>
            </a:r>
            <a:r>
              <a:rPr lang="fi-FI" dirty="0" err="1"/>
              <a:t>the</a:t>
            </a:r>
            <a:r>
              <a:rPr lang="fi-FI" dirty="0"/>
              <a:t> </a:t>
            </a:r>
            <a:r>
              <a:rPr lang="fi-FI" dirty="0" err="1"/>
              <a:t>climate</a:t>
            </a:r>
            <a:r>
              <a:rPr lang="fi-FI" dirty="0"/>
              <a:t> </a:t>
            </a:r>
            <a:r>
              <a:rPr lang="fi-FI" dirty="0" err="1"/>
              <a:t>service</a:t>
            </a:r>
            <a:r>
              <a:rPr lang="fi-FI" dirty="0"/>
              <a:t> for </a:t>
            </a:r>
            <a:r>
              <a:rPr lang="fi-FI" dirty="0" err="1"/>
              <a:t>the</a:t>
            </a:r>
            <a:r>
              <a:rPr lang="fi-FI" dirty="0"/>
              <a:t> </a:t>
            </a:r>
            <a:r>
              <a:rPr lang="fi-FI" dirty="0" err="1"/>
              <a:t>end-user</a:t>
            </a:r>
            <a:endParaRPr lang="fi-FI" dirty="0"/>
          </a:p>
          <a:p>
            <a:pPr marL="0" indent="0">
              <a:buNone/>
            </a:pPr>
            <a:endParaRPr lang="fi-FI" dirty="0"/>
          </a:p>
        </p:txBody>
      </p:sp>
    </p:spTree>
    <p:extLst>
      <p:ext uri="{BB962C8B-B14F-4D97-AF65-F5344CB8AC3E}">
        <p14:creationId xmlns:p14="http://schemas.microsoft.com/office/powerpoint/2010/main" val="22926389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F01E19-6B21-4E85-A7B0-687D278B5A99}"/>
              </a:ext>
            </a:extLst>
          </p:cNvPr>
          <p:cNvSpPr>
            <a:spLocks noGrp="1"/>
          </p:cNvSpPr>
          <p:nvPr>
            <p:ph type="title"/>
          </p:nvPr>
        </p:nvSpPr>
        <p:spPr>
          <a:xfrm>
            <a:off x="964579" y="724335"/>
            <a:ext cx="8064896" cy="1148732"/>
          </a:xfrm>
        </p:spPr>
        <p:txBody>
          <a:bodyPr>
            <a:normAutofit/>
          </a:bodyPr>
          <a:lstStyle/>
          <a:p>
            <a:pPr marL="457200" indent="-457200">
              <a:buFont typeface="Arial" panose="020B0604020202020204" pitchFamily="34" charset="0"/>
              <a:buChar char="•"/>
            </a:pPr>
            <a:r>
              <a:rPr lang="en-GB" sz="2800" b="1" dirty="0"/>
              <a:t>Improving innovation capacity and the integration of new knowledge</a:t>
            </a:r>
            <a:endParaRPr lang="fi-FI" sz="2800" dirty="0"/>
          </a:p>
        </p:txBody>
      </p:sp>
      <p:sp>
        <p:nvSpPr>
          <p:cNvPr id="3" name="Content Placeholder 2">
            <a:extLst>
              <a:ext uri="{FF2B5EF4-FFF2-40B4-BE49-F238E27FC236}">
                <a16:creationId xmlns:a16="http://schemas.microsoft.com/office/drawing/2014/main" xmlns="" id="{ECF0FF2A-15A1-4D78-AE72-A31593B3337D}"/>
              </a:ext>
            </a:extLst>
          </p:cNvPr>
          <p:cNvSpPr>
            <a:spLocks noGrp="1"/>
          </p:cNvSpPr>
          <p:nvPr>
            <p:ph idx="1"/>
          </p:nvPr>
        </p:nvSpPr>
        <p:spPr>
          <a:xfrm>
            <a:off x="946251" y="1844824"/>
            <a:ext cx="7715200" cy="4641379"/>
          </a:xfrm>
        </p:spPr>
        <p:txBody>
          <a:bodyPr>
            <a:normAutofit/>
          </a:bodyPr>
          <a:lstStyle/>
          <a:p>
            <a:pPr lvl="1"/>
            <a:r>
              <a:rPr lang="en-GB" dirty="0"/>
              <a:t>Innovative and transdisciplinary co-design process</a:t>
            </a:r>
          </a:p>
          <a:p>
            <a:pPr lvl="1"/>
            <a:r>
              <a:rPr lang="en-GB" dirty="0"/>
              <a:t>Example of fruitful collaboration between weather/climate dependent industries like tourism business and climate models; business-to-science &amp; science-to-business</a:t>
            </a:r>
          </a:p>
          <a:p>
            <a:pPr lvl="1"/>
            <a:r>
              <a:rPr lang="en-GB" dirty="0"/>
              <a:t>Active dissemination and search for potential new users of the climate service after the project phase</a:t>
            </a:r>
            <a:endParaRPr lang="fi-FI" dirty="0"/>
          </a:p>
          <a:p>
            <a:pPr lvl="1"/>
            <a:r>
              <a:rPr lang="fi-FI" dirty="0" err="1"/>
              <a:t>Interest</a:t>
            </a:r>
            <a:r>
              <a:rPr lang="fi-FI" dirty="0"/>
              <a:t> </a:t>
            </a:r>
            <a:r>
              <a:rPr lang="fi-FI" dirty="0" err="1"/>
              <a:t>towards</a:t>
            </a:r>
            <a:r>
              <a:rPr lang="fi-FI" dirty="0"/>
              <a:t> </a:t>
            </a:r>
            <a:r>
              <a:rPr lang="fi-FI" dirty="0" err="1"/>
              <a:t>the</a:t>
            </a:r>
            <a:r>
              <a:rPr lang="fi-FI" dirty="0"/>
              <a:t> </a:t>
            </a:r>
            <a:r>
              <a:rPr lang="fi-FI" dirty="0" err="1"/>
              <a:t>service</a:t>
            </a:r>
            <a:r>
              <a:rPr lang="fi-FI" dirty="0"/>
              <a:t> </a:t>
            </a:r>
            <a:r>
              <a:rPr lang="fi-FI" dirty="0" err="1"/>
              <a:t>from</a:t>
            </a:r>
            <a:r>
              <a:rPr lang="fi-FI" dirty="0"/>
              <a:t> </a:t>
            </a:r>
            <a:r>
              <a:rPr lang="fi-FI" dirty="0" err="1"/>
              <a:t>the</a:t>
            </a:r>
            <a:r>
              <a:rPr lang="fi-FI" dirty="0"/>
              <a:t> </a:t>
            </a:r>
            <a:r>
              <a:rPr lang="fi-FI" dirty="0" err="1"/>
              <a:t>winter</a:t>
            </a:r>
            <a:r>
              <a:rPr lang="fi-FI" dirty="0"/>
              <a:t> </a:t>
            </a:r>
            <a:r>
              <a:rPr lang="fi-FI" dirty="0" err="1"/>
              <a:t>sports</a:t>
            </a:r>
            <a:r>
              <a:rPr lang="fi-FI" dirty="0"/>
              <a:t> and </a:t>
            </a:r>
            <a:r>
              <a:rPr lang="fi-FI" dirty="0" err="1"/>
              <a:t>tourism</a:t>
            </a:r>
            <a:r>
              <a:rPr lang="fi-FI" dirty="0"/>
              <a:t> </a:t>
            </a:r>
            <a:r>
              <a:rPr lang="fi-FI" dirty="0" err="1"/>
              <a:t>industry</a:t>
            </a:r>
            <a:r>
              <a:rPr lang="fi-FI" dirty="0"/>
              <a:t> in and outside of </a:t>
            </a:r>
            <a:r>
              <a:rPr lang="fi-FI" dirty="0" err="1"/>
              <a:t>Northern</a:t>
            </a:r>
            <a:r>
              <a:rPr lang="fi-FI" dirty="0"/>
              <a:t> Finland </a:t>
            </a:r>
          </a:p>
        </p:txBody>
      </p:sp>
    </p:spTree>
    <p:extLst>
      <p:ext uri="{BB962C8B-B14F-4D97-AF65-F5344CB8AC3E}">
        <p14:creationId xmlns:p14="http://schemas.microsoft.com/office/powerpoint/2010/main" val="8450663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692696"/>
            <a:ext cx="7715200" cy="5400600"/>
          </a:xfrm>
        </p:spPr>
        <p:txBody>
          <a:bodyPr>
            <a:normAutofit/>
          </a:bodyPr>
          <a:lstStyle/>
          <a:p>
            <a:r>
              <a:rPr lang="en-GB" b="1" dirty="0"/>
              <a:t>Contribute to better servicing the economic sectors that rely on improved forecasting capacity</a:t>
            </a:r>
          </a:p>
          <a:p>
            <a:pPr lvl="1"/>
            <a:r>
              <a:rPr lang="en-GB" dirty="0"/>
              <a:t>Winter tourism is highly dependent on cold conditions for economic success; climate change a challenge</a:t>
            </a:r>
          </a:p>
          <a:p>
            <a:pPr lvl="1"/>
            <a:r>
              <a:rPr lang="en-GB" dirty="0"/>
              <a:t>The climate service aims at helping winter tourism centres to adapt to climate change by improved, seasonal forecast</a:t>
            </a:r>
            <a:endParaRPr lang="fi-FI" dirty="0"/>
          </a:p>
        </p:txBody>
      </p:sp>
    </p:spTree>
    <p:extLst>
      <p:ext uri="{BB962C8B-B14F-4D97-AF65-F5344CB8AC3E}">
        <p14:creationId xmlns:p14="http://schemas.microsoft.com/office/powerpoint/2010/main" val="1611430761"/>
      </p:ext>
    </p:extLst>
  </p:cSld>
  <p:clrMapOvr>
    <a:masterClrMapping/>
  </p:clrMapOvr>
  <p:timing>
    <p:tnLst>
      <p:par>
        <p:cTn id="1" dur="indefinite" restart="never" nodeType="tmRoot"/>
      </p:par>
    </p:tnLst>
  </p:timing>
</p:sld>
</file>

<file path=ppt/theme/theme1.xml><?xml version="1.0" encoding="utf-8"?>
<a:theme xmlns:a="http://schemas.openxmlformats.org/drawingml/2006/main" name="Blue-Action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Blue-ActionNEW</Template>
  <TotalTime>8365</TotalTime>
  <Words>857</Words>
  <Application>Microsoft Office PowerPoint</Application>
  <PresentationFormat>On-screen Show (4:3)</PresentationFormat>
  <Paragraphs>76</Paragraphs>
  <Slides>12</Slides>
  <Notes>8</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Blue-ActionNEW</vt:lpstr>
      <vt:lpstr>PowerPoint Presentation</vt:lpstr>
      <vt:lpstr>Main results during months 1-36</vt:lpstr>
      <vt:lpstr>The SnowApp</vt:lpstr>
      <vt:lpstr>Case study video</vt:lpstr>
      <vt:lpstr>Main Findings’ Contribution to the Project´s Expected Impacts</vt:lpstr>
      <vt:lpstr>PowerPoint Presentation</vt:lpstr>
      <vt:lpstr>PowerPoint Presentation</vt:lpstr>
      <vt:lpstr>Improving innovation capacity and the integration of new knowledge</vt:lpstr>
      <vt:lpstr>PowerPoint Presentation</vt:lpstr>
      <vt:lpstr>PowerPoint Presentation</vt:lpstr>
      <vt:lpstr>Research Gaps </vt:lpstr>
      <vt:lpstr>Thank you!</vt:lpstr>
    </vt:vector>
  </TitlesOfParts>
  <Company>DMI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Chiara Bearzotti</dc:creator>
  <cp:lastModifiedBy>Chiara Bearzotti</cp:lastModifiedBy>
  <cp:revision>42</cp:revision>
  <dcterms:created xsi:type="dcterms:W3CDTF">2020-02-23T09:58:32Z</dcterms:created>
  <dcterms:modified xsi:type="dcterms:W3CDTF">2020-05-06T08:38:47Z</dcterms:modified>
</cp:coreProperties>
</file>