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8" r:id="rId4"/>
    <p:sldId id="269" r:id="rId5"/>
    <p:sldId id="282" r:id="rId6"/>
    <p:sldId id="283" r:id="rId7"/>
    <p:sldId id="271" r:id="rId8"/>
    <p:sldId id="285" r:id="rId9"/>
    <p:sldId id="295" r:id="rId10"/>
    <p:sldId id="296" r:id="rId11"/>
    <p:sldId id="261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00"/>
    <a:srgbClr val="C61B8B"/>
    <a:srgbClr val="FF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344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A321-D2F9-4217-95C0-54B46F81748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D80F8-0AA9-4958-8F9D-881BFFA14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9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Task 1.2 Process-oriented diagnosis of weather systems </a:t>
            </a:r>
          </a:p>
          <a:p>
            <a:endParaRPr lang="en-US" dirty="0"/>
          </a:p>
          <a:p>
            <a:pPr>
              <a:defRPr sz="2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Contribution to Deliverable 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sz="1200" dirty="0"/>
              <a:t>Work based on reanalysis.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Relationship with heat transport extremes on synoptic frequencies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0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79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Assessment of predictive skill for the extratropical stratosphere flow in seasonal forecast models.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Work based on reanalysis and C3S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Seasonal Forecast.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-Development of a method to characterize variability and extremes of stratospheric extratropical circulation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-Evidence of valuable predictive skill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200" dirty="0"/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Aligned with future work on MCAO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Presented with a talk in a WCRP workshop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3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New CAO index: Monthly average of the square of the daily T2m anomalies when they are negative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7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9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D80F8-0AA9-4958-8F9D-881BFFA14B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M. Olsen,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hlinkClick r:id="rId4"/>
              </a:rPr>
              <a:t>www.blue-action.eu</a:t>
            </a:r>
            <a:r>
              <a:rPr lang="da-DK" dirty="0"/>
              <a:t> </a:t>
            </a:r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3134418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 smtClean="0"/>
              <a:t>WP1</a:t>
            </a:r>
          </a:p>
          <a:p>
            <a:r>
              <a:rPr lang="en-US" dirty="0" smtClean="0"/>
              <a:t>Improving </a:t>
            </a:r>
            <a:r>
              <a:rPr lang="en-US" dirty="0"/>
              <a:t>seasonal long range forecast skill of risks for hazardous weather and climate events </a:t>
            </a:r>
            <a:endParaRPr lang="da-DK" dirty="0"/>
          </a:p>
          <a:p>
            <a:endParaRPr lang="da-DK" dirty="0"/>
          </a:p>
          <a:p>
            <a:r>
              <a:rPr lang="da-DK" sz="2800" b="1" dirty="0"/>
              <a:t>Lead: </a:t>
            </a:r>
            <a:r>
              <a:rPr lang="en-US" sz="2800" dirty="0"/>
              <a:t>Johanna Baehr </a:t>
            </a:r>
            <a:r>
              <a:rPr lang="en-US" sz="2800" dirty="0" smtClean="0"/>
              <a:t>(UHAM) and </a:t>
            </a:r>
            <a:r>
              <a:rPr lang="en-US" sz="2800" dirty="0"/>
              <a:t>Jens Hesselbjerg Christensen </a:t>
            </a:r>
            <a:r>
              <a:rPr lang="en-US" sz="2800" dirty="0" smtClean="0"/>
              <a:t>(NORCE/DMI)</a:t>
            </a:r>
          </a:p>
          <a:p>
            <a:r>
              <a:rPr lang="en-US" sz="2800" b="1" dirty="0" smtClean="0"/>
              <a:t>Presenter: </a:t>
            </a:r>
            <a:r>
              <a:rPr lang="en-US" sz="2800" b="1" dirty="0"/>
              <a:t> </a:t>
            </a:r>
            <a:r>
              <a:rPr lang="en-US" sz="2800" dirty="0"/>
              <a:t>Jens Hesselbjerg Christensen (NORCE/DMI)</a:t>
            </a:r>
          </a:p>
          <a:p>
            <a:endParaRPr lang="da-DK" sz="2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7D2EAB-B2AD-934A-805C-A658BB61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Identified research gaps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E424A19-9310-284F-85BA-9C14A04C34B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Process‐oriented diagnostic of weather systems </a:t>
            </a:r>
          </a:p>
          <a:p>
            <a:pPr lvl="1">
              <a:buFont typeface="Apple Symbols" panose="02000000000000000000" pitchFamily="2" charset="-79"/>
              <a:buChar char="☑"/>
            </a:pPr>
            <a:r>
              <a:rPr lang="en-US" sz="3200" dirty="0"/>
              <a:t>Blocking, jet stream position and eddy heat transport</a:t>
            </a:r>
          </a:p>
          <a:p>
            <a:pPr lvl="1">
              <a:buFont typeface="Apple Symbols" panose="02000000000000000000" pitchFamily="2" charset="-79"/>
              <a:buChar char="☑"/>
            </a:pPr>
            <a:r>
              <a:rPr lang="en-US" sz="3200" dirty="0"/>
              <a:t>Stratosphere-troposphere interactions</a:t>
            </a:r>
          </a:p>
          <a:p>
            <a:pPr>
              <a:buFont typeface=".Apple Color Emoji UI"/>
              <a:buChar char="✔️"/>
            </a:pPr>
            <a:endParaRPr lang="en-US" sz="3600" dirty="0"/>
          </a:p>
          <a:p>
            <a:pPr lvl="1">
              <a:buFont typeface="Apple Symbols" panose="02000000000000000000" pitchFamily="2" charset="-79"/>
              <a:buChar char="☐"/>
            </a:pPr>
            <a:r>
              <a:rPr lang="en-US" sz="3200" dirty="0"/>
              <a:t>Non-identified modes of variability</a:t>
            </a:r>
          </a:p>
          <a:p>
            <a:pPr lvl="1">
              <a:buFont typeface="Apple Symbols" panose="02000000000000000000" pitchFamily="2" charset="-79"/>
              <a:buChar char="☐"/>
            </a:pPr>
            <a:r>
              <a:rPr lang="en-US" sz="3200" dirty="0"/>
              <a:t>Systems not related to modes of variability</a:t>
            </a:r>
          </a:p>
          <a:p>
            <a:pPr lvl="1">
              <a:buFont typeface="Apple Symbols" panose="02000000000000000000" pitchFamily="2" charset="-79"/>
              <a:buChar char="☐"/>
            </a:pPr>
            <a:r>
              <a:rPr lang="en-US" sz="3200" dirty="0"/>
              <a:t>Troposphere-stratosphere interactions</a:t>
            </a:r>
          </a:p>
          <a:p>
            <a:pPr lvl="1">
              <a:buFont typeface="Apple Symbols" panose="02000000000000000000" pitchFamily="2" charset="-79"/>
              <a:buChar char="☐"/>
            </a:pPr>
            <a:endParaRPr lang="en-US" sz="3200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DCF8F36B-A8C4-4647-8338-A069FCBE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42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</a:p>
          <a:p>
            <a:pPr marL="0" indent="0">
              <a:buNone/>
            </a:pPr>
            <a:r>
              <a:rPr lang="en-US" dirty="0"/>
              <a:t>Twitter: @BG10Blueaction </a:t>
            </a:r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</a:p>
          <a:p>
            <a:pPr marL="0" indent="0">
              <a:buNone/>
            </a:pPr>
            <a:r>
              <a:rPr lang="en-US" dirty="0"/>
              <a:t>www.blue-action.eu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Impacts </a:t>
            </a:r>
            <a:r>
              <a:rPr lang="da-DK" u="sng" dirty="0"/>
              <a:t>in 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Contribute to a robust and reliable forecasting framework that can help meteorological and climate services to deliver better predictions, including at sub-seasonal and seasonal time scales</a:t>
            </a:r>
          </a:p>
          <a:p>
            <a:pPr marL="685800" lvl="1"/>
            <a:r>
              <a:rPr lang="en-GB" sz="1400" b="1" dirty="0">
                <a:solidFill>
                  <a:srgbClr val="00B0F0"/>
                </a:solidFill>
              </a:rPr>
              <a:t>Improve capacity to predict the weather and climate of the Northern Hemisphere, and make it possible to better forecast extreme weather phenomena</a:t>
            </a:r>
          </a:p>
          <a:p>
            <a:pPr marL="685800" lvl="1"/>
            <a:r>
              <a:rPr lang="en-GB" sz="1400" b="1" dirty="0">
                <a:solidFill>
                  <a:srgbClr val="00B0F0"/>
                </a:solidFill>
              </a:rPr>
              <a:t>Improve the professional skills and competences for those working and being trained to work within this subject area</a:t>
            </a:r>
          </a:p>
          <a:p>
            <a:pPr marL="0" indent="0">
              <a:buNone/>
            </a:pPr>
            <a:endParaRPr lang="en-US" sz="1800" dirty="0"/>
          </a:p>
          <a:p>
            <a:pPr algn="just"/>
            <a:r>
              <a:rPr lang="en-US" sz="1800" dirty="0"/>
              <a:t>WP1 establishes a robust and reliable forecasting framework for probabilistic </a:t>
            </a:r>
            <a:r>
              <a:rPr lang="en-US" sz="1800" b="1" dirty="0"/>
              <a:t>predictions of extreme weather phenomena</a:t>
            </a:r>
            <a:r>
              <a:rPr lang="en-US" sz="1800" dirty="0"/>
              <a:t> at </a:t>
            </a:r>
            <a:r>
              <a:rPr lang="en-US" sz="1800" dirty="0" err="1"/>
              <a:t>subseasonal</a:t>
            </a:r>
            <a:r>
              <a:rPr lang="en-US" sz="1800" dirty="0"/>
              <a:t>-to-seasonal (s2s) time scales and beyond. Key to this is a </a:t>
            </a:r>
            <a:r>
              <a:rPr lang="en-US" sz="1800" dirty="0">
                <a:solidFill>
                  <a:srgbClr val="0070C0"/>
                </a:solidFill>
              </a:rPr>
              <a:t>development of innovative, process-oriented description of the weather systems in which extremes are likely to form, building on assessment and quantification of empirical </a:t>
            </a:r>
            <a:r>
              <a:rPr lang="en-US" sz="1800" u="sng" dirty="0">
                <a:solidFill>
                  <a:srgbClr val="0070C0"/>
                </a:solidFill>
              </a:rPr>
              <a:t>relationships between large-scale atmospheric and lower boundary (ocean surface, sea ice) drivers.</a:t>
            </a:r>
            <a:endParaRPr lang="en-US" sz="1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endParaRPr lang="da-DK" sz="18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35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orth Atlantic circulation regimes and heat transport by synoptic eddies…"/>
          <p:cNvSpPr txBox="1"/>
          <p:nvPr/>
        </p:nvSpPr>
        <p:spPr>
          <a:xfrm>
            <a:off x="585517" y="-1863286"/>
            <a:ext cx="11559897" cy="711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5200"/>
              </a:lnSpc>
              <a:spcBef>
                <a:spcPts val="1200"/>
              </a:spcBef>
              <a:defRPr sz="32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3" name="Contribution to Deliverable 1.1"/>
          <p:cNvSpPr txBox="1"/>
          <p:nvPr/>
        </p:nvSpPr>
        <p:spPr>
          <a:xfrm>
            <a:off x="819416" y="2412021"/>
            <a:ext cx="10265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sp>
        <p:nvSpPr>
          <p:cNvPr id="17" name="Task 1.2 Process-oriented diagnosis of weather systems"/>
          <p:cNvSpPr txBox="1"/>
          <p:nvPr/>
        </p:nvSpPr>
        <p:spPr>
          <a:xfrm>
            <a:off x="971600" y="1014899"/>
            <a:ext cx="102657" cy="786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6200"/>
              </a:lnSpc>
              <a:defRPr sz="26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19" name="logo_cmcc_esteso.pdf" descr="logo_cmcc_esteso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308304" y="33518"/>
            <a:ext cx="1780849" cy="68904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922073" y="106285"/>
            <a:ext cx="6216672" cy="860700"/>
          </a:xfrm>
        </p:spPr>
        <p:txBody>
          <a:bodyPr>
            <a:noAutofit/>
          </a:bodyPr>
          <a:lstStyle/>
          <a:p>
            <a:pPr defTabSz="457200">
              <a:spcBef>
                <a:spcPts val="0"/>
              </a:spcBef>
              <a:defRPr sz="32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/>
              <a:t>Process‐oriented diagnostic of weather systems</a:t>
            </a:r>
            <a:br>
              <a:rPr lang="en-US" sz="2000" dirty="0"/>
            </a:br>
            <a:r>
              <a:rPr lang="en-US" sz="1600" dirty="0"/>
              <a:t>Blocking, jet stream position and eddy heat transport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32" y="1137753"/>
            <a:ext cx="4824536" cy="52945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51700" y="6382921"/>
            <a:ext cx="1839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Ruggieri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et al.,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4067944" y="1005670"/>
            <a:ext cx="4966634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/>
              <a:t>                Storminess for the four weather regimes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1758" y="3144222"/>
            <a:ext cx="20288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Scandinavian blocking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38745" y="3163534"/>
            <a:ext cx="20288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Atlantic Ridge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5254" y="3789558"/>
            <a:ext cx="20288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NAO</a:t>
            </a:r>
            <a:r>
              <a:rPr lang="en-US" sz="1500" baseline="30000" dirty="0"/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01220" y="3817165"/>
            <a:ext cx="202885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NAO</a:t>
            </a:r>
            <a:r>
              <a:rPr lang="en-US" sz="1500" baseline="30000" dirty="0"/>
              <a:t>-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82148" y="3497910"/>
            <a:ext cx="4966634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500" dirty="0"/>
          </a:p>
        </p:txBody>
      </p:sp>
      <p:sp>
        <p:nvSpPr>
          <p:cNvPr id="28" name="Relationship between Atlantic weather regimes (blocking and jet latitude) and synoptic…"/>
          <p:cNvSpPr txBox="1"/>
          <p:nvPr/>
        </p:nvSpPr>
        <p:spPr>
          <a:xfrm>
            <a:off x="1058671" y="1290363"/>
            <a:ext cx="3047691" cy="5827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dirty="0"/>
              <a:t>Eddy heat flux at 850 </a:t>
            </a:r>
            <a:r>
              <a:rPr lang="en-US" sz="1600" dirty="0" err="1"/>
              <a:t>hPa</a:t>
            </a:r>
            <a:r>
              <a:rPr lang="en-US" sz="1600" dirty="0"/>
              <a:t> is used as a proxy for storminess </a:t>
            </a:r>
          </a:p>
          <a:p>
            <a:pPr algn="just" defTabSz="457200"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600" dirty="0"/>
          </a:p>
          <a:p>
            <a:pPr algn="just" defTabSz="457200"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dirty="0"/>
              <a:t>In association with weather regime, storm extremes are geographically predestinated:  </a:t>
            </a:r>
          </a:p>
          <a:p>
            <a:pPr marL="285750" lvl="1" indent="-285750" defTabSz="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73038" algn="l"/>
                <a:tab pos="228600" algn="l"/>
              </a:tabLst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/>
              <a:t>Scandinavian blocking:  </a:t>
            </a:r>
            <a:r>
              <a:rPr lang="en-US" sz="1600" dirty="0"/>
              <a:t>the eddy activity is intensified over the Nordic Seas </a:t>
            </a:r>
          </a:p>
          <a:p>
            <a:pPr marL="285750" lvl="1" indent="-285750" defTabSz="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73038" algn="l"/>
                <a:tab pos="228600" algn="l"/>
              </a:tabLst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/>
              <a:t>Atlantic Ridge: </a:t>
            </a:r>
            <a:r>
              <a:rPr lang="en-US" sz="1600" dirty="0"/>
              <a:t>extra-tropical regions surrounding the anticyclone, Labrador, Greenland and Nordic Seas </a:t>
            </a:r>
          </a:p>
          <a:p>
            <a:pPr marL="285750" lvl="1" indent="-285750" defTabSz="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73038" algn="l"/>
                <a:tab pos="228600" algn="l"/>
              </a:tabLst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/>
              <a:t>NAO</a:t>
            </a:r>
            <a:r>
              <a:rPr lang="en-US" sz="1600" b="1" baseline="30000" dirty="0"/>
              <a:t>+</a:t>
            </a:r>
            <a:r>
              <a:rPr lang="en-US" sz="1600" b="1" dirty="0"/>
              <a:t>:</a:t>
            </a:r>
            <a:r>
              <a:rPr lang="en-US" sz="1600" dirty="0"/>
              <a:t> British Isles and Scandinavia </a:t>
            </a:r>
          </a:p>
          <a:p>
            <a:pPr marL="285750" lvl="1" indent="-285750" defTabSz="4572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73038" algn="l"/>
                <a:tab pos="228600" algn="l"/>
              </a:tabLst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/>
              <a:t>NAO</a:t>
            </a:r>
            <a:r>
              <a:rPr lang="en-US" sz="1600" b="1" baseline="30000" dirty="0"/>
              <a:t>-</a:t>
            </a:r>
            <a:r>
              <a:rPr lang="en-US" sz="1600" b="1" dirty="0"/>
              <a:t>:</a:t>
            </a:r>
            <a:r>
              <a:rPr lang="en-US" sz="1600" dirty="0"/>
              <a:t> Mediterranean and eastern Europe</a:t>
            </a:r>
          </a:p>
          <a:p>
            <a:pPr marL="287338" lvl="1" indent="-287338" algn="just" defTabSz="457200">
              <a:buFont typeface="Wingdings" panose="05000000000000000000" pitchFamily="2" charset="2"/>
              <a:buChar char="§"/>
              <a:tabLst>
                <a:tab pos="173038" algn="l"/>
                <a:tab pos="228600" algn="l"/>
              </a:tabLst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600" dirty="0"/>
          </a:p>
          <a:p>
            <a:pPr marL="800100" lvl="1" indent="-342900" algn="just" defTabSz="457200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600" dirty="0"/>
          </a:p>
          <a:p>
            <a:pPr algn="just" defTabSz="457200"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600" dirty="0"/>
          </a:p>
          <a:p>
            <a:pPr marL="342900" indent="-342900" algn="just" defTabSz="457200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600" dirty="0"/>
          </a:p>
          <a:p>
            <a:pPr marL="342900" indent="-342900" algn="just" defTabSz="457200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lang="en-US" sz="16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3" name="Krans 2">
            <a:extLst>
              <a:ext uri="{FF2B5EF4-FFF2-40B4-BE49-F238E27FC236}">
                <a16:creationId xmlns:a16="http://schemas.microsoft.com/office/drawing/2014/main" xmlns="" id="{BD279E38-045D-564F-A6D4-9A879E62AD22}"/>
              </a:ext>
            </a:extLst>
          </p:cNvPr>
          <p:cNvSpPr/>
          <p:nvPr/>
        </p:nvSpPr>
        <p:spPr>
          <a:xfrm rot="20099610">
            <a:off x="4526091" y="2422439"/>
            <a:ext cx="1175693" cy="659718"/>
          </a:xfrm>
          <a:prstGeom prst="donut">
            <a:avLst>
              <a:gd name="adj" fmla="val 5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Krans 17">
            <a:extLst>
              <a:ext uri="{FF2B5EF4-FFF2-40B4-BE49-F238E27FC236}">
                <a16:creationId xmlns:a16="http://schemas.microsoft.com/office/drawing/2014/main" xmlns="" id="{89237B9E-BE6D-2345-9F96-2808CB47749F}"/>
              </a:ext>
            </a:extLst>
          </p:cNvPr>
          <p:cNvSpPr/>
          <p:nvPr/>
        </p:nvSpPr>
        <p:spPr>
          <a:xfrm rot="21372423">
            <a:off x="6836826" y="2449091"/>
            <a:ext cx="1139000" cy="550307"/>
          </a:xfrm>
          <a:prstGeom prst="donut">
            <a:avLst>
              <a:gd name="adj" fmla="val 5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Krans 23">
            <a:extLst>
              <a:ext uri="{FF2B5EF4-FFF2-40B4-BE49-F238E27FC236}">
                <a16:creationId xmlns:a16="http://schemas.microsoft.com/office/drawing/2014/main" xmlns="" id="{408BD7FC-745A-E041-B436-EFD14782DA5A}"/>
              </a:ext>
            </a:extLst>
          </p:cNvPr>
          <p:cNvSpPr/>
          <p:nvPr/>
        </p:nvSpPr>
        <p:spPr>
          <a:xfrm rot="20099610">
            <a:off x="4836896" y="5164609"/>
            <a:ext cx="994194" cy="451692"/>
          </a:xfrm>
          <a:prstGeom prst="donut">
            <a:avLst>
              <a:gd name="adj" fmla="val 5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Krans 24">
            <a:extLst>
              <a:ext uri="{FF2B5EF4-FFF2-40B4-BE49-F238E27FC236}">
                <a16:creationId xmlns:a16="http://schemas.microsoft.com/office/drawing/2014/main" xmlns="" id="{E49B32C3-ED89-6B4E-9B7F-21761C72A216}"/>
              </a:ext>
            </a:extLst>
          </p:cNvPr>
          <p:cNvSpPr/>
          <p:nvPr/>
        </p:nvSpPr>
        <p:spPr>
          <a:xfrm rot="20099610">
            <a:off x="7230652" y="5177158"/>
            <a:ext cx="1185828" cy="574765"/>
          </a:xfrm>
          <a:prstGeom prst="donut">
            <a:avLst>
              <a:gd name="adj" fmla="val 5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16" y="48020"/>
            <a:ext cx="7722123" cy="860700"/>
          </a:xfrm>
        </p:spPr>
        <p:txBody>
          <a:bodyPr>
            <a:noAutofit/>
          </a:bodyPr>
          <a:lstStyle/>
          <a:p>
            <a:r>
              <a:rPr lang="en-US" sz="2000" dirty="0"/>
              <a:t>Process‐oriented diagnostic of weather systems:</a:t>
            </a:r>
            <a:br>
              <a:rPr lang="en-US" sz="2000" dirty="0"/>
            </a:br>
            <a:r>
              <a:rPr lang="en-US" sz="1600" dirty="0"/>
              <a:t>Effect of the sudden stratospheric warming (SSW) events on </a:t>
            </a:r>
            <a:br>
              <a:rPr lang="en-US" sz="1600" dirty="0"/>
            </a:br>
            <a:r>
              <a:rPr lang="en-US" sz="1600" dirty="0"/>
              <a:t>Marine Cold-Air Outbreaks MCAOs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884368" cy="48578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7624" y="3838653"/>
            <a:ext cx="40324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33% of SSWs are followed by enhanced MCAOs in the Nordic Seas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SSWs are associated with an enhanced dipole pattern of geopotential height anomaly and strong northerly winds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SSWs result in a decrease of MCAO intensity and frequency in the Labrador Sea and an increase in the Nordic Seas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" t="17233" r="7881" b="30242"/>
          <a:stretch/>
        </p:blipFill>
        <p:spPr>
          <a:xfrm>
            <a:off x="7164288" y="73204"/>
            <a:ext cx="1805535" cy="4286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2" y="6488542"/>
            <a:ext cx="2900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Afargan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-Gerstman et al., in prep.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777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Analyze weather systems in seasonal prediction systems: </a:t>
            </a:r>
            <a:br>
              <a:rPr lang="en-US" sz="2200" dirty="0"/>
            </a:br>
            <a:r>
              <a:rPr lang="en-US" sz="2000" dirty="0"/>
              <a:t>Predictability of winter stratospheric circulation </a:t>
            </a:r>
            <a:br>
              <a:rPr lang="en-US" sz="2000" dirty="0"/>
            </a:br>
            <a:r>
              <a:rPr lang="en-US" sz="2000" dirty="0"/>
              <a:t>from upward troposphere-stratosphere coupling </a:t>
            </a:r>
          </a:p>
        </p:txBody>
      </p:sp>
      <p:pic>
        <p:nvPicPr>
          <p:cNvPr id="5" name="logo_cmcc_esteso.pdf" descr="logo_cmcc_esteso.pd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12085" y="81322"/>
            <a:ext cx="2231915" cy="86356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ssessment of predictive skill for the extratropical stratosphere flow in seasonal forecast models.…"/>
          <p:cNvSpPr txBox="1"/>
          <p:nvPr/>
        </p:nvSpPr>
        <p:spPr>
          <a:xfrm>
            <a:off x="5230416" y="3440045"/>
            <a:ext cx="3456384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  <a:defRPr sz="2500" b="0">
                <a:latin typeface="Calibri"/>
                <a:ea typeface="Calibri"/>
                <a:cs typeface="Calibri"/>
                <a:sym typeface="Calibri"/>
              </a:defRPr>
            </a:pPr>
            <a:endParaRPr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34" y="1196752"/>
            <a:ext cx="4887131" cy="24806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69" y="6450070"/>
            <a:ext cx="1873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Portal et al., in prep.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0362" y="1821082"/>
            <a:ext cx="3072118" cy="2832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tropospheric-stratospheric link is a part of the mechanism for setting up CAOs/MCAOs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for predicting CAOs/MCAOs, it is crucial that models capture the mechanism (which seems to be the case in this example)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de-DE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stratospheric winds can be predicted two months ahead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33" y="3726492"/>
            <a:ext cx="3956647" cy="27007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9792" y="1414735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all days</a:t>
            </a:r>
          </a:p>
          <a:p>
            <a:r>
              <a:rPr lang="en-US" sz="1000" dirty="0">
                <a:solidFill>
                  <a:srgbClr val="C61B8B"/>
                </a:solidFill>
              </a:rPr>
              <a:t>SSW days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04481" y="1414735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all days</a:t>
            </a:r>
          </a:p>
          <a:p>
            <a:r>
              <a:rPr lang="en-US" sz="1000" dirty="0">
                <a:solidFill>
                  <a:srgbClr val="C61B8B"/>
                </a:solidFill>
              </a:rPr>
              <a:t>SSW days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15616" y="3681899"/>
            <a:ext cx="496663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Prediction skill  for stratospheric winds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2011" y="4077641"/>
            <a:ext cx="173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dif</a:t>
            </a:r>
            <a:r>
              <a:rPr lang="en-US" dirty="0">
                <a:solidFill>
                  <a:srgbClr val="0070C0"/>
                </a:solidFill>
              </a:rPr>
              <a:t>fer</a:t>
            </a:r>
            <a:r>
              <a:rPr lang="en-US" dirty="0">
                <a:solidFill>
                  <a:srgbClr val="FFC000"/>
                </a:solidFill>
              </a:rPr>
              <a:t>ent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mod</a:t>
            </a:r>
            <a:r>
              <a:rPr lang="en-US" dirty="0">
                <a:solidFill>
                  <a:srgbClr val="007700"/>
                </a:solidFill>
              </a:rPr>
              <a:t>els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5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020"/>
            <a:ext cx="8208912" cy="860700"/>
          </a:xfrm>
        </p:spPr>
        <p:txBody>
          <a:bodyPr>
            <a:noAutofit/>
          </a:bodyPr>
          <a:lstStyle/>
          <a:p>
            <a:r>
              <a:rPr lang="en-US" sz="2000" dirty="0"/>
              <a:t>Detection and attribution of weather systems and extremes:</a:t>
            </a:r>
            <a:br>
              <a:rPr lang="en-US" sz="2000" dirty="0"/>
            </a:br>
            <a:r>
              <a:rPr lang="en-US" sz="1600" dirty="0"/>
              <a:t>Sea ice loss effect on CAO/MCAO frequency and intensity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11884" y="975748"/>
            <a:ext cx="3112835" cy="2646891"/>
            <a:chOff x="4860032" y="3886159"/>
            <a:chExt cx="3112835" cy="2646891"/>
          </a:xfrm>
        </p:grpSpPr>
        <p:pic>
          <p:nvPicPr>
            <p:cNvPr id="6" name="Image 7" descr="trend T2M_EXP1 - EXP2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4189635"/>
              <a:ext cx="2536771" cy="23434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60032" y="3886159"/>
              <a:ext cx="26651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	Linear trend in SAT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35340" y="1312376"/>
            <a:ext cx="36809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trends in CAO frequency and intensity near the sea ice edge reflect their shrinkage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no significant change in winter CAO frequency and intensity over the continents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sea ice loss slightly increases CAO  averaged temperature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88617"/>
            <a:ext cx="793824" cy="7938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7504" y="6447912"/>
            <a:ext cx="3911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Claude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Frankignoul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and Guillaume Gastineau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34906" y="3689667"/>
            <a:ext cx="7831602" cy="2823236"/>
            <a:chOff x="899592" y="1146230"/>
            <a:chExt cx="7831602" cy="2823236"/>
          </a:xfrm>
        </p:grpSpPr>
        <p:pic>
          <p:nvPicPr>
            <p:cNvPr id="26" name="Image 6" descr="Trend V06 EXP1 - EXP2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026" y="1347403"/>
              <a:ext cx="7431168" cy="2622063"/>
            </a:xfrm>
            <a:prstGeom prst="rect">
              <a:avLst/>
            </a:prstGeom>
          </p:spPr>
        </p:pic>
        <p:sp>
          <p:nvSpPr>
            <p:cNvPr id="27" name="ZoneTexte 9"/>
            <p:cNvSpPr txBox="1"/>
            <p:nvPr/>
          </p:nvSpPr>
          <p:spPr>
            <a:xfrm>
              <a:off x="899592" y="1146230"/>
              <a:ext cx="75022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	 CAO frequency 	                                CAO intensity due to sea ice loss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67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020"/>
            <a:ext cx="8064896" cy="860700"/>
          </a:xfrm>
        </p:spPr>
        <p:txBody>
          <a:bodyPr>
            <a:noAutofit/>
          </a:bodyPr>
          <a:lstStyle/>
          <a:p>
            <a:r>
              <a:rPr lang="en-US" sz="2000" dirty="0"/>
              <a:t>Extremes in seasonal prediction systems:</a:t>
            </a:r>
            <a:br>
              <a:rPr lang="en-US" sz="2000" dirty="0"/>
            </a:br>
            <a:r>
              <a:rPr lang="en-US" sz="1600" dirty="0"/>
              <a:t>Prediction system is able to forecast MCAOs up to one month ahead</a:t>
            </a:r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04" y="4048098"/>
            <a:ext cx="4137125" cy="2271178"/>
          </a:xfrm>
        </p:spPr>
      </p:pic>
      <p:grpSp>
        <p:nvGrpSpPr>
          <p:cNvPr id="8" name="Group 7"/>
          <p:cNvGrpSpPr/>
          <p:nvPr/>
        </p:nvGrpSpPr>
        <p:grpSpPr>
          <a:xfrm>
            <a:off x="4609925" y="1269970"/>
            <a:ext cx="3707904" cy="2519070"/>
            <a:chOff x="1403648" y="1251608"/>
            <a:chExt cx="3707904" cy="25190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22"/>
            <a:stretch/>
          </p:blipFill>
          <p:spPr>
            <a:xfrm>
              <a:off x="1547664" y="1290341"/>
              <a:ext cx="3563888" cy="248033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03648" y="1251608"/>
              <a:ext cx="26642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1598" y="3789040"/>
            <a:ext cx="7848873" cy="2592288"/>
            <a:chOff x="971598" y="3789040"/>
            <a:chExt cx="7848873" cy="259228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971599" y="4007205"/>
              <a:ext cx="7848872" cy="23741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1598" y="3789040"/>
              <a:ext cx="2952330" cy="23741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Frequency of MCAOs per month </a:t>
              </a:r>
              <a:r>
                <a:rPr lang="en-US" sz="1600" dirty="0">
                  <a:solidFill>
                    <a:schemeClr val="tx1"/>
                  </a:solidFill>
                </a:rPr>
                <a:t>and </a:t>
              </a:r>
              <a:r>
                <a:rPr lang="en-US" sz="1600" b="1" dirty="0">
                  <a:solidFill>
                    <a:schemeClr val="tx1"/>
                  </a:solidFill>
                </a:rPr>
                <a:t>extreme MCAOs within a month</a:t>
              </a:r>
              <a:r>
                <a:rPr lang="en-US" sz="1600" dirty="0">
                  <a:solidFill>
                    <a:schemeClr val="tx1"/>
                  </a:solidFill>
                </a:rPr>
                <a:t> can be predicted </a:t>
              </a:r>
              <a:r>
                <a:rPr lang="en-US" sz="1600" b="1" dirty="0">
                  <a:solidFill>
                    <a:schemeClr val="tx1"/>
                  </a:solidFill>
                </a:rPr>
                <a:t>one month ahead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71599" y="1196752"/>
            <a:ext cx="7848873" cy="2736304"/>
            <a:chOff x="971599" y="1196752"/>
            <a:chExt cx="7848873" cy="2736304"/>
          </a:xfrm>
        </p:grpSpPr>
        <p:sp>
          <p:nvSpPr>
            <p:cNvPr id="16" name="Rectangle 15"/>
            <p:cNvSpPr/>
            <p:nvPr/>
          </p:nvSpPr>
          <p:spPr>
            <a:xfrm>
              <a:off x="971600" y="1196752"/>
              <a:ext cx="7848872" cy="27363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1599" y="1196752"/>
              <a:ext cx="3209105" cy="27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Individual MCAO events </a:t>
              </a:r>
              <a:r>
                <a:rPr lang="en-US" sz="1600" dirty="0">
                  <a:solidFill>
                    <a:schemeClr val="tx1"/>
                  </a:solidFill>
                </a:rPr>
                <a:t>can be skillfully predicted about </a:t>
              </a:r>
              <a:r>
                <a:rPr lang="en-US" sz="1600" b="1" dirty="0">
                  <a:solidFill>
                    <a:schemeClr val="tx1"/>
                  </a:solidFill>
                </a:rPr>
                <a:t>two weeks ahead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0111" y="6474822"/>
            <a:ext cx="710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Examples for the Barents Sea and November initialization from Polkova et al.,  2019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7" r="13898"/>
          <a:stretch/>
        </p:blipFill>
        <p:spPr>
          <a:xfrm>
            <a:off x="7092281" y="26328"/>
            <a:ext cx="2016224" cy="7334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22899" y="1094201"/>
            <a:ext cx="255537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Probabilistic prediction skill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63189" y="3942469"/>
            <a:ext cx="2858184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/>
              <a:t>Prediction skill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6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59632" y="496687"/>
            <a:ext cx="8884096" cy="86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7245F7-DC11-47C8-A6D7-8919831ACB7C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899592" y="1556792"/>
            <a:ext cx="28803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/>
              <a:t>Knowing predictors as proposed by WP1 partners (state of the atmosphere, ocean and sea ice) allows to develop a statistical model for MCAOs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57387"/>
            <a:ext cx="5003388" cy="225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7" r="13898"/>
          <a:stretch/>
        </p:blipFill>
        <p:spPr>
          <a:xfrm>
            <a:off x="7092281" y="26328"/>
            <a:ext cx="2016224" cy="7334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-51325"/>
            <a:ext cx="6877932" cy="86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Weather systems and extremes in seasonal prediction systems: </a:t>
            </a:r>
            <a:r>
              <a:rPr lang="en-US" sz="1600" dirty="0"/>
              <a:t>MCAO prediction for November based on predictors from October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63013" y="3861048"/>
            <a:ext cx="2980373" cy="2448272"/>
            <a:chOff x="1752600" y="2743200"/>
            <a:chExt cx="2209800" cy="2468303"/>
          </a:xfrm>
          <a:solidFill>
            <a:schemeClr val="accent2">
              <a:lumMod val="75000"/>
            </a:schemeClr>
          </a:solidFill>
        </p:grpSpPr>
        <p:grpSp>
          <p:nvGrpSpPr>
            <p:cNvPr id="14" name="Group 13"/>
            <p:cNvGrpSpPr/>
            <p:nvPr/>
          </p:nvGrpSpPr>
          <p:grpSpPr>
            <a:xfrm>
              <a:off x="1752600" y="3276600"/>
              <a:ext cx="2209800" cy="1934903"/>
              <a:chOff x="1143000" y="2667000"/>
              <a:chExt cx="2209800" cy="1934903"/>
            </a:xfrm>
            <a:grpFill/>
          </p:grpSpPr>
          <p:sp>
            <p:nvSpPr>
              <p:cNvPr id="16" name="Rounded Rectangle 15"/>
              <p:cNvSpPr/>
              <p:nvPr/>
            </p:nvSpPr>
            <p:spPr>
              <a:xfrm>
                <a:off x="1143000" y="2932169"/>
                <a:ext cx="2209800" cy="814974"/>
              </a:xfrm>
              <a:prstGeom prst="round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Select members that capture the MCAO environment setup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1143000" y="3927610"/>
                <a:ext cx="2209800" cy="674293"/>
              </a:xfrm>
              <a:prstGeom prst="roundRect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User-relevant products about MCAOs</a:t>
                </a:r>
              </a:p>
            </p:txBody>
          </p:sp>
          <p:sp>
            <p:nvSpPr>
              <p:cNvPr id="18" name="Down Arrow 17"/>
              <p:cNvSpPr/>
              <p:nvPr/>
            </p:nvSpPr>
            <p:spPr>
              <a:xfrm>
                <a:off x="2171700" y="2667000"/>
                <a:ext cx="76200" cy="251826"/>
              </a:xfrm>
              <a:prstGeom prst="downArrow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171700" y="3712563"/>
                <a:ext cx="76200" cy="197961"/>
              </a:xfrm>
              <a:prstGeom prst="downArrow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1752600" y="2743200"/>
              <a:ext cx="2209800" cy="609600"/>
            </a:xfrm>
            <a:prstGeom prst="roundRect">
              <a:avLst/>
            </a:prstGeom>
            <a:grpFill/>
            <a:ln w="5715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Statistical model based on </a:t>
              </a: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MCAO</a:t>
              </a: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predictors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50456" y="4418085"/>
            <a:ext cx="3577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This statistical model can be further used in statistical-dynamical forecasting of MCAOs (in progress)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93940" y="1227987"/>
            <a:ext cx="511851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/>
              <a:t>Statistical prediction for the Barents Sea MCAOs (red curve)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39" name="Rectangle 38"/>
          <p:cNvSpPr/>
          <p:nvPr/>
        </p:nvSpPr>
        <p:spPr>
          <a:xfrm>
            <a:off x="107504" y="6382921"/>
            <a:ext cx="2019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chemeClr val="bg1">
                    <a:lumMod val="50000"/>
                  </a:schemeClr>
                </a:solidFill>
              </a:rPr>
              <a:t>Polkova et al., in prep.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4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Contributions</a:t>
            </a:r>
            <a:r>
              <a:rPr lang="da-DK" dirty="0"/>
              <a:t> to ”</a:t>
            </a:r>
            <a:r>
              <a:rPr lang="da-DK" dirty="0" err="1"/>
              <a:t>Expected</a:t>
            </a:r>
            <a:r>
              <a:rPr lang="da-DK" dirty="0"/>
              <a:t> </a:t>
            </a:r>
            <a:r>
              <a:rPr lang="da-DK" dirty="0" err="1"/>
              <a:t>Impacts</a:t>
            </a:r>
            <a:r>
              <a:rPr lang="da-DK" dirty="0"/>
              <a:t>”</a:t>
            </a:r>
            <a:endParaRPr lang="da-DK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303614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00B0F0"/>
                </a:solidFill>
              </a:rPr>
              <a:t>Improve capacity to predict the weather and climate of the Northern Hemisphere, and make it possible to better forecast extreme weather phenomena</a:t>
            </a:r>
          </a:p>
          <a:p>
            <a:pPr lvl="1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Improve the capacity to respond to the impact of climatic change on the environment and human activities in the Arctic, both in the short and longer term</a:t>
            </a:r>
          </a:p>
          <a:p>
            <a:pPr lvl="1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Improve the capacity of climate models to represent Arctic warming and its impact on regional and global atmospheric and oceanic circulation</a:t>
            </a:r>
          </a:p>
          <a:p>
            <a:pPr lvl="1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Improve the uptake of measurements from satellites by making use of new Earth observation assets</a:t>
            </a:r>
          </a:p>
          <a:p>
            <a:pPr lvl="1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Lead to optimised observation systems for various modelling applications</a:t>
            </a:r>
          </a:p>
          <a:p>
            <a:r>
              <a:rPr lang="en-GB" sz="1800" b="1" dirty="0">
                <a:solidFill>
                  <a:srgbClr val="00B0F0"/>
                </a:solidFill>
              </a:rPr>
              <a:t>Contribute to a robust and reliable forecasting framework that can help meteorological and climate services to deliver better predictions, including at sub-seasonal and seasonal time scales</a:t>
            </a:r>
          </a:p>
          <a:p>
            <a:pPr lvl="1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Improve stakeholders’ capacity to adapt to climate change</a:t>
            </a:r>
          </a:p>
          <a:p>
            <a:pPr lvl="1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Contribute to better servicing the economic sectors that rely on improved forecasting capacity (e.g. shipping, mining)</a:t>
            </a:r>
          </a:p>
          <a:p>
            <a:pPr lvl="1"/>
            <a:r>
              <a:rPr lang="en-GB" sz="1400" dirty="0">
                <a:solidFill>
                  <a:schemeClr val="bg1">
                    <a:lumMod val="75000"/>
                  </a:schemeClr>
                </a:solidFill>
              </a:rPr>
              <a:t>Contribute to the Year of Polar Prediction (YOPP) and IPCC scientific assessments, and to the Copernicus Climate Change (C3S) services</a:t>
            </a:r>
          </a:p>
          <a:p>
            <a:r>
              <a:rPr lang="en-GB" sz="1800" b="1" dirty="0">
                <a:solidFill>
                  <a:srgbClr val="00B0F0"/>
                </a:solidFill>
              </a:rPr>
              <a:t>Improve the professional skills and competences for those working and being trained to work within this subject area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7881685"/>
      </p:ext>
    </p:extLst>
  </p:cSld>
  <p:clrMapOvr>
    <a:masterClrMapping/>
  </p:clrMapOvr>
</p:sld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5577</TotalTime>
  <Words>987</Words>
  <Application>Microsoft Office PowerPoint</Application>
  <PresentationFormat>On-screen Show (4:3)</PresentationFormat>
  <Paragraphs>135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Blue-ActionNEW</vt:lpstr>
      <vt:lpstr>PowerPoint Presentation</vt:lpstr>
      <vt:lpstr>Impacts in progress </vt:lpstr>
      <vt:lpstr>Process‐oriented diagnostic of weather systems Blocking, jet stream position and eddy heat transport</vt:lpstr>
      <vt:lpstr>Process‐oriented diagnostic of weather systems: Effect of the sudden stratospheric warming (SSW) events on  Marine Cold-Air Outbreaks MCAOs </vt:lpstr>
      <vt:lpstr>Analyze weather systems in seasonal prediction systems:  Predictability of winter stratospheric circulation  from upward troposphere-stratosphere coupling </vt:lpstr>
      <vt:lpstr>Detection and attribution of weather systems and extremes: Sea ice loss effect on CAO/MCAO frequency and intensity </vt:lpstr>
      <vt:lpstr>Extremes in seasonal prediction systems: Prediction system is able to forecast MCAOs up to one month ahead</vt:lpstr>
      <vt:lpstr>PowerPoint Presentation</vt:lpstr>
      <vt:lpstr>Contributions to ”Expected Impacts”</vt:lpstr>
      <vt:lpstr>Identified research gaps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171</cp:revision>
  <dcterms:created xsi:type="dcterms:W3CDTF">2020-02-23T09:58:32Z</dcterms:created>
  <dcterms:modified xsi:type="dcterms:W3CDTF">2020-05-06T08:17:27Z</dcterms:modified>
</cp:coreProperties>
</file>