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1" r:id="rId3"/>
    <p:sldId id="282" r:id="rId4"/>
    <p:sldId id="283" r:id="rId5"/>
    <p:sldId id="269" r:id="rId6"/>
    <p:sldId id="284" r:id="rId7"/>
    <p:sldId id="274" r:id="rId8"/>
    <p:sldId id="266" r:id="rId9"/>
    <p:sldId id="278" r:id="rId10"/>
    <p:sldId id="261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2"/>
    <p:restoredTop sz="98589" autoAdjust="0"/>
  </p:normalViewPr>
  <p:slideViewPr>
    <p:cSldViewPr>
      <p:cViewPr>
        <p:scale>
          <a:sx n="70" d="100"/>
          <a:sy n="70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7290-B370-4872-9F74-F9E0094F6E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842A-A441-4016-A3DB-F8EB0E851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mpimet.mpg.de/projects/bg10/wiki/Second_progress_repor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0mdpUX_Kor8gI1Sy5fw8_iCSVxhWHxHaEVew2rApLRg/edi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mpimet.mpg.de/projects/bg10/wiki/Second_progress_repor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0mdpUX_Kor8gI1Sy5fw8_iCSVxhWHxHaEVew2rApLRg/edi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71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rgbClr val="00B0F0"/>
                </a:solidFill>
              </a:rPr>
              <a:t>Explain how your main findings contribute to the expected impacts of the project so far.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B0F0"/>
                </a:solidFill>
              </a:rPr>
              <a:t>Please check the list of Expected Impacts in call text and what you declared in your WP report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https://code.mpimet.mpg.de/projects/bg10/wiki/Second_progress_report</a:t>
            </a:r>
            <a:endParaRPr lang="en-GB" dirty="0"/>
          </a:p>
          <a:p>
            <a:pPr marL="0" indent="0">
              <a:buNone/>
            </a:pPr>
            <a:r>
              <a:rPr lang="da-DK" i="1" dirty="0">
                <a:solidFill>
                  <a:srgbClr val="00B0F0"/>
                </a:solidFill>
              </a:rPr>
              <a:t>And </a:t>
            </a:r>
            <a:r>
              <a:rPr lang="da-DK" i="1" dirty="0" err="1">
                <a:solidFill>
                  <a:srgbClr val="00B0F0"/>
                </a:solidFill>
              </a:rPr>
              <a:t>what</a:t>
            </a:r>
            <a:r>
              <a:rPr lang="da-DK" i="1" dirty="0">
                <a:solidFill>
                  <a:srgbClr val="00B0F0"/>
                </a:solidFill>
              </a:rPr>
              <a:t> </a:t>
            </a:r>
            <a:r>
              <a:rPr lang="da-DK" i="1" dirty="0" err="1">
                <a:solidFill>
                  <a:srgbClr val="00B0F0"/>
                </a:solidFill>
              </a:rPr>
              <a:t>we</a:t>
            </a:r>
            <a:r>
              <a:rPr lang="da-DK" i="1" dirty="0">
                <a:solidFill>
                  <a:srgbClr val="00B0F0"/>
                </a:solidFill>
              </a:rPr>
              <a:t> </a:t>
            </a:r>
            <a:r>
              <a:rPr lang="da-DK" i="1" dirty="0" err="1">
                <a:solidFill>
                  <a:srgbClr val="00B0F0"/>
                </a:solidFill>
              </a:rPr>
              <a:t>declared</a:t>
            </a:r>
            <a:r>
              <a:rPr lang="da-DK" i="1" dirty="0">
                <a:solidFill>
                  <a:srgbClr val="00B0F0"/>
                </a:solidFill>
              </a:rPr>
              <a:t> in the Management </a:t>
            </a:r>
            <a:r>
              <a:rPr lang="da-DK" i="1" dirty="0" err="1">
                <a:solidFill>
                  <a:srgbClr val="00B0F0"/>
                </a:solidFill>
              </a:rPr>
              <a:t>report</a:t>
            </a:r>
            <a:endParaRPr lang="da-DK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https://docs.google.com/document/d/10mdpUX_Kor8gI1Sy5fw8_iCSVxhWHxHaEVew2rApLRg/edit</a:t>
            </a:r>
            <a:endParaRPr lang="en-GB" dirty="0"/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da-DK" i="1" dirty="0" err="1" smtClean="0">
                <a:solidFill>
                  <a:srgbClr val="00B0F0"/>
                </a:solidFill>
              </a:rPr>
              <a:t>Expected</a:t>
            </a:r>
            <a:r>
              <a:rPr lang="da-DK" i="1" baseline="0" dirty="0" smtClean="0">
                <a:solidFill>
                  <a:srgbClr val="00B0F0"/>
                </a:solidFill>
              </a:rPr>
              <a:t> </a:t>
            </a:r>
            <a:r>
              <a:rPr lang="da-DK" i="1" baseline="0" dirty="0" err="1" smtClean="0">
                <a:solidFill>
                  <a:srgbClr val="00B0F0"/>
                </a:solidFill>
              </a:rPr>
              <a:t>Impacts</a:t>
            </a:r>
            <a:r>
              <a:rPr lang="da-DK" i="1" baseline="0" dirty="0" smtClean="0">
                <a:solidFill>
                  <a:srgbClr val="00B0F0"/>
                </a:solidFill>
              </a:rPr>
              <a:t> (EI)</a:t>
            </a:r>
            <a:endParaRPr lang="en-GB" i="1" dirty="0">
              <a:solidFill>
                <a:srgbClr val="00B0F0"/>
              </a:solidFill>
            </a:endParaRPr>
          </a:p>
          <a:p>
            <a:r>
              <a:rPr lang="en-GB" i="1" dirty="0">
                <a:solidFill>
                  <a:srgbClr val="00B0F0"/>
                </a:solidFill>
              </a:rPr>
              <a:t>I1: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capacity to predict the weather and climate of the Northern Hemisphere, and make it possible to better forecast of extreme weather phenomena</a:t>
            </a:r>
          </a:p>
          <a:p>
            <a:r>
              <a:rPr lang="en-GB" i="1" dirty="0">
                <a:solidFill>
                  <a:srgbClr val="00B0F0"/>
                </a:solidFill>
              </a:rPr>
              <a:t>I2: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capacity to respond to the impact of climatic change on the environment and human activities in the Arctic, both in the short and longer term</a:t>
            </a:r>
            <a:endParaRPr lang="en-GB" i="1" dirty="0">
              <a:solidFill>
                <a:srgbClr val="00B0F0"/>
              </a:solidFill>
            </a:endParaRPr>
          </a:p>
          <a:p>
            <a:r>
              <a:rPr lang="en-GB" i="1" dirty="0">
                <a:solidFill>
                  <a:srgbClr val="00B0F0"/>
                </a:solidFill>
              </a:rPr>
              <a:t>I3: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capacity of climate models to represent Arctic warming and its impact on regional and global atmospheric and oceanic circulation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srgbClr val="00B0F0"/>
                </a:solidFill>
              </a:rPr>
              <a:t>I4: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uptake of measurements from satellites by making use of new Earth observation assets</a:t>
            </a:r>
            <a:endParaRPr lang="en-GB" i="1" dirty="0">
              <a:solidFill>
                <a:srgbClr val="00B0F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srgbClr val="00B0F0"/>
                </a:solidFill>
              </a:rPr>
              <a:t>I5: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to optimised observation systems for various modelling applications</a:t>
            </a:r>
            <a:endParaRPr lang="en-GB" i="1" dirty="0">
              <a:solidFill>
                <a:srgbClr val="00B0F0"/>
              </a:solidFill>
            </a:endParaRPr>
          </a:p>
          <a:p>
            <a:r>
              <a:rPr lang="en-GB" i="1" dirty="0">
                <a:solidFill>
                  <a:srgbClr val="00B0F0"/>
                </a:solidFill>
              </a:rPr>
              <a:t>I6: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 to a robust and reliable forecasting framework that can help meteorological and climate services to deliver better predictions, including at sub-seasonal and seasonal time scales</a:t>
            </a:r>
            <a:endParaRPr lang="en-GB" i="1" dirty="0">
              <a:solidFill>
                <a:srgbClr val="00B0F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srgbClr val="00B0F0"/>
                </a:solidFill>
              </a:rPr>
              <a:t>I7: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stakeholders’ capacity to adapt to climate change</a:t>
            </a: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00B0F0"/>
                </a:solidFill>
              </a:rPr>
              <a:t>I8:</a:t>
            </a: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r>
              <a:rPr lang="en-GB" i="1" dirty="0"/>
              <a:t>Greenland Ice Sheet Melt shown important for North Atlantic decadal variability </a:t>
            </a:r>
            <a:r>
              <a:rPr lang="en-GB" b="1" i="1" dirty="0"/>
              <a:t>(I1)</a:t>
            </a:r>
          </a:p>
          <a:p>
            <a:r>
              <a:rPr lang="en-GB" i="1" dirty="0"/>
              <a:t>Demonstrated predictability on decadal timescales of NA Blocking and SSW frequency </a:t>
            </a:r>
            <a:r>
              <a:rPr lang="en-GB" b="1" i="1" dirty="0"/>
              <a:t>(I1) </a:t>
            </a:r>
          </a:p>
          <a:p>
            <a:r>
              <a:rPr lang="en-GB" i="1" dirty="0"/>
              <a:t>Improved understanding of oceanic linkages between NA – Arctic in prediction systems </a:t>
            </a:r>
            <a:r>
              <a:rPr lang="en-GB" b="1" i="1" dirty="0"/>
              <a:t>(I3)</a:t>
            </a:r>
          </a:p>
          <a:p>
            <a:r>
              <a:rPr lang="en-GB" i="1" dirty="0"/>
              <a:t>Improved understanding of predictability of 2015 cold blob and its impacts on European heatwaves in multi-model experiments and decadal  linked to ocean initialisation, as well as atmospheric variability </a:t>
            </a:r>
          </a:p>
          <a:p>
            <a:r>
              <a:rPr lang="en-GB" i="1" dirty="0"/>
              <a:t>Contribution of decadal prediction experiments to CMIP6/IPCC</a:t>
            </a:r>
          </a:p>
          <a:p>
            <a:r>
              <a:rPr lang="en-GB" i="1" dirty="0"/>
              <a:t>System development contributing to improved capabilities (I1,i4)</a:t>
            </a:r>
          </a:p>
          <a:p>
            <a:pPr lvl="1"/>
            <a:r>
              <a:rPr lang="en-GB" i="1" dirty="0"/>
              <a:t>New initialisation approaches (anomaly approach, coupled DA and likelihood function sea ice </a:t>
            </a:r>
            <a:r>
              <a:rPr lang="en-GB" i="1" dirty="0" err="1"/>
              <a:t>assim</a:t>
            </a:r>
            <a:r>
              <a:rPr lang="en-GB" i="1" dirty="0"/>
              <a:t>)</a:t>
            </a:r>
          </a:p>
          <a:p>
            <a:pPr lvl="1"/>
            <a:r>
              <a:rPr lang="en-GB" i="1" dirty="0"/>
              <a:t>Development of eddy resolving and permitting versions of prediction systems</a:t>
            </a:r>
          </a:p>
          <a:p>
            <a:r>
              <a:rPr lang="en-GB" i="1" dirty="0"/>
              <a:t>We have delivered data to WP5 marine </a:t>
            </a:r>
            <a:r>
              <a:rPr lang="en-GB" i="1" dirty="0" err="1"/>
              <a:t>ecoystem</a:t>
            </a:r>
            <a:r>
              <a:rPr lang="en-GB" i="1" dirty="0"/>
              <a:t> case study</a:t>
            </a: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0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rgbClr val="00B0F0"/>
                </a:solidFill>
              </a:rPr>
              <a:t>Explain how your main findings contribute to the expected impacts of the project so far.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B0F0"/>
                </a:solidFill>
              </a:rPr>
              <a:t>Please check the list of Expected Impacts in call text and what you declared in your WP report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https://code.mpimet.mpg.de/projects/bg10/wiki/Second_progress_report</a:t>
            </a:r>
            <a:endParaRPr lang="en-GB" dirty="0"/>
          </a:p>
          <a:p>
            <a:pPr marL="0" indent="0">
              <a:buNone/>
            </a:pPr>
            <a:r>
              <a:rPr lang="da-DK" i="1" dirty="0">
                <a:solidFill>
                  <a:srgbClr val="00B0F0"/>
                </a:solidFill>
              </a:rPr>
              <a:t>And </a:t>
            </a:r>
            <a:r>
              <a:rPr lang="da-DK" i="1" dirty="0" err="1">
                <a:solidFill>
                  <a:srgbClr val="00B0F0"/>
                </a:solidFill>
              </a:rPr>
              <a:t>what</a:t>
            </a:r>
            <a:r>
              <a:rPr lang="da-DK" i="1" dirty="0">
                <a:solidFill>
                  <a:srgbClr val="00B0F0"/>
                </a:solidFill>
              </a:rPr>
              <a:t> </a:t>
            </a:r>
            <a:r>
              <a:rPr lang="da-DK" i="1" dirty="0" err="1">
                <a:solidFill>
                  <a:srgbClr val="00B0F0"/>
                </a:solidFill>
              </a:rPr>
              <a:t>we</a:t>
            </a:r>
            <a:r>
              <a:rPr lang="da-DK" i="1" dirty="0">
                <a:solidFill>
                  <a:srgbClr val="00B0F0"/>
                </a:solidFill>
              </a:rPr>
              <a:t> </a:t>
            </a:r>
            <a:r>
              <a:rPr lang="da-DK" i="1" dirty="0" err="1">
                <a:solidFill>
                  <a:srgbClr val="00B0F0"/>
                </a:solidFill>
              </a:rPr>
              <a:t>declared</a:t>
            </a:r>
            <a:r>
              <a:rPr lang="da-DK" i="1" dirty="0">
                <a:solidFill>
                  <a:srgbClr val="00B0F0"/>
                </a:solidFill>
              </a:rPr>
              <a:t> in the Management </a:t>
            </a:r>
            <a:r>
              <a:rPr lang="da-DK" i="1" dirty="0" err="1">
                <a:solidFill>
                  <a:srgbClr val="00B0F0"/>
                </a:solidFill>
              </a:rPr>
              <a:t>report</a:t>
            </a:r>
            <a:endParaRPr lang="da-DK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https://docs.google.com/document/d/10mdpUX_Kor8gI1Sy5fw8_iCSVxhWHxHaEVew2rApLRg/edit</a:t>
            </a:r>
            <a:endParaRPr lang="en-GB" dirty="0"/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da-DK" i="1" dirty="0" err="1" smtClean="0">
                <a:solidFill>
                  <a:srgbClr val="00B0F0"/>
                </a:solidFill>
              </a:rPr>
              <a:t>Expected</a:t>
            </a:r>
            <a:r>
              <a:rPr lang="da-DK" i="1" baseline="0" dirty="0" smtClean="0">
                <a:solidFill>
                  <a:srgbClr val="00B0F0"/>
                </a:solidFill>
              </a:rPr>
              <a:t> </a:t>
            </a:r>
            <a:r>
              <a:rPr lang="da-DK" i="1" baseline="0" dirty="0" err="1" smtClean="0">
                <a:solidFill>
                  <a:srgbClr val="00B0F0"/>
                </a:solidFill>
              </a:rPr>
              <a:t>Impacts</a:t>
            </a:r>
            <a:r>
              <a:rPr lang="da-DK" i="1" baseline="0" dirty="0" smtClean="0">
                <a:solidFill>
                  <a:srgbClr val="00B0F0"/>
                </a:solidFill>
              </a:rPr>
              <a:t> (EI)</a:t>
            </a:r>
            <a:endParaRPr lang="en-GB" i="1" dirty="0">
              <a:solidFill>
                <a:srgbClr val="00B0F0"/>
              </a:solidFill>
            </a:endParaRPr>
          </a:p>
          <a:p>
            <a:r>
              <a:rPr lang="en-GB" i="1" dirty="0">
                <a:solidFill>
                  <a:srgbClr val="00B0F0"/>
                </a:solidFill>
              </a:rPr>
              <a:t>I1: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capacity to predict the weather and climate of the Northern Hemisphere, and make it possible to better forecast of extreme weather phenomena</a:t>
            </a:r>
          </a:p>
          <a:p>
            <a:r>
              <a:rPr lang="en-GB" i="1" dirty="0">
                <a:solidFill>
                  <a:srgbClr val="00B0F0"/>
                </a:solidFill>
              </a:rPr>
              <a:t>I2: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capacity to respond to the impact of climatic change on the environment and human activities in the Arctic, both in the short and longer term</a:t>
            </a:r>
            <a:endParaRPr lang="en-GB" i="1" dirty="0">
              <a:solidFill>
                <a:srgbClr val="00B0F0"/>
              </a:solidFill>
            </a:endParaRPr>
          </a:p>
          <a:p>
            <a:r>
              <a:rPr lang="en-GB" i="1" dirty="0">
                <a:solidFill>
                  <a:srgbClr val="00B0F0"/>
                </a:solidFill>
              </a:rPr>
              <a:t>I3: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capacity of climate models to represent Arctic warming and its impact on regional and global atmospheric and oceanic circulation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srgbClr val="00B0F0"/>
                </a:solidFill>
              </a:rPr>
              <a:t>I4: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uptake of measurements from satellites by making use of new Earth observation assets</a:t>
            </a:r>
            <a:endParaRPr lang="en-GB" i="1" dirty="0">
              <a:solidFill>
                <a:srgbClr val="00B0F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srgbClr val="00B0F0"/>
                </a:solidFill>
              </a:rPr>
              <a:t>I5: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to optimised observation systems for various modelling applications</a:t>
            </a:r>
            <a:endParaRPr lang="en-GB" i="1" dirty="0">
              <a:solidFill>
                <a:srgbClr val="00B0F0"/>
              </a:solidFill>
            </a:endParaRPr>
          </a:p>
          <a:p>
            <a:r>
              <a:rPr lang="en-GB" i="1" dirty="0">
                <a:solidFill>
                  <a:srgbClr val="00B0F0"/>
                </a:solidFill>
              </a:rPr>
              <a:t>I6: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 to a robust and reliable forecasting framework that can help meteorological and climate services to deliver better predictions, including at sub-seasonal and seasonal time scales</a:t>
            </a:r>
            <a:endParaRPr lang="en-GB" i="1" dirty="0">
              <a:solidFill>
                <a:srgbClr val="00B0F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srgbClr val="00B0F0"/>
                </a:solidFill>
              </a:rPr>
              <a:t>I7: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stakeholders’ capacity to adapt to climate change</a:t>
            </a: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00B0F0"/>
                </a:solidFill>
              </a:rPr>
              <a:t>I8:</a:t>
            </a: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r>
              <a:rPr lang="en-GB" i="1" dirty="0"/>
              <a:t>Greenland Ice Sheet Melt shown important for North Atlantic decadal variability </a:t>
            </a:r>
            <a:r>
              <a:rPr lang="en-GB" b="1" i="1" dirty="0"/>
              <a:t>(I1)</a:t>
            </a:r>
          </a:p>
          <a:p>
            <a:r>
              <a:rPr lang="en-GB" i="1" dirty="0"/>
              <a:t>Demonstrated predictability on decadal timescales of NA Blocking and SSW frequency </a:t>
            </a:r>
            <a:r>
              <a:rPr lang="en-GB" b="1" i="1" dirty="0"/>
              <a:t>(I1) </a:t>
            </a:r>
          </a:p>
          <a:p>
            <a:r>
              <a:rPr lang="en-GB" i="1" dirty="0"/>
              <a:t>Improved understanding of oceanic linkages between NA – Arctic in prediction systems </a:t>
            </a:r>
            <a:r>
              <a:rPr lang="en-GB" b="1" i="1" dirty="0"/>
              <a:t>(I3)</a:t>
            </a:r>
          </a:p>
          <a:p>
            <a:r>
              <a:rPr lang="en-GB" i="1" dirty="0"/>
              <a:t>Improved understanding of predictability of 2015 cold blob and its impacts on European heatwaves in multi-model experiments and decadal  linked to ocean initialisation, as well as atmospheric variability </a:t>
            </a:r>
          </a:p>
          <a:p>
            <a:r>
              <a:rPr lang="en-GB" i="1" dirty="0"/>
              <a:t>Contribution of decadal prediction experiments to CMIP6/IPCC</a:t>
            </a:r>
          </a:p>
          <a:p>
            <a:r>
              <a:rPr lang="en-GB" i="1" dirty="0"/>
              <a:t>System development contributing to improved capabilities (I1,i4)</a:t>
            </a:r>
          </a:p>
          <a:p>
            <a:pPr lvl="1"/>
            <a:r>
              <a:rPr lang="en-GB" i="1" dirty="0"/>
              <a:t>New initialisation approaches (anomaly approach, coupled DA and likelihood function sea ice </a:t>
            </a:r>
            <a:r>
              <a:rPr lang="en-GB" i="1" dirty="0" err="1"/>
              <a:t>assim</a:t>
            </a:r>
            <a:r>
              <a:rPr lang="en-GB" i="1" dirty="0"/>
              <a:t>)</a:t>
            </a:r>
          </a:p>
          <a:p>
            <a:pPr lvl="1"/>
            <a:r>
              <a:rPr lang="en-GB" i="1" dirty="0"/>
              <a:t>Development of eddy resolving and permitting versions of prediction systems</a:t>
            </a:r>
          </a:p>
          <a:p>
            <a:r>
              <a:rPr lang="en-GB" i="1" dirty="0"/>
              <a:t>We have delivered data to WP5 marine </a:t>
            </a:r>
            <a:r>
              <a:rPr lang="en-GB" i="1" dirty="0" err="1"/>
              <a:t>ecoystem</a:t>
            </a:r>
            <a:r>
              <a:rPr lang="en-GB" i="1" dirty="0"/>
              <a:t> case study</a:t>
            </a: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6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rgbClr val="00B0F0"/>
                </a:solidFill>
              </a:rPr>
              <a:t>Research </a:t>
            </a:r>
            <a:r>
              <a:rPr lang="da-DK" dirty="0" err="1">
                <a:solidFill>
                  <a:srgbClr val="00B0F0"/>
                </a:solidFill>
              </a:rPr>
              <a:t>gaps</a:t>
            </a:r>
            <a:r>
              <a:rPr lang="da-DK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gaps still present in your research field that need to be still explored/funded (these are key inputs to policy-relevant discussion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2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rgbClr val="00B0F0"/>
                </a:solidFill>
              </a:rPr>
              <a:t>Research </a:t>
            </a:r>
            <a:r>
              <a:rPr lang="da-DK" dirty="0" err="1">
                <a:solidFill>
                  <a:srgbClr val="00B0F0"/>
                </a:solidFill>
              </a:rPr>
              <a:t>gaps</a:t>
            </a:r>
            <a:r>
              <a:rPr lang="da-DK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gaps still present in your research field that need to be still explored/funded (these are key inputs to policy-relevant discussion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5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"/><Relationship Id="rId5" Type="http://schemas.openxmlformats.org/officeDocument/2006/relationships/image" Target="../media/image5.jpeg"/><Relationship Id="rId4" Type="http://schemas.openxmlformats.org/officeDocument/2006/relationships/hyperlink" Target="http://www.blue-actio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15009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906713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243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24" y="4664898"/>
            <a:ext cx="1295792" cy="12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-8503"/>
            <a:ext cx="8118140" cy="32077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860" y="3199278"/>
            <a:ext cx="81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002060"/>
                </a:solidFill>
              </a:rPr>
              <a:t>Project </a:t>
            </a:r>
            <a:r>
              <a:rPr lang="da-DK" b="1" dirty="0" err="1">
                <a:solidFill>
                  <a:srgbClr val="002060"/>
                </a:solidFill>
              </a:rPr>
              <a:t>Coordinators</a:t>
            </a:r>
            <a:r>
              <a:rPr lang="da-DK" b="1" dirty="0"/>
              <a:t>: </a:t>
            </a:r>
            <a:r>
              <a:rPr lang="da-DK" dirty="0"/>
              <a:t>Steffen M. Olsen,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smo@dmi.dk and Daniela Matei, Max Planck </a:t>
            </a:r>
            <a:r>
              <a:rPr lang="da-DK" dirty="0" err="1"/>
              <a:t>Institute</a:t>
            </a:r>
            <a:r>
              <a:rPr lang="da-DK" dirty="0"/>
              <a:t> for </a:t>
            </a:r>
            <a:r>
              <a:rPr lang="da-DK" dirty="0" err="1"/>
              <a:t>Meteorology</a:t>
            </a:r>
            <a:r>
              <a:rPr lang="da-DK" dirty="0"/>
              <a:t>, 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daniela.matei@mpimet.mpg.de </a:t>
            </a:r>
          </a:p>
          <a:p>
            <a:r>
              <a:rPr lang="da-DK" b="1" dirty="0">
                <a:solidFill>
                  <a:srgbClr val="002060"/>
                </a:solidFill>
              </a:rPr>
              <a:t>Project Office:</a:t>
            </a:r>
            <a:r>
              <a:rPr lang="da-DK" b="1" dirty="0"/>
              <a:t> </a:t>
            </a:r>
            <a:r>
              <a:rPr lang="da-DK" dirty="0"/>
              <a:t>Chiara Bearzotti,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chb@dmi.dk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30598" y="5436922"/>
            <a:ext cx="609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www.blue-action.eu</a:t>
            </a:r>
            <a:r>
              <a:rPr lang="da-DK" dirty="0"/>
              <a:t> </a:t>
            </a:r>
          </a:p>
          <a:p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00016" y="5081961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@BG10Blueaction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" y="5436922"/>
            <a:ext cx="2051720" cy="1368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30018" y="2620644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chemeClr val="bg1">
                    <a:lumMod val="95000"/>
                  </a:schemeClr>
                </a:solidFill>
              </a:rPr>
              <a:t>Photo </a:t>
            </a:r>
            <a:r>
              <a:rPr lang="da-DK" sz="1100" dirty="0" err="1">
                <a:solidFill>
                  <a:schemeClr val="bg1">
                    <a:lumMod val="95000"/>
                  </a:schemeClr>
                </a:solidFill>
              </a:rPr>
              <a:t>credit</a:t>
            </a:r>
            <a:r>
              <a:rPr lang="da-DK" sz="1100" dirty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r>
              <a:rPr lang="en-GB" sz="1100" dirty="0">
                <a:solidFill>
                  <a:schemeClr val="bg1">
                    <a:lumMod val="95000"/>
                  </a:schemeClr>
                </a:solidFill>
              </a:rPr>
              <a:t>Kathryn Hansen/NASA</a:t>
            </a:r>
            <a:r>
              <a:rPr lang="da-DK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WP4</a:t>
            </a:r>
          </a:p>
          <a:p>
            <a:r>
              <a:rPr lang="en-GB" dirty="0" smtClean="0"/>
              <a:t>Enhancing </a:t>
            </a:r>
            <a:r>
              <a:rPr lang="en-GB" dirty="0"/>
              <a:t>the capacity of seasonal-to-decadal prediction in the Arctic and over the Northern Hemisphere.</a:t>
            </a:r>
            <a:endParaRPr lang="da-DK" dirty="0"/>
          </a:p>
          <a:p>
            <a:r>
              <a:rPr lang="da-DK" b="1" dirty="0" err="1"/>
              <a:t>Lead</a:t>
            </a:r>
            <a:r>
              <a:rPr lang="da-DK" b="1" dirty="0"/>
              <a:t>: </a:t>
            </a:r>
            <a:r>
              <a:rPr lang="da-DK" dirty="0" smtClean="0"/>
              <a:t>Daniela Matei and Noel Keenlyside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7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052736"/>
            <a:ext cx="5338936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 </a:t>
            </a:r>
          </a:p>
          <a:p>
            <a:pPr marL="0" indent="0">
              <a:buNone/>
            </a:pPr>
            <a:r>
              <a:rPr lang="en-US" dirty="0"/>
              <a:t>Twitter: @BG10Blueaction </a:t>
            </a:r>
          </a:p>
          <a:p>
            <a:pPr marL="0" indent="0">
              <a:buNone/>
            </a:pPr>
            <a:r>
              <a:rPr lang="da-DK" dirty="0"/>
              <a:t>Zenodo: https://www.zenodo.org/communities/blue-actionh2020 </a:t>
            </a:r>
          </a:p>
          <a:p>
            <a:pPr marL="0" indent="0">
              <a:buNone/>
            </a:pPr>
            <a:r>
              <a:rPr lang="en-US" dirty="0"/>
              <a:t>www.blue-action.eu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2" y="5232001"/>
            <a:ext cx="1968568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6" y="3349537"/>
            <a:ext cx="1015567" cy="10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71950" cy="86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Main </a:t>
            </a:r>
            <a:r>
              <a:rPr lang="da-DK" b="1" dirty="0" err="1"/>
              <a:t>Findings</a:t>
            </a:r>
            <a:r>
              <a:rPr lang="da-DK" b="1" dirty="0"/>
              <a:t>’ </a:t>
            </a:r>
            <a:r>
              <a:rPr lang="da-DK" b="1" dirty="0" err="1"/>
              <a:t>Contribution</a:t>
            </a:r>
            <a:r>
              <a:rPr lang="da-DK" b="1" dirty="0"/>
              <a:t> to the </a:t>
            </a:r>
            <a:r>
              <a:rPr lang="da-DK" b="1" dirty="0" err="1"/>
              <a:t>Project´s</a:t>
            </a:r>
            <a:r>
              <a:rPr lang="da-DK" b="1" dirty="0"/>
              <a:t> </a:t>
            </a:r>
            <a:r>
              <a:rPr lang="da-DK" b="1" dirty="0" err="1"/>
              <a:t>Expected</a:t>
            </a:r>
            <a:r>
              <a:rPr lang="da-DK" b="1" dirty="0"/>
              <a:t> </a:t>
            </a:r>
            <a:r>
              <a:rPr lang="da-DK" b="1" dirty="0" err="1" smtClean="0"/>
              <a:t>Impacts</a:t>
            </a:r>
            <a:r>
              <a:rPr lang="da-DK" b="1" dirty="0" smtClean="0"/>
              <a:t> (EI)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i="1" dirty="0"/>
              <a:t>We have demonstrated skill in predicting key variables and events </a:t>
            </a:r>
            <a:r>
              <a:rPr lang="en-GB" b="1" i="1" dirty="0" smtClean="0"/>
              <a:t>(EI1</a:t>
            </a:r>
            <a:r>
              <a:rPr lang="en-GB" b="1" i="1" dirty="0"/>
              <a:t>):</a:t>
            </a:r>
          </a:p>
          <a:p>
            <a:r>
              <a:rPr lang="en-GB" i="1" dirty="0"/>
              <a:t>North Atlantic Blocking and Sudden Stratospheric Warming frequency, on multi-year timescales based on the North Atlantic and Pacific variability</a:t>
            </a:r>
            <a:endParaRPr lang="en-GB" b="1" i="1" dirty="0"/>
          </a:p>
          <a:p>
            <a:r>
              <a:rPr lang="en-GB" i="1" dirty="0"/>
              <a:t>The 2015 cold blob and its impacts on European heatwaves, through multi-model experiments</a:t>
            </a:r>
          </a:p>
          <a:p>
            <a:pPr marL="0" indent="0">
              <a:buNone/>
            </a:pPr>
            <a:r>
              <a:rPr lang="en-GB" b="1" i="1" dirty="0" smtClean="0"/>
              <a:t>We </a:t>
            </a:r>
            <a:r>
              <a:rPr lang="en-GB" b="1" i="1" dirty="0"/>
              <a:t>have better understood, through extensive prediction experiments </a:t>
            </a:r>
            <a:r>
              <a:rPr lang="en-GB" b="1" i="1" dirty="0" smtClean="0"/>
              <a:t>(EI1,3</a:t>
            </a:r>
            <a:r>
              <a:rPr lang="en-GB" b="1" i="1" dirty="0"/>
              <a:t>):</a:t>
            </a:r>
            <a:endParaRPr lang="en-GB" i="1" dirty="0"/>
          </a:p>
          <a:p>
            <a:r>
              <a:rPr lang="en-GB" i="1" dirty="0"/>
              <a:t>The driving forces for the 2015 cold blob and sources of forecast error</a:t>
            </a:r>
          </a:p>
          <a:p>
            <a:r>
              <a:rPr lang="en-GB" i="1" dirty="0"/>
              <a:t>The role of ocean and sea ice initialisation for predictability in the North Atlantic sector on </a:t>
            </a:r>
            <a:r>
              <a:rPr lang="en-GB" i="1" dirty="0" smtClean="0"/>
              <a:t>seasonal to multi-year </a:t>
            </a:r>
            <a:r>
              <a:rPr lang="en-GB" i="1" dirty="0"/>
              <a:t>time scales</a:t>
            </a:r>
          </a:p>
          <a:p>
            <a:r>
              <a:rPr lang="en-GB" i="1" dirty="0"/>
              <a:t>Role of oceanic linkages between NA – Arctic for high-latitude predictability and </a:t>
            </a:r>
            <a:r>
              <a:rPr lang="en-GB" i="1" dirty="0" smtClean="0"/>
              <a:t>change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7510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8568952" cy="860700"/>
          </a:xfrm>
        </p:spPr>
        <p:txBody>
          <a:bodyPr>
            <a:noAutofit/>
          </a:bodyPr>
          <a:lstStyle/>
          <a:p>
            <a:r>
              <a:rPr lang="en-GB" sz="2600" b="1" i="1" dirty="0"/>
              <a:t>Decadal predictability of North Atlantic atmospheric </a:t>
            </a:r>
            <a:r>
              <a:rPr lang="en-GB" sz="2600" b="1" i="1" dirty="0" smtClean="0"/>
              <a:t>anomalies</a:t>
            </a:r>
            <a:endParaRPr lang="en-US" sz="2600" b="1" i="1" dirty="0"/>
          </a:p>
        </p:txBody>
      </p:sp>
      <p:pic>
        <p:nvPicPr>
          <p:cNvPr id="3" name="image1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75952" y="797016"/>
            <a:ext cx="6120384" cy="5224272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1259632" y="6156012"/>
            <a:ext cx="733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Athanasiadis</a:t>
            </a:r>
            <a:r>
              <a:rPr lang="en-GB" i="1" dirty="0"/>
              <a:t> et al., 2020, </a:t>
            </a:r>
            <a:r>
              <a:rPr lang="en-GB" i="1" dirty="0" smtClean="0"/>
              <a:t>revised </a:t>
            </a:r>
            <a:r>
              <a:rPr lang="en-GB" i="1" dirty="0"/>
              <a:t>for NPJ Climate and Atmospheric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020"/>
            <a:ext cx="8352928" cy="860700"/>
          </a:xfrm>
        </p:spPr>
        <p:txBody>
          <a:bodyPr>
            <a:noAutofit/>
          </a:bodyPr>
          <a:lstStyle/>
          <a:p>
            <a:r>
              <a:rPr lang="en-GB" sz="2600" b="1" i="1" dirty="0" smtClean="0"/>
              <a:t>The 2015 cold blob and its impacts on European heatwaves</a:t>
            </a:r>
            <a:endParaRPr lang="en-US" sz="2600" b="1" dirty="0"/>
          </a:p>
        </p:txBody>
      </p:sp>
      <p:pic>
        <p:nvPicPr>
          <p:cNvPr id="3" name="image2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25550" y="1250950"/>
            <a:ext cx="6692900" cy="4356100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3275856" y="5764614"/>
            <a:ext cx="213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Mecking</a:t>
            </a:r>
            <a:r>
              <a:rPr lang="en-GB" i="1" dirty="0" smtClean="0"/>
              <a:t> et al., 2019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23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20028"/>
            <a:ext cx="8064896" cy="860700"/>
          </a:xfrm>
        </p:spPr>
        <p:txBody>
          <a:bodyPr>
            <a:normAutofit/>
          </a:bodyPr>
          <a:lstStyle/>
          <a:p>
            <a:r>
              <a:rPr lang="en-GB" sz="2600" b="1" i="1" dirty="0"/>
              <a:t>Predictability of the 2015 North Atlantic Record Cold </a:t>
            </a:r>
            <a:r>
              <a:rPr lang="en-GB" sz="2600" b="1" i="1" dirty="0" smtClean="0"/>
              <a:t>Blob</a:t>
            </a:r>
            <a:endParaRPr lang="en-US" sz="2600" b="1" i="1" dirty="0"/>
          </a:p>
        </p:txBody>
      </p:sp>
      <p:pic>
        <p:nvPicPr>
          <p:cNvPr id="3" name="image16.png"/>
          <p:cNvPicPr/>
          <p:nvPr/>
        </p:nvPicPr>
        <p:blipFill>
          <a:blip r:embed="rId2"/>
          <a:srcRect l="10435" t="9723" r="9473" b="10474"/>
          <a:stretch>
            <a:fillRect/>
          </a:stretch>
        </p:blipFill>
        <p:spPr>
          <a:xfrm>
            <a:off x="1763688" y="1124743"/>
            <a:ext cx="6611595" cy="4561350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3537194" y="5867980"/>
            <a:ext cx="290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Maroon et al., 2020</a:t>
            </a:r>
            <a:r>
              <a:rPr lang="en-GB" dirty="0"/>
              <a:t> </a:t>
            </a:r>
            <a:r>
              <a:rPr lang="en-GB" i="1" dirty="0" smtClean="0"/>
              <a:t>, in prep.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11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Main </a:t>
            </a:r>
            <a:r>
              <a:rPr lang="da-DK" b="1" dirty="0" err="1"/>
              <a:t>Findings</a:t>
            </a:r>
            <a:r>
              <a:rPr lang="da-DK" b="1" dirty="0"/>
              <a:t>’ </a:t>
            </a:r>
            <a:r>
              <a:rPr lang="da-DK" b="1" dirty="0" err="1"/>
              <a:t>Contribution</a:t>
            </a:r>
            <a:r>
              <a:rPr lang="da-DK" b="1" dirty="0"/>
              <a:t> to the </a:t>
            </a:r>
            <a:r>
              <a:rPr lang="da-DK" b="1" dirty="0" err="1"/>
              <a:t>Project´s</a:t>
            </a:r>
            <a:r>
              <a:rPr lang="da-DK" b="1" dirty="0"/>
              <a:t> </a:t>
            </a:r>
            <a:r>
              <a:rPr lang="da-DK" b="1" dirty="0" err="1"/>
              <a:t>Expected</a:t>
            </a:r>
            <a:r>
              <a:rPr lang="da-DK" b="1" dirty="0"/>
              <a:t> </a:t>
            </a:r>
            <a:r>
              <a:rPr lang="da-DK" b="1" dirty="0" err="1" smtClean="0"/>
              <a:t>Impacts</a:t>
            </a:r>
            <a:r>
              <a:rPr lang="da-DK" b="1" dirty="0" smtClean="0"/>
              <a:t> (EI)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7715200" cy="388843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i="1" dirty="0" smtClean="0"/>
              <a:t>Coordinated </a:t>
            </a:r>
            <a:r>
              <a:rPr lang="en-GB" sz="2200" b="1" i="1" dirty="0"/>
              <a:t>prediction experiments, developed new prediction systems </a:t>
            </a:r>
            <a:r>
              <a:rPr lang="en-GB" sz="2200" b="1" i="1" dirty="0" smtClean="0"/>
              <a:t>(EI1,4,5</a:t>
            </a:r>
            <a:r>
              <a:rPr lang="en-GB" sz="2200" b="1" i="1" dirty="0"/>
              <a:t>):</a:t>
            </a:r>
          </a:p>
          <a:p>
            <a:r>
              <a:rPr lang="en-GB" sz="2200" i="1" dirty="0"/>
              <a:t>Contribution of decadal prediction experiments to CMIP6/IPCC</a:t>
            </a:r>
          </a:p>
          <a:p>
            <a:r>
              <a:rPr lang="en-GB" sz="2200" i="1" dirty="0"/>
              <a:t>New initialisation approaches for sea ice and high-resolution models (anomaly approach, coupled </a:t>
            </a:r>
            <a:r>
              <a:rPr lang="en-GB" sz="2200" i="1" dirty="0" smtClean="0"/>
              <a:t>Data Assimilation </a:t>
            </a:r>
            <a:r>
              <a:rPr lang="en-GB" sz="2200" i="1" dirty="0"/>
              <a:t>and likelihood function sea ice </a:t>
            </a:r>
            <a:r>
              <a:rPr lang="en-GB" sz="2200" i="1" dirty="0" smtClean="0"/>
              <a:t>assimilation)</a:t>
            </a:r>
            <a:endParaRPr lang="en-GB" sz="2200" i="1" dirty="0"/>
          </a:p>
          <a:p>
            <a:r>
              <a:rPr lang="en-GB" sz="2200" i="1" dirty="0"/>
              <a:t>Development of eddy resolving and permitting versions of prediction systems</a:t>
            </a:r>
          </a:p>
          <a:p>
            <a:pPr marL="0" indent="0">
              <a:buNone/>
            </a:pPr>
            <a:r>
              <a:rPr lang="en-GB" sz="2200" b="1" i="1" dirty="0"/>
              <a:t>We have delivered data to WP5 marine ecosystem case study </a:t>
            </a:r>
            <a:r>
              <a:rPr lang="en-GB" sz="2200" b="1" i="1" dirty="0" smtClean="0"/>
              <a:t>(EI2,7</a:t>
            </a:r>
            <a:r>
              <a:rPr lang="en-GB" sz="22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32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27384"/>
            <a:ext cx="6480720" cy="860700"/>
          </a:xfrm>
        </p:spPr>
        <p:txBody>
          <a:bodyPr>
            <a:normAutofit/>
          </a:bodyPr>
          <a:lstStyle/>
          <a:p>
            <a:r>
              <a:rPr lang="en-US" sz="2600" b="1" i="1" dirty="0"/>
              <a:t>A signal-to-noise paradox in climate </a:t>
            </a:r>
            <a:r>
              <a:rPr lang="en-US" sz="2600" b="1" i="1" dirty="0" smtClean="0"/>
              <a:t>science</a:t>
            </a:r>
            <a:endParaRPr lang="en-US" sz="26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06" y="1009238"/>
            <a:ext cx="4464050" cy="4652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9263" y="5949280"/>
            <a:ext cx="231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Scaife</a:t>
            </a:r>
            <a:r>
              <a:rPr lang="en-US" i="1" dirty="0" smtClean="0"/>
              <a:t> and Smith, 2018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30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Research </a:t>
            </a:r>
            <a:r>
              <a:rPr lang="da-DK" b="1" dirty="0" smtClean="0"/>
              <a:t>Gaps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7"/>
            <a:ext cx="7715200" cy="3312368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GB" dirty="0"/>
              <a:t>Climate variability in the North Atlantic Sector is more predictable than models imply. We need to understand why and how to improve models.</a:t>
            </a:r>
          </a:p>
          <a:p>
            <a:pPr algn="just"/>
            <a:r>
              <a:rPr lang="en-GB" dirty="0"/>
              <a:t>More research required on generating optimal ensemble predictions in terms of size and models, and how to best extract predictable </a:t>
            </a:r>
            <a:r>
              <a:rPr lang="en-GB" dirty="0" smtClean="0"/>
              <a:t>signals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Research Gaps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More </a:t>
            </a:r>
            <a:r>
              <a:rPr lang="en-GB" dirty="0"/>
              <a:t>advanced data assimilation methods are required that account for the different scale interactions in the climate </a:t>
            </a:r>
            <a:r>
              <a:rPr lang="en-GB" dirty="0" smtClean="0"/>
              <a:t>system</a:t>
            </a:r>
            <a:endParaRPr lang="en-GB" dirty="0"/>
          </a:p>
          <a:p>
            <a:pPr algn="just"/>
            <a:r>
              <a:rPr lang="en-GB" dirty="0"/>
              <a:t>Improved understanding of key physical processes, to reduce key model errors</a:t>
            </a:r>
          </a:p>
          <a:p>
            <a:pPr algn="just"/>
            <a:r>
              <a:rPr lang="en-GB" dirty="0"/>
              <a:t>We need to integrate new observations for verifying and developing high-resolution models</a:t>
            </a:r>
          </a:p>
          <a:p>
            <a:pPr algn="just"/>
            <a:r>
              <a:rPr lang="en-GB" dirty="0"/>
              <a:t>We need to develop capacities to utilize next generation of super computers for high-resolution model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141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Action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Blue-ActionNEW</Template>
  <TotalTime>731</TotalTime>
  <Words>1129</Words>
  <Application>Microsoft Office PowerPoint</Application>
  <PresentationFormat>On-screen Show (4:3)</PresentationFormat>
  <Paragraphs>101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Blue-ActionNEW</vt:lpstr>
      <vt:lpstr>PowerPoint Presentation</vt:lpstr>
      <vt:lpstr>Main Findings’ Contribution to the Project´s Expected Impacts (EI)</vt:lpstr>
      <vt:lpstr>Decadal predictability of North Atlantic atmospheric anomalies</vt:lpstr>
      <vt:lpstr>The 2015 cold blob and its impacts on European heatwaves</vt:lpstr>
      <vt:lpstr>Predictability of the 2015 North Atlantic Record Cold Blob</vt:lpstr>
      <vt:lpstr>Main Findings’ Contribution to the Project´s Expected Impacts (EI)</vt:lpstr>
      <vt:lpstr>A signal-to-noise paradox in climate science</vt:lpstr>
      <vt:lpstr>Research Gaps </vt:lpstr>
      <vt:lpstr>Research Gaps </vt:lpstr>
      <vt:lpstr>Thank you!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61</cp:revision>
  <dcterms:created xsi:type="dcterms:W3CDTF">2020-02-23T09:58:32Z</dcterms:created>
  <dcterms:modified xsi:type="dcterms:W3CDTF">2020-05-06T08:01:41Z</dcterms:modified>
</cp:coreProperties>
</file>