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71" r:id="rId4"/>
    <p:sldId id="278" r:id="rId5"/>
    <p:sldId id="280" r:id="rId6"/>
    <p:sldId id="277" r:id="rId7"/>
    <p:sldId id="273" r:id="rId8"/>
    <p:sldId id="272" r:id="rId9"/>
    <p:sldId id="270" r:id="rId10"/>
    <p:sldId id="269" r:id="rId11"/>
    <p:sldId id="279" r:id="rId12"/>
    <p:sldId id="261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10" clrIdx="0"/>
  <p:cmAuthor id="1" name="Hannah Grist" initials="HG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B6A"/>
    <a:srgbClr val="63C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91" autoAdjust="0"/>
  </p:normalViewPr>
  <p:slideViewPr>
    <p:cSldViewPr>
      <p:cViewPr varScale="1">
        <p:scale>
          <a:sx n="42" d="100"/>
          <a:sy n="42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1408097#.XrF7k6hKiM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zenodo.org/record/3559496#.XrGOM6hKiM8" TargetMode="External"/><Relationship Id="rId4" Type="http://schemas.openxmlformats.org/officeDocument/2006/relationships/hyperlink" Target="https://zenodo.org/record/3559484#.XrGN6KhKiM8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-action.eu/index.php?id=5269&amp;L=24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-action.e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lue-action.eu/index.php?id=526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r>
              <a:rPr lang="en-GB" baseline="0" dirty="0" smtClean="0"/>
              <a:t> focus over the remainder of the project is to:</a:t>
            </a:r>
          </a:p>
          <a:p>
            <a:r>
              <a:rPr lang="en-GB" baseline="0" dirty="0" smtClean="0"/>
              <a:t>Focus on sharing the cutting-edge science coming from our research, and ensuring it reaches the right audiences</a:t>
            </a:r>
          </a:p>
          <a:p>
            <a:r>
              <a:rPr lang="en-GB" baseline="0" dirty="0" smtClean="0"/>
              <a:t>Highlight the right audiences and target our messaging effectively.</a:t>
            </a:r>
          </a:p>
          <a:p>
            <a:r>
              <a:rPr lang="en-GB" baseline="0" dirty="0" smtClean="0"/>
              <a:t>Using our knowledge of and feedback from previous events to deliver successful activities </a:t>
            </a:r>
          </a:p>
          <a:p>
            <a:r>
              <a:rPr lang="en-GB" baseline="0" dirty="0" smtClean="0"/>
              <a:t>Work collaboratively within clusters for dissemination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1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3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Deliverables</a:t>
            </a:r>
            <a:r>
              <a:rPr lang="da-DK" baseline="0" dirty="0" smtClean="0"/>
              <a:t> linked to these activities (past deliverables):</a:t>
            </a:r>
          </a:p>
          <a:p>
            <a:r>
              <a:rPr lang="da-DK" baseline="0" dirty="0" smtClean="0"/>
              <a:t>Briefing on Slowing Gulf Stream (D8.11) </a:t>
            </a:r>
            <a:r>
              <a:rPr lang="en-GB" dirty="0" smtClean="0">
                <a:hlinkClick r:id="rId3"/>
              </a:rPr>
              <a:t>https://zenodo.org/record/1408097#.XrF7k6hKiM8</a:t>
            </a:r>
            <a:endParaRPr lang="en-GB" dirty="0" smtClean="0"/>
          </a:p>
          <a:p>
            <a:r>
              <a:rPr lang="da-DK" sz="1200" dirty="0" smtClean="0"/>
              <a:t>Briefing on ocean observations and predictions (D8.8) </a:t>
            </a:r>
            <a:r>
              <a:rPr lang="en-GB" dirty="0" smtClean="0">
                <a:hlinkClick r:id="rId4"/>
              </a:rPr>
              <a:t>https://zenodo.org/record/3559484#.XrGN6KhKiM8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Case studies dissemination roadshow (D8.13) </a:t>
            </a:r>
            <a:r>
              <a:rPr lang="en-GB" dirty="0" smtClean="0">
                <a:hlinkClick r:id="rId5"/>
              </a:rPr>
              <a:t>https://zenodo.org/record/3559496#.XrGOM6hKiM8</a:t>
            </a:r>
            <a:endParaRPr lang="da-DK" sz="1200" dirty="0" smtClean="0"/>
          </a:p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92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8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Blue-Action blog: </a:t>
            </a:r>
            <a:r>
              <a:rPr lang="en-GB" dirty="0" smtClean="0">
                <a:hlinkClick r:id="rId3"/>
              </a:rPr>
              <a:t>http://www.blue-action.eu/index.php?id=5269&amp;L=242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3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7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Website: </a:t>
            </a:r>
            <a:r>
              <a:rPr lang="da-DK" sz="1200" dirty="0" smtClean="0">
                <a:hlinkClick r:id="rId3"/>
              </a:rPr>
              <a:t>www.blue-action.eu</a:t>
            </a:r>
            <a:endParaRPr lang="da-DK" sz="1200" dirty="0" smtClean="0"/>
          </a:p>
          <a:p>
            <a:r>
              <a:rPr lang="da-DK" sz="1200" dirty="0" smtClean="0"/>
              <a:t>Blog: </a:t>
            </a:r>
            <a:r>
              <a:rPr lang="en-GB" sz="1200" dirty="0" smtClean="0">
                <a:hlinkClick r:id="rId4"/>
              </a:rPr>
              <a:t>http://www.blue-action.eu/index.php?id=5269</a:t>
            </a:r>
            <a:endParaRPr lang="en-GB" sz="1200" dirty="0" smtClean="0"/>
          </a:p>
          <a:p>
            <a:r>
              <a:rPr lang="en-GB" sz="1200" dirty="0" smtClean="0"/>
              <a:t>Twitter</a:t>
            </a:r>
            <a:r>
              <a:rPr lang="en-GB" sz="1200" baseline="0" dirty="0" smtClean="0"/>
              <a:t>: @BG10BlueAction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6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 smtClean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</a:t>
            </a:r>
            <a:r>
              <a:rPr lang="da-DK" dirty="0" smtClean="0"/>
              <a:t>M. Olsen</a:t>
            </a:r>
            <a:r>
              <a:rPr lang="da-DK" dirty="0"/>
              <a:t>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4"/>
              </a:rPr>
              <a:t>www.blue-action.eu</a:t>
            </a:r>
            <a:r>
              <a:rPr lang="da-DK" dirty="0" smtClean="0"/>
              <a:t> </a:t>
            </a:r>
            <a:endParaRPr lang="da-DK" dirty="0"/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a-DK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3608" y="0"/>
            <a:ext cx="7950706" cy="3134418"/>
          </a:xfrm>
        </p:spPr>
        <p:txBody>
          <a:bodyPr>
            <a:normAutofit/>
          </a:bodyPr>
          <a:lstStyle/>
          <a:p>
            <a:r>
              <a:rPr lang="da-DK" b="1" dirty="0" smtClean="0"/>
              <a:t>WP6 and WP8</a:t>
            </a:r>
          </a:p>
          <a:p>
            <a:r>
              <a:rPr lang="da-DK" dirty="0" smtClean="0"/>
              <a:t>Clustering, </a:t>
            </a:r>
            <a:r>
              <a:rPr lang="da-DK" dirty="0" err="1" smtClean="0"/>
              <a:t>Communication</a:t>
            </a:r>
            <a:r>
              <a:rPr lang="da-DK" dirty="0" smtClean="0"/>
              <a:t>, Dissemination, Engagement &amp; Exploitation</a:t>
            </a:r>
          </a:p>
          <a:p>
            <a:endParaRPr lang="da-DK" dirty="0" smtClean="0"/>
          </a:p>
          <a:p>
            <a:r>
              <a:rPr lang="da-DK" dirty="0" smtClean="0"/>
              <a:t>Presenters: Steffen Olsen, Hannah Grist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Engagement with policy-makers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411" y="1303809"/>
            <a:ext cx="554461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October 2020</a:t>
            </a:r>
          </a:p>
          <a:p>
            <a:pPr marL="0" indent="0">
              <a:buNone/>
            </a:pPr>
            <a:r>
              <a:rPr lang="da-DK" sz="2400" dirty="0" smtClean="0"/>
              <a:t>Policy briefing on </a:t>
            </a:r>
            <a:r>
              <a:rPr lang="da-DK" sz="2400" b="1" dirty="0"/>
              <a:t>E</a:t>
            </a:r>
            <a:r>
              <a:rPr lang="da-DK" sz="2400" b="1" dirty="0" smtClean="0"/>
              <a:t>xtreme </a:t>
            </a:r>
            <a:r>
              <a:rPr lang="da-DK" sz="2400" b="1" dirty="0"/>
              <a:t>E</a:t>
            </a:r>
            <a:r>
              <a:rPr lang="da-DK" sz="2400" b="1" dirty="0" smtClean="0"/>
              <a:t>vents</a:t>
            </a:r>
            <a:r>
              <a:rPr lang="da-DK" sz="2400" dirty="0" smtClean="0"/>
              <a:t> at the European Parliament</a:t>
            </a:r>
          </a:p>
          <a:p>
            <a:pPr marL="0" indent="0">
              <a:buNone/>
            </a:pPr>
            <a:r>
              <a:rPr lang="da-DK" sz="2000" i="1" dirty="0" smtClean="0"/>
              <a:t>In collaboration with </a:t>
            </a:r>
            <a:r>
              <a:rPr lang="da-DK" sz="2000" i="1" dirty="0"/>
              <a:t>European Parliament Intergroup on Climate Change, Biodiversity and Sustainable </a:t>
            </a:r>
            <a:r>
              <a:rPr lang="da-DK" sz="2000" i="1" dirty="0" smtClean="0"/>
              <a:t>Development, and European Climate Research Alliance.</a:t>
            </a:r>
          </a:p>
          <a:p>
            <a:pPr marL="457200" lvl="1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400" dirty="0"/>
              <a:t>Nov 2020</a:t>
            </a:r>
          </a:p>
          <a:p>
            <a:pPr marL="0" indent="0">
              <a:buNone/>
            </a:pPr>
            <a:r>
              <a:rPr lang="da-DK" sz="2400" dirty="0" smtClean="0"/>
              <a:t>Policy briefing on </a:t>
            </a:r>
            <a:r>
              <a:rPr lang="da-DK" sz="2400" b="1" dirty="0"/>
              <a:t>F</a:t>
            </a:r>
            <a:r>
              <a:rPr lang="da-DK" sz="2400" b="1" dirty="0" smtClean="0"/>
              <a:t>isheries </a:t>
            </a:r>
            <a:r>
              <a:rPr lang="da-DK" sz="2400" b="1" dirty="0"/>
              <a:t>F</a:t>
            </a:r>
            <a:r>
              <a:rPr lang="da-DK" sz="2400" b="1" dirty="0" smtClean="0"/>
              <a:t>orecasts </a:t>
            </a:r>
            <a:r>
              <a:rPr lang="da-DK" sz="2400" dirty="0" smtClean="0"/>
              <a:t>at the European Parliament</a:t>
            </a:r>
          </a:p>
          <a:p>
            <a:pPr marL="0" indent="0">
              <a:buNone/>
            </a:pPr>
            <a:r>
              <a:rPr lang="da-DK" sz="2000" i="1" dirty="0" smtClean="0"/>
              <a:t>In </a:t>
            </a:r>
            <a:r>
              <a:rPr lang="da-DK" sz="2000" i="1" dirty="0"/>
              <a:t>collaboration with European Parliament Intergroup on Climate Change, Biodiversity and Sustainable </a:t>
            </a:r>
            <a:r>
              <a:rPr lang="da-DK" sz="2000" i="1" dirty="0" smtClean="0"/>
              <a:t>Development, KDM and DTU Aqua</a:t>
            </a:r>
          </a:p>
        </p:txBody>
      </p:sp>
      <p:pic>
        <p:nvPicPr>
          <p:cNvPr id="1028" name="Picture 4" descr="ECRA on Twitter: &quot;23.-25. September in Berlin: „Our Climate - Ou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92" y="1340768"/>
            <a:ext cx="2077702" cy="20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Who are we?| DiscardL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Dtu logo png 3 » PNG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2"/>
          <a:stretch/>
        </p:blipFill>
        <p:spPr bwMode="auto">
          <a:xfrm>
            <a:off x="7194798" y="4077072"/>
            <a:ext cx="1252259" cy="17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onsortium Deutsche Meeresforschung e.V. German Marine Researc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18" y="5475454"/>
            <a:ext cx="1671217" cy="13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P Intergroup &quot;Climate Change, Biodiversity &amp; Sustainabl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98" y="36866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Support from DG RTD requested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8064896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Help us identify DG RTD (and other DG participants) to contribute to our:</a:t>
            </a:r>
          </a:p>
          <a:p>
            <a:pPr lvl="1"/>
            <a:r>
              <a:rPr lang="en-US" dirty="0" smtClean="0"/>
              <a:t>Policy briefing on </a:t>
            </a:r>
            <a:r>
              <a:rPr lang="en-US" b="1" dirty="0" smtClean="0"/>
              <a:t>Extreme Events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at the EP, Oct 2020</a:t>
            </a:r>
          </a:p>
          <a:p>
            <a:pPr lvl="1"/>
            <a:r>
              <a:rPr lang="en-US" dirty="0" smtClean="0"/>
              <a:t>Policy briefing on </a:t>
            </a:r>
            <a:r>
              <a:rPr lang="en-US" b="1" dirty="0" smtClean="0"/>
              <a:t>Fisheries Forecasts</a:t>
            </a:r>
            <a:r>
              <a:rPr lang="en-US" dirty="0" smtClean="0"/>
              <a:t>, at the EP, Nov 2020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Involve us in joint EC/H2020 activities at key high-level events such as:</a:t>
            </a:r>
          </a:p>
          <a:p>
            <a:pPr>
              <a:buFontTx/>
              <a:buChar char="-"/>
            </a:pPr>
            <a:r>
              <a:rPr lang="en-US" sz="2400" b="1" dirty="0"/>
              <a:t>ASM3 Edition 21-22 Nov 2020 Japan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smtClean="0"/>
              <a:t>UN Oceans Conference 202x </a:t>
            </a:r>
          </a:p>
          <a:p>
            <a:pPr>
              <a:buFontTx/>
              <a:buChar char="-"/>
            </a:pPr>
            <a:r>
              <a:rPr lang="da-DK" sz="2400" b="1" dirty="0"/>
              <a:t>European </a:t>
            </a:r>
            <a:r>
              <a:rPr lang="da-DK" sz="2400" b="1" dirty="0" err="1"/>
              <a:t>Climate</a:t>
            </a:r>
            <a:r>
              <a:rPr lang="da-DK" sz="2400" b="1" dirty="0"/>
              <a:t> Change Adaptation Conference (ECCA)</a:t>
            </a:r>
          </a:p>
          <a:p>
            <a:pPr>
              <a:buFontTx/>
              <a:buChar char="-"/>
            </a:pPr>
            <a:r>
              <a:rPr lang="en-US" sz="2400" b="1" dirty="0"/>
              <a:t>Arctic Science Summit </a:t>
            </a:r>
            <a:r>
              <a:rPr lang="en-US" sz="2400" b="1" dirty="0" smtClean="0"/>
              <a:t>Week</a:t>
            </a:r>
          </a:p>
          <a:p>
            <a:pPr>
              <a:buFontTx/>
              <a:buChar char="-"/>
            </a:pPr>
            <a:r>
              <a:rPr lang="en-US" sz="2400" b="1" dirty="0" smtClean="0"/>
              <a:t>Arctic Circle</a:t>
            </a:r>
            <a:endParaRPr lang="en-US" sz="2400" b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320606"/>
            <a:ext cx="533893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Blue-Action project has received funding from the European Union’s Horizon 2020 research and innovation </a:t>
            </a:r>
            <a:r>
              <a:rPr lang="en-US" sz="2000" dirty="0" err="1"/>
              <a:t>programme</a:t>
            </a:r>
            <a:r>
              <a:rPr lang="en-US" sz="2000" dirty="0"/>
              <a:t> under grant agreement No </a:t>
            </a:r>
            <a:r>
              <a:rPr lang="en-US" sz="2000" dirty="0" smtClean="0"/>
              <a:t>727852.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31" y="3284984"/>
            <a:ext cx="740082" cy="72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31" y="4509120"/>
            <a:ext cx="708572" cy="576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657" y="5673953"/>
            <a:ext cx="740082" cy="720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47356" y="3284984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2A2B6A"/>
                </a:solidFill>
              </a:rPr>
              <a:t>www.blue-action.eu </a:t>
            </a:r>
          </a:p>
          <a:p>
            <a:endParaRPr lang="en-US" sz="2600" dirty="0">
              <a:solidFill>
                <a:srgbClr val="2A2B6A"/>
              </a:solidFill>
            </a:endParaRPr>
          </a:p>
          <a:p>
            <a:endParaRPr lang="en-US" sz="2600" dirty="0" smtClean="0">
              <a:solidFill>
                <a:srgbClr val="2A2B6A"/>
              </a:solidFill>
            </a:endParaRPr>
          </a:p>
          <a:p>
            <a:r>
              <a:rPr lang="en-US" sz="2600" dirty="0" smtClean="0">
                <a:solidFill>
                  <a:srgbClr val="2A2B6A"/>
                </a:solidFill>
              </a:rPr>
              <a:t>@</a:t>
            </a:r>
            <a:r>
              <a:rPr lang="en-US" sz="2600" dirty="0">
                <a:solidFill>
                  <a:srgbClr val="2A2B6A"/>
                </a:solidFill>
              </a:rPr>
              <a:t>BG10Blueaction </a:t>
            </a:r>
          </a:p>
          <a:p>
            <a:endParaRPr lang="da-DK" sz="2600" dirty="0" smtClean="0">
              <a:solidFill>
                <a:srgbClr val="2A2B6A"/>
              </a:solidFill>
            </a:endParaRPr>
          </a:p>
          <a:p>
            <a:endParaRPr lang="da-DK" sz="2600" dirty="0" smtClean="0">
              <a:solidFill>
                <a:srgbClr val="2A2B6A"/>
              </a:solidFill>
            </a:endParaRPr>
          </a:p>
          <a:p>
            <a:r>
              <a:rPr lang="da-DK" sz="2600" dirty="0" smtClean="0">
                <a:solidFill>
                  <a:srgbClr val="2A2B6A"/>
                </a:solidFill>
              </a:rPr>
              <a:t>https</a:t>
            </a:r>
            <a:r>
              <a:rPr lang="da-DK" sz="2600" dirty="0">
                <a:solidFill>
                  <a:srgbClr val="2A2B6A"/>
                </a:solidFill>
              </a:rPr>
              <a:t>://www.zenodo.org/communities/blue-actionh2020 </a:t>
            </a:r>
          </a:p>
        </p:txBody>
      </p:sp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b="1" dirty="0" smtClean="0"/>
              <a:t>Clustering, </a:t>
            </a:r>
            <a:r>
              <a:rPr lang="da-DK" b="1" dirty="0" err="1" smtClean="0"/>
              <a:t>Dissemination</a:t>
            </a:r>
            <a:r>
              <a:rPr lang="da-DK" b="1" dirty="0" smtClean="0"/>
              <a:t> &amp; Engagement </a:t>
            </a:r>
            <a:br>
              <a:rPr lang="da-DK" b="1" dirty="0" smtClean="0"/>
            </a:br>
            <a:r>
              <a:rPr lang="da-DK" b="1" dirty="0" smtClean="0"/>
              <a:t>Outlook 2020 - 2021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24744"/>
            <a:ext cx="684076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dirty="0" smtClean="0"/>
              <a:t>Clustering with other projects</a:t>
            </a:r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dirty="0" err="1" smtClean="0"/>
              <a:t>Dissemination</a:t>
            </a:r>
            <a:r>
              <a:rPr lang="da-DK" dirty="0" smtClean="0"/>
              <a:t> </a:t>
            </a:r>
            <a:r>
              <a:rPr lang="da-DK" dirty="0"/>
              <a:t>of high-impact outputs from </a:t>
            </a:r>
            <a:r>
              <a:rPr lang="da-DK" dirty="0" smtClean="0"/>
              <a:t>scientific progress</a:t>
            </a:r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dirty="0"/>
              <a:t>Focus on key messages to target audiences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Building on previous success stories</a:t>
            </a:r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Working collaboratively to increase reach and impact</a:t>
            </a:r>
            <a:endParaRPr lang="da-DK" i="1" dirty="0" smtClean="0"/>
          </a:p>
          <a:p>
            <a:pPr algn="ctr"/>
            <a:endParaRPr lang="da-DK" i="1" dirty="0" smtClean="0"/>
          </a:p>
        </p:txBody>
      </p:sp>
      <p:sp>
        <p:nvSpPr>
          <p:cNvPr id="5" name="Down Arrow 4"/>
          <p:cNvSpPr/>
          <p:nvPr/>
        </p:nvSpPr>
        <p:spPr>
          <a:xfrm>
            <a:off x="4562275" y="4165833"/>
            <a:ext cx="216024" cy="360040"/>
          </a:xfrm>
          <a:prstGeom prst="downArrow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562275" y="5218006"/>
            <a:ext cx="216024" cy="360040"/>
          </a:xfrm>
          <a:prstGeom prst="downArrow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4562275" y="3177611"/>
            <a:ext cx="216024" cy="360040"/>
          </a:xfrm>
          <a:prstGeom prst="downArrow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562275" y="1760550"/>
            <a:ext cx="216024" cy="360040"/>
          </a:xfrm>
          <a:prstGeom prst="downArrow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Clustering with the </a:t>
            </a:r>
            <a:r>
              <a:rPr lang="da-DK" b="1" dirty="0" err="1" smtClean="0"/>
              <a:t>scientific</a:t>
            </a:r>
            <a:r>
              <a:rPr lang="da-DK" b="1" dirty="0" smtClean="0"/>
              <a:t> community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104" y="1313384"/>
            <a:ext cx="7715200" cy="5544616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Meetings and knowledge sharing with projects</a:t>
            </a:r>
          </a:p>
          <a:p>
            <a:pPr marL="0" indent="0">
              <a:buNone/>
            </a:pPr>
            <a:r>
              <a:rPr lang="en-US" sz="2400" i="1" dirty="0" smtClean="0"/>
              <a:t>e.g. EU </a:t>
            </a:r>
            <a:r>
              <a:rPr lang="en-US" sz="2400" i="1" dirty="0" smtClean="0"/>
              <a:t>Climate Modelling </a:t>
            </a:r>
            <a:r>
              <a:rPr lang="en-US" sz="2400" i="1" dirty="0" smtClean="0"/>
              <a:t>Cluster, Spring 2021</a:t>
            </a:r>
          </a:p>
          <a:p>
            <a:pPr marL="0" indent="0">
              <a:buNone/>
            </a:pPr>
            <a:endParaRPr lang="en-US" dirty="0" smtClean="0">
              <a:noFill/>
            </a:endParaRPr>
          </a:p>
          <a:p>
            <a:pPr marL="0" indent="0">
              <a:buNone/>
            </a:pPr>
            <a:r>
              <a:rPr lang="en-US" b="1" dirty="0" smtClean="0"/>
              <a:t>Knowledge exchange on specific topics/outputs</a:t>
            </a:r>
          </a:p>
          <a:p>
            <a:pPr marL="0" indent="0">
              <a:buNone/>
            </a:pPr>
            <a:r>
              <a:rPr lang="en-US" sz="2400" i="1" dirty="0" smtClean="0"/>
              <a:t>e.g. </a:t>
            </a:r>
            <a:r>
              <a:rPr lang="en-US" sz="2400" i="1" dirty="0" err="1" smtClean="0"/>
              <a:t>ProSnow</a:t>
            </a:r>
            <a:r>
              <a:rPr lang="en-US" sz="2400" i="1" dirty="0" smtClean="0"/>
              <a:t>, Med-Gold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Shared dissemination events</a:t>
            </a:r>
          </a:p>
          <a:p>
            <a:pPr marL="0" indent="0">
              <a:buNone/>
            </a:pPr>
            <a:r>
              <a:rPr lang="en-US" sz="2400" i="1" dirty="0" smtClean="0"/>
              <a:t>e.g. EGU online 2020,  Arctic Science Summit Week 2020</a:t>
            </a:r>
            <a:endParaRPr lang="en-US" sz="2400" i="1" dirty="0"/>
          </a:p>
          <a:p>
            <a:pPr>
              <a:buFontTx/>
              <a:buChar char="-"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900" b="1" dirty="0" smtClean="0"/>
              <a:t>Shared crossover events – science/policy</a:t>
            </a:r>
          </a:p>
          <a:p>
            <a:pPr marL="0" indent="0">
              <a:buNone/>
            </a:pPr>
            <a:r>
              <a:rPr lang="en-US" sz="2400" i="1" dirty="0" smtClean="0"/>
              <a:t>e.g. Arctic Science Ministerial (ASM3), Arctic Futures Symposium 2020 (IPF), UN Ocean Decade Arctic Workshop  2020.   </a:t>
            </a:r>
          </a:p>
          <a:p>
            <a:pPr>
              <a:buFontTx/>
              <a:buChar char="-"/>
            </a:pPr>
            <a:endParaRPr lang="en-US" sz="2400" i="1" dirty="0" smtClean="0"/>
          </a:p>
          <a:p>
            <a:pPr lvl="1">
              <a:buFontTx/>
              <a:buChar char="-"/>
            </a:pPr>
            <a:endParaRPr lang="en-US" i="1" dirty="0" smtClean="0"/>
          </a:p>
          <a:p>
            <a:pPr>
              <a:buFontTx/>
              <a:buChar char="-"/>
            </a:pPr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67944" y="1040953"/>
            <a:ext cx="5290442" cy="596183"/>
          </a:xfrm>
          <a:prstGeom prst="rect">
            <a:avLst/>
          </a:prstGeom>
          <a:solidFill>
            <a:srgbClr val="63C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41846" y="1077434"/>
            <a:ext cx="4809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Our clustering activities include:</a:t>
            </a:r>
          </a:p>
        </p:txBody>
      </p:sp>
    </p:spTree>
    <p:extLst>
      <p:ext uri="{BB962C8B-B14F-4D97-AF65-F5344CB8AC3E}">
        <p14:creationId xmlns:p14="http://schemas.microsoft.com/office/powerpoint/2010/main" val="34094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Clustering priorities 2020 </a:t>
            </a:r>
            <a:endParaRPr lang="en-GB" b="1" dirty="0"/>
          </a:p>
        </p:txBody>
      </p:sp>
      <p:sp>
        <p:nvSpPr>
          <p:cNvPr id="3" name="Right Arrow 2"/>
          <p:cNvSpPr/>
          <p:nvPr/>
        </p:nvSpPr>
        <p:spPr>
          <a:xfrm>
            <a:off x="1066122" y="2708920"/>
            <a:ext cx="8064896" cy="1152128"/>
          </a:xfrm>
          <a:prstGeom prst="rightArrow">
            <a:avLst/>
          </a:prstGeom>
          <a:solidFill>
            <a:srgbClr val="63C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43809" y="302839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Oct</a:t>
            </a:r>
            <a:endParaRPr lang="en-GB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58510" y="302839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Nov</a:t>
            </a:r>
            <a:endParaRPr lang="en-GB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83354" y="305916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Dec</a:t>
            </a:r>
            <a:endParaRPr lang="en-GB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058411" y="3762544"/>
            <a:ext cx="30401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Proposed </a:t>
            </a:r>
            <a:r>
              <a:rPr lang="en-US" sz="2200" b="1" dirty="0"/>
              <a:t>session on Polar amplification at EO4Polar Science workshop </a:t>
            </a:r>
          </a:p>
          <a:p>
            <a:pPr algn="ctr"/>
            <a:r>
              <a:rPr lang="en-US" sz="2200" i="1" dirty="0" smtClean="0"/>
              <a:t>with </a:t>
            </a:r>
            <a:r>
              <a:rPr lang="en-US" sz="2200" i="1" dirty="0"/>
              <a:t>SO-CHIC and European Polar Board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122" y="1152926"/>
            <a:ext cx="30738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Arctic </a:t>
            </a:r>
            <a:r>
              <a:rPr lang="en-US" sz="2200" b="1" dirty="0"/>
              <a:t>Workshop, UN Ocean Decade  </a:t>
            </a:r>
          </a:p>
          <a:p>
            <a:pPr algn="ctr"/>
            <a:r>
              <a:rPr lang="en-US" sz="2200" i="1" dirty="0"/>
              <a:t>Steering group, indigenous perspectives, YOPP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8510" y="1122432"/>
            <a:ext cx="29793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Arctic </a:t>
            </a:r>
            <a:r>
              <a:rPr lang="en-US" sz="2200" b="1" dirty="0"/>
              <a:t>Futures Symposium </a:t>
            </a:r>
            <a:endParaRPr lang="en-US" sz="2200" b="1" dirty="0" smtClean="0"/>
          </a:p>
          <a:p>
            <a:pPr algn="ctr"/>
            <a:r>
              <a:rPr lang="en-US" sz="2200" i="1" dirty="0" smtClean="0"/>
              <a:t>Panel </a:t>
            </a:r>
            <a:r>
              <a:rPr lang="en-US" sz="2200" i="1" dirty="0"/>
              <a:t>on Climate resilience, sustainable development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630" y="3762544"/>
            <a:ext cx="31818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Workshop on</a:t>
            </a:r>
            <a:endParaRPr lang="en-US" sz="2200" b="1" dirty="0"/>
          </a:p>
          <a:p>
            <a:pPr algn="ctr"/>
            <a:r>
              <a:rPr lang="en-US" sz="2200" b="1" dirty="0" smtClean="0"/>
              <a:t>Changing </a:t>
            </a:r>
            <a:r>
              <a:rPr lang="en-US" sz="2200" b="1" dirty="0"/>
              <a:t>Patterns of Climate: Understanding Uncertainties? </a:t>
            </a:r>
            <a:r>
              <a:rPr lang="en-US" sz="2200" i="1" dirty="0" smtClean="0"/>
              <a:t>with CLIVAR, </a:t>
            </a:r>
            <a:r>
              <a:rPr lang="en-US" sz="2200" i="1" dirty="0"/>
              <a:t>CORDEX, GEWEX, Grand Challenges (DCPP) </a:t>
            </a:r>
          </a:p>
        </p:txBody>
      </p:sp>
    </p:spTree>
    <p:extLst>
      <p:ext uri="{BB962C8B-B14F-4D97-AF65-F5344CB8AC3E}">
        <p14:creationId xmlns:p14="http://schemas.microsoft.com/office/powerpoint/2010/main" val="25073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Clustering priorities 2021 (so far)</a:t>
            </a:r>
            <a:endParaRPr lang="en-GB" b="1" dirty="0"/>
          </a:p>
        </p:txBody>
      </p:sp>
      <p:sp>
        <p:nvSpPr>
          <p:cNvPr id="5" name="Right Arrow 4"/>
          <p:cNvSpPr/>
          <p:nvPr/>
        </p:nvSpPr>
        <p:spPr>
          <a:xfrm>
            <a:off x="1066122" y="2708920"/>
            <a:ext cx="8064896" cy="1152128"/>
          </a:xfrm>
          <a:prstGeom prst="rightArrow">
            <a:avLst/>
          </a:prstGeom>
          <a:solidFill>
            <a:srgbClr val="63C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43809" y="302839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Jan</a:t>
            </a:r>
            <a:endParaRPr lang="en-GB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58510" y="302839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March</a:t>
            </a:r>
            <a:endParaRPr lang="en-GB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83354" y="305916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May</a:t>
            </a:r>
            <a:endParaRPr lang="en-GB" sz="2400" b="1" i="1" dirty="0"/>
          </a:p>
        </p:txBody>
      </p:sp>
      <p:sp>
        <p:nvSpPr>
          <p:cNvPr id="3" name="Rectangle 2"/>
          <p:cNvSpPr/>
          <p:nvPr/>
        </p:nvSpPr>
        <p:spPr>
          <a:xfrm>
            <a:off x="971600" y="3855203"/>
            <a:ext cx="33123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Arctic </a:t>
            </a:r>
            <a:r>
              <a:rPr lang="en-US" sz="2200" b="1" dirty="0"/>
              <a:t>Frontiers. Advanced Prediction Capabilities for the Arctic Region and </a:t>
            </a:r>
            <a:r>
              <a:rPr lang="en-US" sz="2200" b="1" dirty="0" smtClean="0"/>
              <a:t>Beyond </a:t>
            </a:r>
          </a:p>
          <a:p>
            <a:pPr algn="ctr"/>
            <a:r>
              <a:rPr lang="en-US" sz="2200" i="1" dirty="0" smtClean="0"/>
              <a:t>With </a:t>
            </a:r>
            <a:r>
              <a:rPr lang="en-US" sz="2200" i="1" dirty="0"/>
              <a:t>YOPP, APPLICATE, Nansen Legacy, SALIENSEAS, Alertness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8310" y="1352669"/>
            <a:ext cx="3096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ECRA GA </a:t>
            </a:r>
            <a:r>
              <a:rPr lang="en-US" sz="2200" b="1" dirty="0"/>
              <a:t>on Extreme Events </a:t>
            </a:r>
            <a:endParaRPr lang="en-US" sz="2200" b="1" dirty="0" smtClean="0"/>
          </a:p>
          <a:p>
            <a:pPr algn="ctr"/>
            <a:r>
              <a:rPr lang="en-US" sz="2200" i="1" dirty="0" smtClean="0"/>
              <a:t>With </a:t>
            </a:r>
            <a:r>
              <a:rPr lang="en-US" sz="2200" i="1" dirty="0"/>
              <a:t>ECRA and APPLICATE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1806" y="3855203"/>
            <a:ext cx="23447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Arctic </a:t>
            </a:r>
            <a:r>
              <a:rPr lang="en-US" sz="2200" b="1" dirty="0"/>
              <a:t>Science Summit </a:t>
            </a:r>
            <a:r>
              <a:rPr lang="en-US" sz="2200" b="1" dirty="0" smtClean="0"/>
              <a:t>Week, Lisbon</a:t>
            </a:r>
          </a:p>
          <a:p>
            <a:pPr algn="ctr"/>
            <a:r>
              <a:rPr lang="en-US" sz="2200" i="1" dirty="0" smtClean="0"/>
              <a:t>tbc</a:t>
            </a:r>
            <a:endParaRPr lang="en-US" sz="2200" i="1" dirty="0"/>
          </a:p>
        </p:txBody>
      </p:sp>
      <p:sp>
        <p:nvSpPr>
          <p:cNvPr id="11" name="Rectangle 10"/>
          <p:cNvSpPr/>
          <p:nvPr/>
        </p:nvSpPr>
        <p:spPr>
          <a:xfrm>
            <a:off x="6372200" y="1352669"/>
            <a:ext cx="2304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UN </a:t>
            </a:r>
            <a:r>
              <a:rPr lang="en-US" sz="2200" b="1" dirty="0"/>
              <a:t>Ocean Decade, Kick-off </a:t>
            </a:r>
            <a:r>
              <a:rPr lang="en-US" sz="2200" b="1" dirty="0" smtClean="0"/>
              <a:t>Berlin</a:t>
            </a:r>
            <a:endParaRPr lang="en-US" sz="2200" dirty="0"/>
          </a:p>
          <a:p>
            <a:pPr algn="ctr"/>
            <a:r>
              <a:rPr lang="en-US" sz="2200" i="1" dirty="0" smtClean="0"/>
              <a:t>tbc</a:t>
            </a:r>
          </a:p>
        </p:txBody>
      </p:sp>
    </p:spTree>
    <p:extLst>
      <p:ext uri="{BB962C8B-B14F-4D97-AF65-F5344CB8AC3E}">
        <p14:creationId xmlns:p14="http://schemas.microsoft.com/office/powerpoint/2010/main" val="3344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Highlights from previous period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115616" y="908720"/>
            <a:ext cx="3528392" cy="2808312"/>
          </a:xfrm>
          <a:prstGeom prst="rect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04048" y="908720"/>
            <a:ext cx="3528392" cy="2808312"/>
          </a:xfrm>
          <a:prstGeom prst="rect">
            <a:avLst/>
          </a:prstGeom>
          <a:solidFill>
            <a:srgbClr val="63C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15616" y="4049688"/>
            <a:ext cx="3528392" cy="2808312"/>
          </a:xfrm>
          <a:prstGeom prst="rect">
            <a:avLst/>
          </a:prstGeom>
          <a:solidFill>
            <a:srgbClr val="63C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9728" y="4049688"/>
            <a:ext cx="3528392" cy="2808312"/>
          </a:xfrm>
          <a:prstGeom prst="rect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77925" y="1025355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For policy-makers: </a:t>
            </a:r>
            <a:endParaRPr lang="da-DK" sz="2000" b="1" dirty="0" smtClean="0">
              <a:solidFill>
                <a:schemeClr val="bg1"/>
              </a:solidFill>
            </a:endParaRPr>
          </a:p>
          <a:p>
            <a:pPr algn="ctr"/>
            <a:r>
              <a:rPr lang="da-DK" sz="2000" dirty="0" smtClean="0">
                <a:solidFill>
                  <a:schemeClr val="bg1"/>
                </a:solidFill>
              </a:rPr>
              <a:t>Briefing </a:t>
            </a:r>
            <a:r>
              <a:rPr lang="da-DK" sz="2000" dirty="0">
                <a:solidFill>
                  <a:schemeClr val="bg1"/>
                </a:solidFill>
              </a:rPr>
              <a:t>on the Slowing Gulf Stream with </a:t>
            </a:r>
            <a:r>
              <a:rPr lang="da-DK" sz="2000" dirty="0" smtClean="0">
                <a:solidFill>
                  <a:schemeClr val="bg1"/>
                </a:solidFill>
              </a:rPr>
              <a:t>SEARICA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1025355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For societal engagement: </a:t>
            </a:r>
            <a:r>
              <a:rPr lang="da-DK" sz="2000" dirty="0" smtClean="0"/>
              <a:t>Briefing </a:t>
            </a:r>
            <a:r>
              <a:rPr lang="da-DK" sz="2000" dirty="0"/>
              <a:t>on ocean observations and </a:t>
            </a:r>
            <a:r>
              <a:rPr lang="da-DK" sz="2000" dirty="0" smtClean="0"/>
              <a:t>predictions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59036" y="4224863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For businesses: </a:t>
            </a:r>
            <a:endParaRPr lang="da-DK" sz="2000" b="1" dirty="0" smtClean="0"/>
          </a:p>
          <a:p>
            <a:pPr algn="ctr"/>
            <a:r>
              <a:rPr lang="da-DK" sz="2000" dirty="0" smtClean="0"/>
              <a:t>Case studies dissemination roadshow</a:t>
            </a:r>
            <a:endParaRPr lang="da-DK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5489" y="4166323"/>
            <a:ext cx="3405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For </a:t>
            </a:r>
            <a:r>
              <a:rPr lang="da-DK" sz="2000" b="1" dirty="0" smtClean="0">
                <a:solidFill>
                  <a:schemeClr val="bg1"/>
                </a:solidFill>
              </a:rPr>
              <a:t>professional development: </a:t>
            </a:r>
          </a:p>
          <a:p>
            <a:pPr algn="ctr"/>
            <a:r>
              <a:rPr lang="da-DK" sz="2000" dirty="0" smtClean="0">
                <a:solidFill>
                  <a:schemeClr val="bg1"/>
                </a:solidFill>
              </a:rPr>
              <a:t>Workshops </a:t>
            </a:r>
            <a:r>
              <a:rPr lang="da-DK" sz="2000" dirty="0">
                <a:solidFill>
                  <a:schemeClr val="bg1"/>
                </a:solidFill>
              </a:rPr>
              <a:t>on </a:t>
            </a:r>
            <a:r>
              <a:rPr lang="da-DK" sz="2000" dirty="0" smtClean="0">
                <a:solidFill>
                  <a:schemeClr val="bg1"/>
                </a:solidFill>
              </a:rPr>
              <a:t>engaging with policy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9" b="30430"/>
          <a:stretch/>
        </p:blipFill>
        <p:spPr>
          <a:xfrm>
            <a:off x="1439216" y="2458553"/>
            <a:ext cx="2880000" cy="1002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b="20770"/>
          <a:stretch/>
        </p:blipFill>
        <p:spPr>
          <a:xfrm>
            <a:off x="5328244" y="2419674"/>
            <a:ext cx="2880000" cy="1080121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b="25901"/>
          <a:stretch/>
        </p:blipFill>
        <p:spPr>
          <a:xfrm>
            <a:off x="1439216" y="5509263"/>
            <a:ext cx="2880000" cy="1080000"/>
          </a:xfrm>
          <a:prstGeom prst="rect">
            <a:avLst/>
          </a:prstGeom>
        </p:spPr>
      </p:pic>
      <p:sp>
        <p:nvSpPr>
          <p:cNvPr id="17" name="AutoShape 2" descr="https://www.britishecologicalsociety.org/wp-content/uploads/2019/12/xClaudia-B-with-group-710x356.jpg.pagespeed.ic.bSPV-0k2XR.webp"/>
          <p:cNvSpPr>
            <a:spLocks noChangeAspect="1" noChangeArrowheads="1"/>
          </p:cNvSpPr>
          <p:nvPr/>
        </p:nvSpPr>
        <p:spPr bwMode="auto">
          <a:xfrm>
            <a:off x="155575" y="-1622425"/>
            <a:ext cx="67627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2" b="13701"/>
          <a:stretch/>
        </p:blipFill>
        <p:spPr>
          <a:xfrm>
            <a:off x="5328244" y="5509263"/>
            <a:ext cx="288000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Professional development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152" y="4341727"/>
            <a:ext cx="7560840" cy="507342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a-DK" i="1" dirty="0"/>
          </a:p>
          <a:p>
            <a:pPr lvl="1">
              <a:spcBef>
                <a:spcPts val="0"/>
              </a:spcBef>
              <a:buFontTx/>
              <a:buChar char="-"/>
            </a:pPr>
            <a:r>
              <a:rPr lang="da-DK" i="1" dirty="0" smtClean="0"/>
              <a:t>Climate-KIC MOOC and one-to-one pitch coaching sessions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da-DK" i="1" dirty="0" smtClean="0"/>
              <a:t>Talks by partners at targeted conferences/meetings using developed skills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da-DK" i="1" dirty="0" smtClean="0"/>
              <a:t>Evaluation workshop in 2021</a:t>
            </a:r>
          </a:p>
          <a:p>
            <a:pPr>
              <a:buFontTx/>
              <a:buChar char="-"/>
            </a:pPr>
            <a:endParaRPr lang="da-DK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67948" y="2284113"/>
            <a:ext cx="776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i="1" dirty="0" smtClean="0"/>
              <a:t>Online </a:t>
            </a:r>
            <a:r>
              <a:rPr lang="da-DK" sz="2400" i="1" dirty="0"/>
              <a:t>webinars from </a:t>
            </a:r>
            <a:r>
              <a:rPr lang="da-DK" sz="2400" i="1" dirty="0" smtClean="0"/>
              <a:t>experts</a:t>
            </a:r>
          </a:p>
          <a:p>
            <a:pPr marL="342900" indent="-342900">
              <a:buFontTx/>
              <a:buChar char="-"/>
            </a:pPr>
            <a:r>
              <a:rPr lang="da-DK" sz="2400" i="1" dirty="0" smtClean="0"/>
              <a:t>Planned </a:t>
            </a:r>
            <a:r>
              <a:rPr lang="da-DK" sz="2400" i="1" dirty="0"/>
              <a:t>in-person summary workshop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0046" y="1261838"/>
            <a:ext cx="6442570" cy="947887"/>
          </a:xfrm>
          <a:prstGeom prst="rect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/>
              <a:t>Delivering </a:t>
            </a:r>
            <a:r>
              <a:rPr lang="da-DK" sz="3200" b="1" dirty="0"/>
              <a:t>scientific communication training for </a:t>
            </a:r>
            <a:r>
              <a:rPr lang="da-DK" sz="3200" dirty="0"/>
              <a:t> </a:t>
            </a:r>
            <a:r>
              <a:rPr lang="da-DK" sz="3200" b="1" dirty="0"/>
              <a:t>early-career partners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0046" y="3727587"/>
            <a:ext cx="6442570" cy="947887"/>
          </a:xfrm>
          <a:prstGeom prst="rect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/>
              <a:t>Pitch training from Climate-KIC for </a:t>
            </a:r>
            <a:r>
              <a:rPr lang="da-DK" sz="3200" b="1" dirty="0"/>
              <a:t>case study partners</a:t>
            </a:r>
          </a:p>
        </p:txBody>
      </p:sp>
    </p:spTree>
    <p:extLst>
      <p:ext uri="{BB962C8B-B14F-4D97-AF65-F5344CB8AC3E}">
        <p14:creationId xmlns:p14="http://schemas.microsoft.com/office/powerpoint/2010/main" val="19278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Public/</a:t>
            </a:r>
            <a:r>
              <a:rPr lang="da-DK" b="1" dirty="0" err="1" smtClean="0"/>
              <a:t>wider</a:t>
            </a:r>
            <a:r>
              <a:rPr lang="da-DK" b="1" dirty="0" smtClean="0"/>
              <a:t> </a:t>
            </a:r>
            <a:r>
              <a:rPr lang="da-DK" b="1" dirty="0" err="1" smtClean="0"/>
              <a:t>societal</a:t>
            </a:r>
            <a:r>
              <a:rPr lang="da-DK" b="1" dirty="0" smtClean="0"/>
              <a:t> engagement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93031"/>
            <a:ext cx="3528392" cy="58052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da-DK" sz="2200" b="1" dirty="0" smtClean="0"/>
              <a:t>New publications</a:t>
            </a:r>
            <a:r>
              <a:rPr lang="da-DK" sz="2200" dirty="0" smtClean="0"/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da-DK" sz="2200" i="1" dirty="0" smtClean="0"/>
              <a:t>e.g. ”Ocean observations to predictions”, and ”Polar processes to global climate.”</a:t>
            </a:r>
            <a:endParaRPr lang="da-DK" sz="2200" i="1" dirty="0"/>
          </a:p>
          <a:p>
            <a:pPr marL="0" indent="0" algn="just">
              <a:spcBef>
                <a:spcPts val="0"/>
              </a:spcBef>
              <a:buNone/>
            </a:pPr>
            <a:endParaRPr lang="da-DK" sz="2200" i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da-DK" sz="2200" i="1" dirty="0"/>
          </a:p>
          <a:p>
            <a:pPr marL="0" indent="0" algn="just">
              <a:spcBef>
                <a:spcPts val="0"/>
              </a:spcBef>
              <a:buNone/>
            </a:pPr>
            <a:endParaRPr lang="da-DK" sz="2200" i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da-DK" sz="2200" i="1" dirty="0"/>
          </a:p>
          <a:p>
            <a:pPr marL="0" indent="0" algn="just">
              <a:spcBef>
                <a:spcPts val="0"/>
              </a:spcBef>
              <a:buNone/>
            </a:pPr>
            <a:endParaRPr lang="da-DK" sz="2200" i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da-DK" sz="2200" i="1" dirty="0"/>
          </a:p>
          <a:p>
            <a:pPr marL="0" indent="0" algn="just">
              <a:spcBef>
                <a:spcPts val="0"/>
              </a:spcBef>
              <a:buNone/>
            </a:pPr>
            <a:endParaRPr lang="da-DK" sz="2200" i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da-DK" sz="2200" i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da-DK" sz="2200" b="1" dirty="0" smtClean="0"/>
              <a:t>Website</a:t>
            </a:r>
            <a:r>
              <a:rPr lang="da-DK" sz="2200" dirty="0" smtClean="0"/>
              <a:t>, </a:t>
            </a:r>
            <a:r>
              <a:rPr lang="da-DK" sz="2200" b="1" dirty="0" smtClean="0"/>
              <a:t>blog, </a:t>
            </a:r>
            <a:r>
              <a:rPr lang="en-GB" sz="2200" b="1" dirty="0" smtClean="0"/>
              <a:t>&amp; </a:t>
            </a:r>
            <a:r>
              <a:rPr lang="da-DK" sz="2200" b="1" dirty="0" smtClean="0"/>
              <a:t>social media</a:t>
            </a:r>
            <a:r>
              <a:rPr lang="da-DK" sz="22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da-DK" sz="2200" i="1" dirty="0" smtClean="0"/>
              <a:t>to </a:t>
            </a:r>
            <a:r>
              <a:rPr lang="da-DK" sz="2200" i="1" dirty="0"/>
              <a:t>engage non-specialists in project </a:t>
            </a:r>
            <a:r>
              <a:rPr lang="da-DK" sz="2200" i="1" dirty="0" smtClean="0"/>
              <a:t>outputs.</a:t>
            </a:r>
            <a:endParaRPr lang="da-DK" sz="2200" i="1" dirty="0"/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15204" y="985323"/>
            <a:ext cx="35892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a-DK" sz="2200" b="1" dirty="0" smtClean="0"/>
              <a:t>Articles and guest blogs</a:t>
            </a:r>
            <a:r>
              <a:rPr lang="da-DK" sz="2200" dirty="0" smtClean="0"/>
              <a:t>:</a:t>
            </a:r>
          </a:p>
          <a:p>
            <a:pPr algn="just"/>
            <a:r>
              <a:rPr lang="da-DK" sz="2200" i="1" dirty="0" smtClean="0"/>
              <a:t>e.g. Arctic Yearbook, Journal of North Atlantic and Arctic, Polar Prediction Matters</a:t>
            </a:r>
          </a:p>
          <a:p>
            <a:pPr algn="just"/>
            <a:endParaRPr lang="da-DK" sz="2200" i="1" dirty="0"/>
          </a:p>
          <a:p>
            <a:pPr algn="just"/>
            <a:endParaRPr lang="da-DK" sz="2200" i="1" dirty="0" smtClean="0"/>
          </a:p>
          <a:p>
            <a:pPr algn="just"/>
            <a:endParaRPr lang="da-DK" sz="2200" i="1" dirty="0"/>
          </a:p>
          <a:p>
            <a:pPr algn="just"/>
            <a:endParaRPr lang="da-DK" sz="2200" i="1" dirty="0" smtClean="0"/>
          </a:p>
          <a:p>
            <a:pPr algn="just"/>
            <a:endParaRPr lang="da-DK" sz="2200" i="1" dirty="0"/>
          </a:p>
          <a:p>
            <a:pPr algn="just"/>
            <a:endParaRPr lang="da-DK" sz="2200" i="1" dirty="0"/>
          </a:p>
          <a:p>
            <a:pPr algn="just"/>
            <a:endParaRPr lang="da-DK" sz="2200" i="1" dirty="0" smtClean="0"/>
          </a:p>
          <a:p>
            <a:pPr algn="just"/>
            <a:endParaRPr lang="da-DK" sz="2200" i="1" dirty="0"/>
          </a:p>
          <a:p>
            <a:pPr algn="just"/>
            <a:r>
              <a:rPr lang="da-DK" sz="2200" b="1" dirty="0" smtClean="0"/>
              <a:t>Public </a:t>
            </a:r>
            <a:r>
              <a:rPr lang="da-DK" sz="2200" b="1" dirty="0"/>
              <a:t>outreach events</a:t>
            </a:r>
          </a:p>
          <a:p>
            <a:pPr algn="just"/>
            <a:r>
              <a:rPr lang="da-DK" sz="2200" i="1" dirty="0"/>
              <a:t>e.g. Pale Blue Dot </a:t>
            </a:r>
            <a:r>
              <a:rPr lang="da-DK" sz="2200" i="1" dirty="0" smtClean="0"/>
              <a:t>exhibition,</a:t>
            </a:r>
            <a:endParaRPr lang="da-DK" sz="2200" i="1" dirty="0"/>
          </a:p>
          <a:p>
            <a:pPr algn="just"/>
            <a:r>
              <a:rPr lang="da-DK" sz="2200" i="1" dirty="0" smtClean="0"/>
              <a:t>Greenland </a:t>
            </a:r>
            <a:r>
              <a:rPr lang="da-DK" sz="2200" i="1" dirty="0"/>
              <a:t>Science week, </a:t>
            </a:r>
            <a:r>
              <a:rPr lang="da-DK" sz="2200" i="1" dirty="0" smtClean="0"/>
              <a:t>COP26 </a:t>
            </a:r>
            <a:r>
              <a:rPr lang="da-DK" sz="2200" i="1" dirty="0"/>
              <a:t>Physics </a:t>
            </a:r>
            <a:r>
              <a:rPr lang="da-DK" sz="2200" i="1" dirty="0" smtClean="0"/>
              <a:t>Festival</a:t>
            </a:r>
            <a:endParaRPr lang="da-DK" sz="2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705" t="13440" r="73492" b="44560"/>
          <a:stretch/>
        </p:blipFill>
        <p:spPr>
          <a:xfrm>
            <a:off x="1529662" y="2979684"/>
            <a:ext cx="2412268" cy="1520478"/>
          </a:xfrm>
          <a:prstGeom prst="rect">
            <a:avLst/>
          </a:prstGeom>
        </p:spPr>
      </p:pic>
      <p:pic>
        <p:nvPicPr>
          <p:cNvPr id="1026" name="Picture 2" descr="https://www.sciencefestival.co.uk/mediaLibrary/images/english/51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59" y="2984830"/>
            <a:ext cx="2465733" cy="15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Business sector engagement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115616" y="1124744"/>
            <a:ext cx="3528392" cy="5733256"/>
          </a:xfrm>
          <a:prstGeom prst="rect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200" i="1" dirty="0">
              <a:solidFill>
                <a:srgbClr val="63CA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1124744"/>
            <a:ext cx="3528392" cy="5733256"/>
          </a:xfrm>
          <a:prstGeom prst="rect">
            <a:avLst/>
          </a:prstGeom>
          <a:solidFill>
            <a:srgbClr val="2A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743" y="1233873"/>
            <a:ext cx="3294111" cy="5661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2020 </a:t>
            </a:r>
            <a:r>
              <a:rPr lang="da-DK" sz="2400" dirty="0">
                <a:solidFill>
                  <a:schemeClr val="bg1"/>
                </a:solidFill>
              </a:rPr>
              <a:t>-</a:t>
            </a:r>
            <a:r>
              <a:rPr lang="da-DK" sz="2400" dirty="0" smtClean="0">
                <a:solidFill>
                  <a:schemeClr val="bg1"/>
                </a:solidFill>
              </a:rPr>
              <a:t>2021</a:t>
            </a:r>
          </a:p>
          <a:p>
            <a:pPr marL="0" indent="0" algn="ctr">
              <a:buNone/>
            </a:pPr>
            <a:r>
              <a:rPr lang="da-DK" sz="2400" b="1" dirty="0" smtClean="0">
                <a:solidFill>
                  <a:schemeClr val="bg1"/>
                </a:solidFill>
              </a:rPr>
              <a:t>Case studies </a:t>
            </a:r>
            <a:r>
              <a:rPr lang="da-DK" sz="2400" b="1" dirty="0" err="1" smtClean="0">
                <a:solidFill>
                  <a:schemeClr val="bg1"/>
                </a:solidFill>
              </a:rPr>
              <a:t>pitches</a:t>
            </a:r>
            <a:r>
              <a:rPr lang="da-DK" sz="2400" b="1" dirty="0" smtClean="0">
                <a:solidFill>
                  <a:schemeClr val="bg1"/>
                </a:solidFill>
              </a:rPr>
              <a:t> </a:t>
            </a:r>
            <a:r>
              <a:rPr lang="da-DK" sz="2400" b="1" dirty="0" smtClean="0">
                <a:solidFill>
                  <a:schemeClr val="bg1"/>
                </a:solidFill>
              </a:rPr>
              <a:t>dissemination</a:t>
            </a:r>
          </a:p>
          <a:p>
            <a:pPr marL="0" indent="0" algn="ctr">
              <a:buNone/>
            </a:pPr>
            <a:endParaRPr lang="da-DK" sz="2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a-DK" sz="24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a-DK" sz="2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a-DK" sz="22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a-DK" sz="22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a-DK" sz="22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2200" i="1" dirty="0" smtClean="0">
                <a:solidFill>
                  <a:schemeClr val="bg1"/>
                </a:solidFill>
              </a:rPr>
              <a:t>International Conference on Climate Services (ICCS7)</a:t>
            </a:r>
            <a:endParaRPr lang="da-DK" sz="2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2200" i="1" dirty="0" smtClean="0">
                <a:solidFill>
                  <a:schemeClr val="bg1"/>
                </a:solidFill>
              </a:rPr>
              <a:t>European Climate Change Adaptation Conference (ECCA) 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endParaRPr lang="da-DK" dirty="0" smtClean="0"/>
          </a:p>
          <a:p>
            <a:pPr lvl="1">
              <a:buFontTx/>
              <a:buChar char="-"/>
            </a:pPr>
            <a:endParaRPr lang="da-DK" dirty="0" smtClean="0"/>
          </a:p>
          <a:p>
            <a:pPr lvl="1">
              <a:buFontTx/>
              <a:buChar char="-"/>
            </a:pPr>
            <a:endParaRPr lang="da-DK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13792" y="1233873"/>
            <a:ext cx="321439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February 2021</a:t>
            </a: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Industry-science panel discussion </a:t>
            </a:r>
            <a:endParaRPr lang="da-DK" sz="2400" b="1" dirty="0" smtClean="0">
              <a:solidFill>
                <a:schemeClr val="bg1"/>
              </a:solidFill>
            </a:endParaRPr>
          </a:p>
          <a:p>
            <a:pPr algn="ctr"/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sz="2400" b="1" dirty="0" smtClean="0">
              <a:solidFill>
                <a:schemeClr val="bg1"/>
              </a:solidFill>
            </a:endParaRPr>
          </a:p>
          <a:p>
            <a:pPr algn="ctr"/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sz="2400" b="1" dirty="0" smtClean="0">
              <a:solidFill>
                <a:schemeClr val="bg1"/>
              </a:solidFill>
            </a:endParaRPr>
          </a:p>
          <a:p>
            <a:pPr algn="ctr"/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sz="2400" b="1" dirty="0" smtClean="0">
              <a:solidFill>
                <a:schemeClr val="bg1"/>
              </a:solidFill>
            </a:endParaRPr>
          </a:p>
          <a:p>
            <a:pPr algn="ctr"/>
            <a:endParaRPr lang="da-DK" sz="2400" b="1" dirty="0" smtClean="0">
              <a:solidFill>
                <a:schemeClr val="bg1"/>
              </a:solidFill>
            </a:endParaRPr>
          </a:p>
          <a:p>
            <a:pPr algn="ctr"/>
            <a:endParaRPr lang="da-DK" sz="2200" i="1" dirty="0" smtClean="0">
              <a:solidFill>
                <a:schemeClr val="bg1"/>
              </a:solidFill>
            </a:endParaRPr>
          </a:p>
          <a:p>
            <a:pPr algn="ctr"/>
            <a:r>
              <a:rPr lang="da-DK" sz="2200" i="1" dirty="0" smtClean="0">
                <a:solidFill>
                  <a:schemeClr val="bg1"/>
                </a:solidFill>
              </a:rPr>
              <a:t>Arctic </a:t>
            </a:r>
            <a:r>
              <a:rPr lang="da-DK" sz="2200" i="1" dirty="0">
                <a:solidFill>
                  <a:schemeClr val="bg1"/>
                </a:solidFill>
              </a:rPr>
              <a:t>Frontiers</a:t>
            </a:r>
          </a:p>
          <a:p>
            <a:pPr algn="ctr"/>
            <a:r>
              <a:rPr lang="da-DK" sz="2200" i="1" dirty="0">
                <a:solidFill>
                  <a:schemeClr val="bg1"/>
                </a:solidFill>
              </a:rPr>
              <a:t>DTU Aqua, DNV, CKIC, SRSL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16" y="3061241"/>
            <a:ext cx="3214394" cy="180791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8"/>
          <a:stretch/>
        </p:blipFill>
        <p:spPr bwMode="auto">
          <a:xfrm>
            <a:off x="5436096" y="3061849"/>
            <a:ext cx="3129406" cy="1807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28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6049</TotalTime>
  <Words>762</Words>
  <Application>Microsoft Office PowerPoint</Application>
  <PresentationFormat>On-screen Show (4:3)</PresentationFormat>
  <Paragraphs>173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Blue-ActionNEW</vt:lpstr>
      <vt:lpstr>PowerPoint Presentation</vt:lpstr>
      <vt:lpstr>Clustering, Dissemination &amp; Engagement  Outlook 2020 - 2021</vt:lpstr>
      <vt:lpstr>Clustering with the scientific community</vt:lpstr>
      <vt:lpstr>Clustering priorities 2020 </vt:lpstr>
      <vt:lpstr>Clustering priorities 2021 (so far)</vt:lpstr>
      <vt:lpstr>Highlights from previous period</vt:lpstr>
      <vt:lpstr>Professional development</vt:lpstr>
      <vt:lpstr>Public/wider societal engagement</vt:lpstr>
      <vt:lpstr>Business sector engagement</vt:lpstr>
      <vt:lpstr>Engagement with policy-makers</vt:lpstr>
      <vt:lpstr>Support from DG RTD requested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79</cp:revision>
  <dcterms:created xsi:type="dcterms:W3CDTF">2020-02-23T09:58:32Z</dcterms:created>
  <dcterms:modified xsi:type="dcterms:W3CDTF">2020-05-05T16:17:00Z</dcterms:modified>
</cp:coreProperties>
</file>