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68" r:id="rId4"/>
    <p:sldId id="279" r:id="rId5"/>
    <p:sldId id="273" r:id="rId6"/>
    <p:sldId id="283" r:id="rId7"/>
    <p:sldId id="281" r:id="rId8"/>
    <p:sldId id="275" r:id="rId9"/>
    <p:sldId id="280" r:id="rId10"/>
    <p:sldId id="290" r:id="rId11"/>
    <p:sldId id="263" r:id="rId12"/>
    <p:sldId id="264" r:id="rId13"/>
    <p:sldId id="265" r:id="rId14"/>
    <p:sldId id="284" r:id="rId15"/>
    <p:sldId id="282" r:id="rId16"/>
    <p:sldId id="285" r:id="rId17"/>
    <p:sldId id="286" r:id="rId18"/>
    <p:sldId id="271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0DE3B13-7CC1-8140-A750-46C323FD52DE}">
          <p14:sldIdLst>
            <p14:sldId id="256"/>
            <p14:sldId id="277"/>
            <p14:sldId id="268"/>
            <p14:sldId id="279"/>
            <p14:sldId id="273"/>
            <p14:sldId id="283"/>
            <p14:sldId id="281"/>
            <p14:sldId id="275"/>
            <p14:sldId id="280"/>
            <p14:sldId id="290"/>
            <p14:sldId id="263"/>
            <p14:sldId id="264"/>
            <p14:sldId id="265"/>
            <p14:sldId id="284"/>
            <p14:sldId id="282"/>
            <p14:sldId id="285"/>
            <p14:sldId id="286"/>
            <p14:sldId id="271"/>
            <p14:sldId id="287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A1C"/>
    <a:srgbClr val="1C2A5F"/>
    <a:srgbClr val="3879AA"/>
    <a:srgbClr val="1F204A"/>
    <a:srgbClr val="648FB8"/>
    <a:srgbClr val="6D8FB8"/>
    <a:srgbClr val="01225A"/>
    <a:srgbClr val="01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 snapToGrid="0" snapToObjects="1">
      <p:cViewPr varScale="1">
        <p:scale>
          <a:sx n="94" d="100"/>
          <a:sy n="94" d="100"/>
        </p:scale>
        <p:origin x="-3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82270-3ABE-3A44-8B55-551C23B06288}" type="datetimeFigureOut">
              <a:rPr lang="en-US" smtClean="0"/>
              <a:t>17/01/17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46B3-EBE1-6E44-993A-BFEDB4914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05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85F93-3331-FC49-AD6A-9F1BADDFFD3B}" type="datetimeFigureOut">
              <a:rPr lang="en-US" smtClean="0"/>
              <a:t>17/01/17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D3B4A-6097-FB45-A0CD-0CBBE2D0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492DC4-2222-AD44-8A75-83328EC00522}" type="slidenum">
              <a:rPr lang="nb-NO" sz="1200">
                <a:solidFill>
                  <a:srgbClr val="000000"/>
                </a:solidFill>
              </a:rPr>
              <a:pPr/>
              <a:t>11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67B015-FC86-D541-B147-BA8858E15D1A}" type="slidenum">
              <a:rPr lang="nb-NO" sz="1200">
                <a:solidFill>
                  <a:srgbClr val="000000"/>
                </a:solidFill>
              </a:rPr>
              <a:pPr/>
              <a:t>12</a:t>
            </a:fld>
            <a:endParaRPr lang="nb-NO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882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0" i="0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 i="0" cap="all">
                <a:solidFill>
                  <a:srgbClr val="3879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78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2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70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Header Arial bold 30pt dark blue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black</a:t>
            </a:r>
          </a:p>
          <a:p>
            <a:pPr lvl="2"/>
            <a:r>
              <a:rPr lang="en-GB" dirty="0" smtClean="0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216000" algn="l" defTabSz="457200" rtl="0" eaLnBrk="1" latinLnBrk="0" hangingPunct="1">
        <a:spcBef>
          <a:spcPts val="48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160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0150"/>
            <a:ext cx="7772400" cy="638175"/>
          </a:xfrm>
        </p:spPr>
        <p:txBody>
          <a:bodyPr>
            <a:noAutofit/>
          </a:bodyPr>
          <a:lstStyle/>
          <a:p>
            <a:r>
              <a:rPr lang="en-US" sz="3600" dirty="0" smtClean="0"/>
              <a:t>Heat transport to the Arctic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368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GERARD MCCARTHY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6901" y="4151868"/>
            <a:ext cx="54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with thanks to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Marius </a:t>
            </a:r>
            <a:r>
              <a:rPr lang="en-US" dirty="0" err="1">
                <a:solidFill>
                  <a:schemeClr val="bg1"/>
                </a:solidFill>
              </a:rPr>
              <a:t>Arthun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Sheldon Bacon, Bee </a:t>
            </a:r>
            <a:r>
              <a:rPr lang="en-US" dirty="0" err="1" smtClean="0">
                <a:solidFill>
                  <a:schemeClr val="bg1"/>
                </a:solidFill>
              </a:rPr>
              <a:t>Berx</a:t>
            </a:r>
            <a:r>
              <a:rPr lang="en-US" dirty="0" smtClean="0">
                <a:solidFill>
                  <a:schemeClr val="bg1"/>
                </a:solidFill>
              </a:rPr>
              <a:t>, Tor </a:t>
            </a:r>
            <a:r>
              <a:rPr lang="en-US" dirty="0" err="1" smtClean="0">
                <a:solidFill>
                  <a:schemeClr val="bg1"/>
                </a:solidFill>
              </a:rPr>
              <a:t>Eldevik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Wilco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Hazeleger</a:t>
            </a:r>
            <a:r>
              <a:rPr lang="en-US" dirty="0" smtClean="0">
                <a:solidFill>
                  <a:schemeClr val="bg1"/>
                </a:solidFill>
              </a:rPr>
              <a:t>, Steve Yeager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6" descr="E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48" y="58738"/>
            <a:ext cx="21605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7300" y="571330"/>
            <a:ext cx="230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Berlin, January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578366"/>
            <a:ext cx="310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Blue Action Kick-Off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4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399402" y="3342923"/>
            <a:ext cx="4744598" cy="2946401"/>
            <a:chOff x="3010580" y="4038599"/>
            <a:chExt cx="3386792" cy="1993901"/>
          </a:xfrm>
        </p:grpSpPr>
        <p:pic>
          <p:nvPicPr>
            <p:cNvPr id="3" name="Picture 2" descr="Screen Shot 2016-09-26 at 15.25.09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4" r="35862" b="28242"/>
            <a:stretch/>
          </p:blipFill>
          <p:spPr>
            <a:xfrm>
              <a:off x="3010580" y="4038600"/>
              <a:ext cx="2844119" cy="1993900"/>
            </a:xfrm>
            <a:prstGeom prst="rect">
              <a:avLst/>
            </a:prstGeom>
          </p:spPr>
        </p:pic>
        <p:pic>
          <p:nvPicPr>
            <p:cNvPr id="4" name="Picture 3" descr="Screen Shot 2016-09-26 at 15.26.2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13993" y="4749121"/>
              <a:ext cx="1993901" cy="57285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39594" y="18906414"/>
            <a:ext cx="29562277" cy="13684862"/>
            <a:chOff x="439593" y="18906414"/>
            <a:chExt cx="29562277" cy="13684862"/>
          </a:xfrm>
        </p:grpSpPr>
        <p:grpSp>
          <p:nvGrpSpPr>
            <p:cNvPr id="6" name="Group 5"/>
            <p:cNvGrpSpPr/>
            <p:nvPr/>
          </p:nvGrpSpPr>
          <p:grpSpPr>
            <a:xfrm>
              <a:off x="439593" y="18906414"/>
              <a:ext cx="29562277" cy="13684862"/>
              <a:chOff x="439592" y="18906414"/>
              <a:chExt cx="31922499" cy="1368486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439592" y="23124176"/>
                <a:ext cx="31064524" cy="9467100"/>
              </a:xfrm>
              <a:prstGeom prst="roundRect">
                <a:avLst>
                  <a:gd name="adj" fmla="val 6716"/>
                </a:avLst>
              </a:prstGeom>
              <a:solidFill>
                <a:srgbClr val="6D8FB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 descr="rel_to_seasonal_2015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409" y="23818295"/>
                <a:ext cx="29772533" cy="7116129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2376191" y="24475811"/>
                <a:ext cx="4413068" cy="5513595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15508" y="18930328"/>
                <a:ext cx="6987421" cy="3587321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Large sub-annual variability:</a:t>
                </a:r>
              </a:p>
              <a:p>
                <a:r>
                  <a:rPr lang="en-US" sz="3200" dirty="0"/>
                  <a:t>The first year’s measurements from RAPID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showed that sub-annual variability of the AMOC encompassed more than the full range of the historical measurements.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93275" y="18906414"/>
                <a:ext cx="6468717" cy="4217762"/>
              </a:xfrm>
              <a:prstGeom prst="rect">
                <a:avLst/>
              </a:prstGeom>
              <a:solidFill>
                <a:srgbClr val="FFFFFF"/>
              </a:solidFill>
              <a:ln w="508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3200" b="1" dirty="0"/>
                  <a:t>A large seasonal cycle:</a:t>
                </a:r>
              </a:p>
              <a:p>
                <a:r>
                  <a:rPr lang="en-US" sz="3200" dirty="0"/>
                  <a:t>A seasonal cycle of 6 </a:t>
                </a:r>
                <a:r>
                  <a:rPr lang="en-US" sz="3200" dirty="0" err="1"/>
                  <a:t>Sv</a:t>
                </a:r>
                <a:r>
                  <a:rPr lang="en-US" sz="3200" dirty="0"/>
                  <a:t> was observed</a:t>
                </a:r>
                <a:r>
                  <a:rPr lang="en-US" sz="3200" baseline="30000" dirty="0"/>
                  <a:t>3 </a:t>
                </a:r>
                <a:r>
                  <a:rPr lang="en-US" sz="3200" dirty="0"/>
                  <a:t>(green, dashed).</a:t>
                </a:r>
              </a:p>
              <a:p>
                <a:r>
                  <a:rPr lang="en-US" sz="3200" dirty="0"/>
                  <a:t>This is driven by density variations at the eastern boundary. </a:t>
                </a:r>
              </a:p>
              <a:p>
                <a:r>
                  <a:rPr lang="en-US" sz="3200" dirty="0"/>
                  <a:t>This update to ref. 3 shows the seasonal cycle peaking in July.</a:t>
                </a:r>
              </a:p>
            </p:txBody>
          </p:sp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 flipH="1">
                <a:off x="10590757" y="23124176"/>
                <a:ext cx="836877" cy="224916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150010" y="25729331"/>
                <a:ext cx="1377077" cy="2234295"/>
                <a:chOff x="11065142" y="22883182"/>
                <a:chExt cx="929468" cy="1528681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1524233" y="22883182"/>
                  <a:ext cx="23519" cy="1528681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1077375" y="22883182"/>
                  <a:ext cx="917235" cy="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1065142" y="24399626"/>
                  <a:ext cx="917235" cy="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ectangle 19"/>
              <p:cNvSpPr/>
              <p:nvPr/>
            </p:nvSpPr>
            <p:spPr>
              <a:xfrm>
                <a:off x="15927179" y="24378125"/>
                <a:ext cx="3503108" cy="5697638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971943" y="18939020"/>
                <a:ext cx="5409334" cy="4185156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3200" b="1" dirty="0" err="1"/>
                  <a:t>Interannual</a:t>
                </a:r>
                <a:r>
                  <a:rPr lang="en-US" sz="3200" b="1" dirty="0"/>
                  <a:t> Variability:</a:t>
                </a:r>
              </a:p>
              <a:p>
                <a:r>
                  <a:rPr lang="en-US" sz="3200" dirty="0"/>
                  <a:t>From 2009, the AMOC weakened dramatically. This 30% slowdown persisted for 18 months</a:t>
                </a:r>
                <a:r>
                  <a:rPr lang="en-US" sz="3200" baseline="30000" dirty="0"/>
                  <a:t>4</a:t>
                </a:r>
                <a:r>
                  <a:rPr lang="en-US" sz="3200" dirty="0"/>
                  <a:t> and cooled the whole of the subtropical North Atlantic</a:t>
                </a:r>
                <a:r>
                  <a:rPr lang="en-US" sz="3200" baseline="30000" dirty="0"/>
                  <a:t>5</a:t>
                </a:r>
                <a:r>
                  <a:rPr lang="en-US" sz="3200" dirty="0"/>
                  <a:t>.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740890" y="18955257"/>
                <a:ext cx="5409334" cy="3990102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3200" b="1" dirty="0"/>
                  <a:t>Evidence of a slowdown?</a:t>
                </a:r>
              </a:p>
              <a:p>
                <a:r>
                  <a:rPr lang="en-US" sz="3200" dirty="0"/>
                  <a:t>A decline of 0.6 </a:t>
                </a:r>
                <a:r>
                  <a:rPr lang="en-US" sz="3200" dirty="0" err="1"/>
                  <a:t>Sv</a:t>
                </a:r>
                <a:r>
                  <a:rPr lang="en-US" sz="3200" dirty="0"/>
                  <a:t>/year was observed over the first ten years</a:t>
                </a:r>
                <a:r>
                  <a:rPr lang="en-US" sz="3200" baseline="30000" dirty="0"/>
                  <a:t>7</a:t>
                </a:r>
                <a:r>
                  <a:rPr lang="en-US" sz="3200" dirty="0"/>
                  <a:t>. This is ten times larger than long term decline predicted by the IPCC.  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25410" y="30934424"/>
                <a:ext cx="29763302" cy="10772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39293" y="30934424"/>
                <a:ext cx="26765486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Figure 2. 10 years of AMOC measurements from the RAPID array. 10-day (grey) and 60-day (black) low-pass filtered values are shown.</a:t>
                </a:r>
              </a:p>
              <a:p>
                <a:r>
                  <a:rPr lang="en-US" sz="3200" dirty="0"/>
                  <a:t>The seasonal cycle is shown in green, dashed; a linear trend in orange. Red squares indicate historical AMOC measurements. 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412661" y="19011925"/>
                <a:ext cx="5949430" cy="3568121"/>
              </a:xfrm>
              <a:prstGeom prst="rect">
                <a:avLst/>
              </a:prstGeom>
              <a:solidFill>
                <a:srgbClr val="FFFFFF"/>
              </a:solidFill>
              <a:ln w="508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3200" b="1" dirty="0"/>
                  <a:t>Latest 18 months of data:</a:t>
                </a:r>
              </a:p>
              <a:p>
                <a:r>
                  <a:rPr lang="en-US" sz="3200" dirty="0"/>
                  <a:t>The AMOC has remained low at an average of 15.5 </a:t>
                </a:r>
                <a:r>
                  <a:rPr lang="en-US" sz="3200" dirty="0" err="1"/>
                  <a:t>Sv.This</a:t>
                </a:r>
                <a:r>
                  <a:rPr lang="en-US" sz="3200" dirty="0"/>
                  <a:t> is the same average as from 2009 to 2014 but much lower than the 18.5 </a:t>
                </a:r>
                <a:r>
                  <a:rPr lang="en-US" sz="3200" dirty="0" err="1"/>
                  <a:t>Sv</a:t>
                </a:r>
                <a:r>
                  <a:rPr lang="en-US" sz="3200" dirty="0"/>
                  <a:t> observed from 2004 to 2009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6967981" y="24335706"/>
                <a:ext cx="3503108" cy="5697638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>
                <a:stCxn id="21" idx="2"/>
              </p:cNvCxnSpPr>
              <p:nvPr/>
            </p:nvCxnSpPr>
            <p:spPr>
              <a:xfrm>
                <a:off x="17676610" y="23124176"/>
                <a:ext cx="0" cy="224916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5" idx="2"/>
              </p:cNvCxnSpPr>
              <p:nvPr/>
            </p:nvCxnSpPr>
            <p:spPr>
              <a:xfrm flipH="1">
                <a:off x="28555471" y="22580046"/>
                <a:ext cx="831908" cy="2658244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 rot="19137843">
              <a:off x="2531003" y="24617739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1957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9137843">
              <a:off x="3155802" y="25460193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1981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9137843">
              <a:off x="4073116" y="25425151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1992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137843">
              <a:off x="4159549" y="26270031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1997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9137843">
              <a:off x="3859066" y="27432294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2004</a:t>
              </a:r>
            </a:p>
          </p:txBody>
        </p:sp>
      </p:grpSp>
      <p:pic>
        <p:nvPicPr>
          <p:cNvPr id="2" name="Picture 1" descr="Screen Shot 2016-09-23 at 15.48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" y="419770"/>
            <a:ext cx="4333290" cy="3481956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4310503" y="2552442"/>
            <a:ext cx="2814197" cy="597487"/>
          </a:xfrm>
          <a:prstGeom prst="rect">
            <a:avLst/>
          </a:prstGeom>
          <a:solidFill>
            <a:srgbClr val="DCE6F2"/>
          </a:solidFill>
        </p:spPr>
        <p:txBody>
          <a:bodyPr vert="horz" lIns="91400" tIns="45700" rIns="91400" bIns="4570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solidFill>
                  <a:srgbClr val="000000"/>
                </a:solidFill>
              </a:rPr>
              <a:t>Smeed</a:t>
            </a:r>
            <a:r>
              <a:rPr lang="en-US" sz="1100" dirty="0">
                <a:solidFill>
                  <a:srgbClr val="000000"/>
                </a:solidFill>
              </a:rPr>
              <a:t>, D. A.</a:t>
            </a:r>
            <a:r>
              <a:rPr lang="en-US" sz="1100" dirty="0" smtClean="0">
                <a:solidFill>
                  <a:srgbClr val="000000"/>
                </a:solidFill>
              </a:rPr>
              <a:t>, et al. </a:t>
            </a:r>
            <a:r>
              <a:rPr lang="en-US" sz="1100" i="1" dirty="0" smtClean="0">
                <a:solidFill>
                  <a:srgbClr val="000000"/>
                </a:solidFill>
              </a:rPr>
              <a:t>in prep</a:t>
            </a:r>
            <a:r>
              <a:rPr lang="en-US" sz="1100" dirty="0" smtClean="0">
                <a:solidFill>
                  <a:srgbClr val="000000"/>
                </a:solidFill>
              </a:rPr>
              <a:t>. The changed state of the Atlantic Meridional Overturning Circulation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66105" y="631328"/>
            <a:ext cx="4566797" cy="1755277"/>
          </a:xfrm>
          <a:prstGeom prst="rect">
            <a:avLst/>
          </a:prstGeom>
          <a:solidFill>
            <a:srgbClr val="FFFFFF"/>
          </a:solidFill>
        </p:spPr>
        <p:txBody>
          <a:bodyPr wrap="square" lIns="91400" tIns="45700" rIns="91400" bIns="45700" rtlCol="0">
            <a:normAutofit/>
          </a:bodyPr>
          <a:lstStyle/>
          <a:p>
            <a:r>
              <a:rPr lang="en-US" sz="1700" dirty="0" smtClean="0"/>
              <a:t>There is growing evidence that the Atlantic is entering a cool phase</a:t>
            </a:r>
          </a:p>
          <a:p>
            <a:endParaRPr lang="en-US" sz="1700" dirty="0"/>
          </a:p>
          <a:p>
            <a:r>
              <a:rPr lang="en-US" sz="1700" dirty="0" smtClean="0"/>
              <a:t>Statistical </a:t>
            </a:r>
            <a:r>
              <a:rPr lang="en-US" sz="1700" dirty="0" smtClean="0"/>
              <a:t>analysis of the </a:t>
            </a:r>
            <a:r>
              <a:rPr lang="en-US" sz="1700" dirty="0" smtClean="0"/>
              <a:t>RAPID </a:t>
            </a:r>
            <a:r>
              <a:rPr lang="en-US" sz="1700" dirty="0" err="1" smtClean="0"/>
              <a:t>timeseries</a:t>
            </a:r>
            <a:r>
              <a:rPr lang="en-US" sz="1700" dirty="0" smtClean="0"/>
              <a:t> of the overturning at 26N indicates </a:t>
            </a:r>
            <a:r>
              <a:rPr lang="en-US" sz="1700" dirty="0" smtClean="0"/>
              <a:t>that a step change in </a:t>
            </a:r>
            <a:r>
              <a:rPr lang="en-US" sz="1700" dirty="0" smtClean="0"/>
              <a:t>2008</a:t>
            </a:r>
            <a:endParaRPr lang="en-US" sz="17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313982" y="3901725"/>
            <a:ext cx="3763044" cy="1143001"/>
          </a:xfrm>
          <a:prstGeom prst="rect">
            <a:avLst/>
          </a:prstGeom>
          <a:noFill/>
        </p:spPr>
        <p:txBody>
          <a:bodyPr wrap="square" lIns="91400" tIns="45700" rIns="91400" bIns="45700" rtlCol="0">
            <a:normAutofit/>
          </a:bodyPr>
          <a:lstStyle/>
          <a:p>
            <a:r>
              <a:rPr lang="en-US" sz="1600" dirty="0" smtClean="0"/>
              <a:t>Other authors have suggested the AMOC changed in 2005 and that we are entering a cool Atlantic phase with weaker overturning</a:t>
            </a:r>
          </a:p>
          <a:p>
            <a:endParaRPr lang="en-US" sz="1600" dirty="0" smtClean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526793" y="5200649"/>
            <a:ext cx="2514600" cy="730251"/>
          </a:xfrm>
          <a:prstGeom prst="rect">
            <a:avLst/>
          </a:prstGeom>
          <a:solidFill>
            <a:srgbClr val="DCE6F2"/>
          </a:solidFill>
        </p:spPr>
        <p:txBody>
          <a:bodyPr vert="horz" lIns="91400" tIns="45700" rIns="91400" bIns="4570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000000"/>
                </a:solidFill>
              </a:rPr>
              <a:t>Robson, J., Ortega, P., &amp; Sutton, R. (2016). A reversal of climatic trends in the North Atlantic since 2005. </a:t>
            </a:r>
            <a:r>
              <a:rPr lang="en-US" sz="1100" i="1" dirty="0">
                <a:solidFill>
                  <a:srgbClr val="000000"/>
                </a:solidFill>
              </a:rPr>
              <a:t>Nature Geoscience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91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5042912" y="1242918"/>
            <a:ext cx="4101088" cy="45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7326313" y="6361113"/>
            <a:ext cx="1662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>
                <a:latin typeface="Calibri" charset="0"/>
                <a:cs typeface="Calibri" charset="0"/>
              </a:rPr>
              <a:t>Årthun et al., in rev.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233" y="1134838"/>
            <a:ext cx="3931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this heat reach the Arctic?</a:t>
            </a:r>
          </a:p>
          <a:p>
            <a:endParaRPr lang="en-US" dirty="0"/>
          </a:p>
          <a:p>
            <a:r>
              <a:rPr lang="en-US" dirty="0"/>
              <a:t>Is it changing?</a:t>
            </a:r>
          </a:p>
          <a:p>
            <a:endParaRPr lang="en-US" dirty="0" smtClean="0"/>
          </a:p>
          <a:p>
            <a:r>
              <a:rPr lang="en-US" dirty="0" smtClean="0"/>
              <a:t>Is it predictable?</a:t>
            </a:r>
          </a:p>
        </p:txBody>
      </p:sp>
    </p:spTree>
    <p:extLst>
      <p:ext uri="{BB962C8B-B14F-4D97-AF65-F5344CB8AC3E}">
        <p14:creationId xmlns:p14="http://schemas.microsoft.com/office/powerpoint/2010/main" val="179724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5042912" y="1242918"/>
            <a:ext cx="4101088" cy="45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/>
          <a:stretch/>
        </p:blipFill>
        <p:spPr bwMode="auto">
          <a:xfrm>
            <a:off x="201674" y="1281668"/>
            <a:ext cx="4880930" cy="270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201674" y="4149206"/>
            <a:ext cx="5256213" cy="1476375"/>
          </a:xfrm>
          <a:prstGeom prst="rect">
            <a:avLst/>
          </a:prstGeom>
          <a:noFill/>
          <a:ln>
            <a:noFill/>
          </a:ln>
          <a:extLst/>
        </p:spPr>
        <p:txBody>
          <a:bodyPr lIns="91421" tIns="45711" rIns="91421" bIns="45711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1800" dirty="0"/>
              <a:t>55% of variance explained </a:t>
            </a:r>
          </a:p>
          <a:p>
            <a:pPr>
              <a:buFont typeface="Arial" charset="0"/>
              <a:buChar char="•"/>
            </a:pPr>
            <a:r>
              <a:rPr lang="en-GB" sz="1800" dirty="0"/>
              <a:t>Propagation speed: 3 cm/s</a:t>
            </a:r>
          </a:p>
          <a:p>
            <a:pPr>
              <a:buFont typeface="Arial" charset="0"/>
              <a:buChar char="•"/>
            </a:pPr>
            <a:r>
              <a:rPr lang="en-GB" sz="1800" dirty="0"/>
              <a:t>Period: 14 years</a:t>
            </a:r>
          </a:p>
          <a:p>
            <a:pPr>
              <a:buFont typeface="Arial" charset="0"/>
              <a:buChar char="•"/>
            </a:pPr>
            <a:r>
              <a:rPr lang="en-GB" sz="1800" dirty="0"/>
              <a:t>Similar propagation characteristics for salinity and radioactive tracers -&gt;  ocean circulation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3531318" y="1481931"/>
            <a:ext cx="10795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/>
              <a:t>HadISST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201673" y="905877"/>
            <a:ext cx="5184775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 dirty="0"/>
              <a:t>Complex EOF on 5-year low-pass filtered data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47888" y="333375"/>
            <a:ext cx="5534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i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Circulation of ocean heat anomalies</a:t>
            </a:r>
            <a:endParaRPr lang="en-US" sz="2800" b="1" i="1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3256" name="TextBox 5"/>
          <p:cNvSpPr txBox="1">
            <a:spLocks noChangeArrowheads="1"/>
          </p:cNvSpPr>
          <p:nvPr/>
        </p:nvSpPr>
        <p:spPr bwMode="auto">
          <a:xfrm>
            <a:off x="7326313" y="6361113"/>
            <a:ext cx="1662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>
                <a:latin typeface="Calibri" charset="0"/>
                <a:cs typeface="Calibri" charset="0"/>
              </a:rPr>
              <a:t>Årthun et al., in rev.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4747" y="5829463"/>
            <a:ext cx="2602653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Arthun</a:t>
            </a:r>
            <a:r>
              <a:rPr lang="en-US" sz="1200" dirty="0" smtClean="0"/>
              <a:t> and </a:t>
            </a:r>
            <a:r>
              <a:rPr lang="en-US" sz="1200" dirty="0" err="1" smtClean="0"/>
              <a:t>Eldevik</a:t>
            </a:r>
            <a:r>
              <a:rPr lang="en-US" sz="1200" dirty="0" smtClean="0"/>
              <a:t>, </a:t>
            </a:r>
            <a:r>
              <a:rPr lang="en-US" sz="1200" dirty="0"/>
              <a:t>On Anomalous Ocean Heat Transport toward the Arctic and Associated Climate </a:t>
            </a:r>
            <a:r>
              <a:rPr lang="en-US" sz="1200" dirty="0" smtClean="0"/>
              <a:t>Predictability. </a:t>
            </a:r>
            <a:r>
              <a:rPr lang="en-US" sz="1200" i="1" dirty="0" smtClean="0"/>
              <a:t>J. </a:t>
            </a:r>
            <a:r>
              <a:rPr lang="en-US" sz="1200" i="1" dirty="0" err="1" smtClean="0"/>
              <a:t>Clim</a:t>
            </a:r>
            <a:r>
              <a:rPr lang="en-US" sz="1200" i="1" dirty="0" smtClean="0"/>
              <a:t>.</a:t>
            </a:r>
            <a:r>
              <a:rPr lang="en-US" sz="1200" dirty="0" smtClean="0"/>
              <a:t>, 2016 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856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970"/>
          <a:stretch>
            <a:fillRect/>
          </a:stretch>
        </p:blipFill>
        <p:spPr bwMode="auto">
          <a:xfrm>
            <a:off x="5042912" y="1242918"/>
            <a:ext cx="4101088" cy="45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6" descr="ingri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700213"/>
            <a:ext cx="45370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2122488" y="3864253"/>
            <a:ext cx="1384316" cy="58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i="1" dirty="0"/>
              <a:t>r</a:t>
            </a:r>
            <a:r>
              <a:rPr lang="en-GB" baseline="30000" dirty="0"/>
              <a:t>2</a:t>
            </a:r>
            <a:r>
              <a:rPr lang="en-GB" dirty="0"/>
              <a:t> = 71%</a:t>
            </a:r>
          </a:p>
          <a:p>
            <a:endParaRPr lang="en-GB" sz="800" dirty="0"/>
          </a:p>
        </p:txBody>
      </p: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714101" y="5467308"/>
            <a:ext cx="2623274" cy="461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 dirty="0" err="1">
                <a:latin typeface="Calibri" charset="0"/>
                <a:cs typeface="Calibri" charset="0"/>
              </a:rPr>
              <a:t>Onarheim</a:t>
            </a:r>
            <a:r>
              <a:rPr lang="en-GB" sz="1200" dirty="0">
                <a:latin typeface="Calibri" charset="0"/>
                <a:cs typeface="Calibri" charset="0"/>
              </a:rPr>
              <a:t> et al</a:t>
            </a:r>
            <a:r>
              <a:rPr lang="en-GB" sz="1200" dirty="0" smtClean="0">
                <a:latin typeface="Calibri" charset="0"/>
                <a:cs typeface="Calibri" charset="0"/>
              </a:rPr>
              <a:t>., </a:t>
            </a:r>
            <a:r>
              <a:rPr lang="en-GB" sz="1200" dirty="0" err="1"/>
              <a:t>Skillful</a:t>
            </a:r>
            <a:r>
              <a:rPr lang="en-GB" sz="1200" dirty="0"/>
              <a:t> prediction of Barents Sea ice </a:t>
            </a:r>
            <a:r>
              <a:rPr lang="en-GB" sz="1200" dirty="0" smtClean="0"/>
              <a:t>cover. </a:t>
            </a:r>
            <a:r>
              <a:rPr lang="en-GB" sz="1200" i="1" dirty="0" smtClean="0"/>
              <a:t>GRL,</a:t>
            </a:r>
            <a:r>
              <a:rPr lang="en-GB" sz="1200" dirty="0" smtClean="0">
                <a:latin typeface="Calibri" charset="0"/>
                <a:cs typeface="Calibri" charset="0"/>
              </a:rPr>
              <a:t> 2015</a:t>
            </a:r>
            <a:endParaRPr lang="en-GB" sz="1200" i="1" dirty="0">
              <a:latin typeface="Calibri" charset="0"/>
              <a:cs typeface="Calibri" charset="0"/>
            </a:endParaRPr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1042988" y="1700213"/>
            <a:ext cx="3582987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bg1"/>
                </a:solidFill>
              </a:rPr>
              <a:t>Skillfull prediction of Barents Sea ice cover</a:t>
            </a:r>
          </a:p>
        </p:txBody>
      </p:sp>
      <p:sp>
        <p:nvSpPr>
          <p:cNvPr id="58374" name="Rectangle 2"/>
          <p:cNvSpPr>
            <a:spLocks noChangeArrowheads="1"/>
          </p:cNvSpPr>
          <p:nvPr/>
        </p:nvSpPr>
        <p:spPr bwMode="auto">
          <a:xfrm>
            <a:off x="5133975" y="4799013"/>
            <a:ext cx="517525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977106" y="325338"/>
            <a:ext cx="729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b="1" dirty="0">
                <a:solidFill>
                  <a:srgbClr val="000000"/>
                </a:solidFill>
              </a:rPr>
              <a:t>Predictions from </a:t>
            </a:r>
            <a:r>
              <a:rPr lang="en-GB" b="1" dirty="0" err="1">
                <a:solidFill>
                  <a:srgbClr val="000000"/>
                </a:solidFill>
              </a:rPr>
              <a:t>Poleward</a:t>
            </a:r>
            <a:r>
              <a:rPr lang="en-GB" b="1" dirty="0">
                <a:solidFill>
                  <a:srgbClr val="000000"/>
                </a:solidFill>
              </a:rPr>
              <a:t> Ocean Heat transport</a:t>
            </a:r>
          </a:p>
        </p:txBody>
      </p:sp>
      <p:sp>
        <p:nvSpPr>
          <p:cNvPr id="16" name="Rectangle 15"/>
          <p:cNvSpPr/>
          <p:nvPr/>
        </p:nvSpPr>
        <p:spPr>
          <a:xfrm rot="19198092">
            <a:off x="7518425" y="1460427"/>
            <a:ext cx="974725" cy="819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48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1-17 at 19.32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68" y="0"/>
            <a:ext cx="479043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255" y="591946"/>
            <a:ext cx="2832100" cy="461665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Yeager et al., Predicted slowdown of Atlantic sea ice loss. </a:t>
            </a:r>
            <a:r>
              <a:rPr lang="en-US" sz="1200" i="1" dirty="0" smtClean="0"/>
              <a:t>GRL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4279" y="1526627"/>
            <a:ext cx="238158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Models able to simulate and consequently predict</a:t>
            </a:r>
          </a:p>
          <a:p>
            <a:endParaRPr lang="en-US" dirty="0"/>
          </a:p>
          <a:p>
            <a:r>
              <a:rPr lang="en-US" dirty="0" smtClean="0"/>
              <a:t>However a number of difficult regions exist such as the Greenland-Scotland ridge and Barents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7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5151" y="1360609"/>
            <a:ext cx="4320000" cy="3173539"/>
            <a:chOff x="505303" y="834657"/>
            <a:chExt cx="5306655" cy="37101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0" r="6177"/>
            <a:stretch/>
          </p:blipFill>
          <p:spPr>
            <a:xfrm>
              <a:off x="505303" y="1364678"/>
              <a:ext cx="5306655" cy="3180105"/>
            </a:xfrm>
            <a:prstGeom prst="rect">
              <a:avLst/>
            </a:prstGeom>
          </p:spPr>
        </p:pic>
        <p:sp>
          <p:nvSpPr>
            <p:cNvPr id="6" name="TextBox 12"/>
            <p:cNvSpPr txBox="1"/>
            <p:nvPr/>
          </p:nvSpPr>
          <p:spPr>
            <a:xfrm>
              <a:off x="1207628" y="834657"/>
              <a:ext cx="4377810" cy="359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/>
                <a:t>Volume transport above 5° isotherm </a:t>
              </a:r>
            </a:p>
          </p:txBody>
        </p:sp>
      </p:grpSp>
      <p:pic>
        <p:nvPicPr>
          <p:cNvPr id="7" name="Content Placeholder 5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6623"/>
          <a:stretch/>
        </p:blipFill>
        <p:spPr>
          <a:xfrm>
            <a:off x="4577551" y="2046958"/>
            <a:ext cx="4320000" cy="2487190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4711426" y="1514497"/>
            <a:ext cx="41861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Northward transport weighted temperature anomaly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2193" y="4890646"/>
            <a:ext cx="47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*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644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Shetland Branch AW Inflow</a:t>
            </a:r>
            <a:br>
              <a:rPr lang="en-GB" sz="3200" dirty="0" smtClean="0"/>
            </a:br>
            <a:r>
              <a:rPr lang="en-GB" sz="1400" dirty="0" smtClean="0"/>
              <a:t>K. </a:t>
            </a:r>
            <a:r>
              <a:rPr lang="en-GB" sz="1400" dirty="0" err="1" smtClean="0"/>
              <a:t>Walicka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05280" y="5052730"/>
            <a:ext cx="761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 transports across the Greenland-Scotland Ridge are very steady</a:t>
            </a:r>
          </a:p>
          <a:p>
            <a:r>
              <a:rPr lang="en-US" dirty="0" smtClean="0"/>
              <a:t>More variability in the temperature transport (~heat transport)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3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Decadal variability in 2 meter temperature</a:t>
            </a:r>
            <a:endParaRPr lang="nl-NL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667" y="1715767"/>
            <a:ext cx="2831071" cy="361901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91253" y="6412092"/>
            <a:ext cx="472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an der Linden et al Climate Dynamics 2016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756652" y="4025972"/>
            <a:ext cx="4141546" cy="830997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 der Linden et al., </a:t>
            </a:r>
            <a:r>
              <a:rPr lang="en-US" sz="1200" dirty="0"/>
              <a:t>Low‐frequency variability of surface air temperature over the Barents Sea: causes and </a:t>
            </a:r>
            <a:r>
              <a:rPr lang="en-US" sz="1200" dirty="0" smtClean="0"/>
              <a:t>mechanisms. </a:t>
            </a:r>
            <a:r>
              <a:rPr lang="en-US" sz="1200" i="1" dirty="0" err="1" smtClean="0"/>
              <a:t>Clim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Dyn</a:t>
            </a:r>
            <a:r>
              <a:rPr lang="en-US" sz="1200" i="1" dirty="0" smtClean="0"/>
              <a:t>.</a:t>
            </a:r>
            <a:r>
              <a:rPr lang="en-US" sz="1200" dirty="0" smtClean="0"/>
              <a:t>, 2016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65209" y="1828335"/>
            <a:ext cx="365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Barents Sea stands out on 30 year timescale</a:t>
            </a:r>
          </a:p>
          <a:p>
            <a:endParaRPr lang="en-US" dirty="0"/>
          </a:p>
          <a:p>
            <a:r>
              <a:rPr lang="en-US" dirty="0" smtClean="0"/>
              <a:t>Access model, varies among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9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Ocean drives the variability – Atmosphere compensates</a:t>
            </a: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b="48789"/>
          <a:stretch/>
        </p:blipFill>
        <p:spPr>
          <a:xfrm>
            <a:off x="465320" y="1652695"/>
            <a:ext cx="3508774" cy="39285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52568"/>
          <a:stretch/>
        </p:blipFill>
        <p:spPr>
          <a:xfrm>
            <a:off x="4620762" y="1607545"/>
            <a:ext cx="3547879" cy="367916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77293" y="5438515"/>
            <a:ext cx="756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heat transport into Barents Sea leads 2m temperature by ~15 </a:t>
            </a:r>
            <a:r>
              <a:rPr lang="en-US" dirty="0" err="1" smtClean="0"/>
              <a:t>yrs</a:t>
            </a:r>
            <a:endParaRPr lang="en-US" dirty="0" smtClean="0"/>
          </a:p>
        </p:txBody>
      </p:sp>
      <p:sp>
        <p:nvSpPr>
          <p:cNvPr id="2" name="Rechthoek 1"/>
          <p:cNvSpPr/>
          <p:nvPr/>
        </p:nvSpPr>
        <p:spPr>
          <a:xfrm>
            <a:off x="48761" y="6361814"/>
            <a:ext cx="53089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van der Linden et al Climate Dynamics 2016</a:t>
            </a:r>
            <a:endParaRPr lang="nl-NL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37513" y="6006872"/>
            <a:ext cx="4141546" cy="830997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Van der Linden et al., </a:t>
            </a:r>
            <a:r>
              <a:rPr lang="en-US" sz="1200" dirty="0"/>
              <a:t>Low‐frequency variability of surface air temperature over the Barents Sea: causes and </a:t>
            </a:r>
            <a:r>
              <a:rPr lang="en-US" sz="1200" dirty="0" smtClean="0"/>
              <a:t>mechanisms. </a:t>
            </a:r>
            <a:r>
              <a:rPr lang="en-US" sz="1200" i="1" dirty="0" err="1" smtClean="0"/>
              <a:t>Clim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Dyn</a:t>
            </a:r>
            <a:r>
              <a:rPr lang="en-US" sz="1200" i="1" dirty="0" smtClean="0"/>
              <a:t>.</a:t>
            </a:r>
            <a:r>
              <a:rPr lang="en-US" sz="1200" dirty="0" smtClean="0"/>
              <a:t>, 2016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387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18 at 15.04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"/>
          <a:stretch/>
        </p:blipFill>
        <p:spPr>
          <a:xfrm>
            <a:off x="887267" y="0"/>
            <a:ext cx="6578681" cy="3944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599" y="4223854"/>
            <a:ext cx="7389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lot of warm water in the Arctic that is currently isolated from the surface</a:t>
            </a:r>
          </a:p>
          <a:p>
            <a:endParaRPr lang="en-US" dirty="0"/>
          </a:p>
          <a:p>
            <a:r>
              <a:rPr lang="en-US" dirty="0" smtClean="0"/>
              <a:t>Changes in mixing either via wind in newly ice free zones or tidally could bring this heat to the surface and lead to ice melt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65948" y="729538"/>
            <a:ext cx="157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CTD section through Santa-Anna trough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930" y="459337"/>
            <a:ext cx="82556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Decline in sea ice extent is one of the most visible manifestations of ongoing climate change</a:t>
            </a:r>
          </a:p>
          <a:p>
            <a:endParaRPr lang="en-US" sz="2800" dirty="0"/>
          </a:p>
          <a:p>
            <a:r>
              <a:rPr lang="en-US" sz="2800" dirty="0" smtClean="0"/>
              <a:t>On long timescales, ocean heat transport is a key factor in Atlantic sector sea ice loss</a:t>
            </a:r>
          </a:p>
          <a:p>
            <a:endParaRPr lang="en-US" sz="2800" dirty="0"/>
          </a:p>
          <a:p>
            <a:r>
              <a:rPr lang="en-US" sz="2800" dirty="0" smtClean="0"/>
              <a:t>Ocean heat transport is a key source of predictability</a:t>
            </a:r>
          </a:p>
          <a:p>
            <a:endParaRPr lang="en-US" sz="2800" dirty="0"/>
          </a:p>
          <a:p>
            <a:r>
              <a:rPr lang="en-US" sz="2800" dirty="0" smtClean="0"/>
              <a:t>Is there going to be a </a:t>
            </a:r>
            <a:r>
              <a:rPr lang="en-US" sz="2800" i="1" dirty="0" smtClean="0"/>
              <a:t>hiatus</a:t>
            </a:r>
            <a:r>
              <a:rPr lang="en-US" sz="2800" dirty="0" smtClean="0"/>
              <a:t> in sea ice loss?</a:t>
            </a:r>
          </a:p>
        </p:txBody>
      </p:sp>
    </p:spTree>
    <p:extLst>
      <p:ext uri="{BB962C8B-B14F-4D97-AF65-F5344CB8AC3E}">
        <p14:creationId xmlns:p14="http://schemas.microsoft.com/office/powerpoint/2010/main" val="148690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1-16 at 14.3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9900"/>
            <a:ext cx="9144000" cy="2924848"/>
          </a:xfrm>
          <a:prstGeom prst="rect">
            <a:avLst/>
          </a:prstGeom>
        </p:spPr>
      </p:pic>
      <p:pic>
        <p:nvPicPr>
          <p:cNvPr id="7" name="Picture 6" descr="Screen Shot 2017-01-16 at 14.34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0"/>
            <a:ext cx="5461000" cy="3371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237698"/>
            <a:ext cx="27353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Serreze</a:t>
            </a:r>
            <a:r>
              <a:rPr lang="en-US" sz="1200" dirty="0" smtClean="0"/>
              <a:t> and Barry,</a:t>
            </a:r>
            <a:r>
              <a:rPr lang="en-US" sz="1200" b="1" dirty="0" smtClean="0"/>
              <a:t> </a:t>
            </a:r>
            <a:r>
              <a:rPr lang="en-US" sz="1200" dirty="0"/>
              <a:t>Processes and impacts of Arctic amplification: A research </a:t>
            </a:r>
            <a:r>
              <a:rPr lang="en-US" sz="1200" dirty="0" smtClean="0"/>
              <a:t>synthesis. </a:t>
            </a:r>
            <a:r>
              <a:rPr lang="en-US" sz="1200" i="1" dirty="0" smtClean="0"/>
              <a:t>Global and Planetary Change </a:t>
            </a:r>
            <a:r>
              <a:rPr lang="en-US" sz="1200" dirty="0" smtClean="0"/>
              <a:t>2011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1221095"/>
            <a:ext cx="27353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Serreze</a:t>
            </a:r>
            <a:r>
              <a:rPr lang="en-US" sz="1200" dirty="0" smtClean="0"/>
              <a:t> et al,</a:t>
            </a:r>
            <a:r>
              <a:rPr lang="en-US" sz="1200" b="1" dirty="0" smtClean="0"/>
              <a:t> </a:t>
            </a:r>
            <a:r>
              <a:rPr lang="en-US" sz="1200" dirty="0" smtClean="0"/>
              <a:t>The emergence of surface-based Arctic amplification. </a:t>
            </a:r>
            <a:r>
              <a:rPr lang="en-US" sz="1200" i="1" dirty="0" smtClean="0"/>
              <a:t>The </a:t>
            </a:r>
            <a:r>
              <a:rPr lang="en-US" sz="1200" dirty="0" err="1" smtClean="0"/>
              <a:t>Cryosphere</a:t>
            </a:r>
            <a:r>
              <a:rPr lang="en-US" sz="1200" dirty="0" smtClean="0"/>
              <a:t> 2009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1880127"/>
            <a:ext cx="273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Arctic is warming twice as fast as lower latitudes</a:t>
            </a:r>
          </a:p>
          <a:p>
            <a:endParaRPr lang="en-US" sz="1600" dirty="0"/>
          </a:p>
          <a:p>
            <a:r>
              <a:rPr lang="en-US" sz="1600" dirty="0" smtClean="0"/>
              <a:t>This is a surface intensified process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983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368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END</a:t>
            </a:r>
            <a:endParaRPr lang="en-US" sz="2400" dirty="0"/>
          </a:p>
        </p:txBody>
      </p:sp>
      <p:pic>
        <p:nvPicPr>
          <p:cNvPr id="6" name="Picture 6" descr="E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48" y="58738"/>
            <a:ext cx="21605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7300" y="571330"/>
            <a:ext cx="230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Berlin, January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578366"/>
            <a:ext cx="310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Blue Action Kick-Off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4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17 at 11.1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9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1900" y="4936698"/>
            <a:ext cx="27353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Cohen et al.,</a:t>
            </a:r>
            <a:r>
              <a:rPr lang="en-US" sz="1200" b="1" dirty="0"/>
              <a:t> </a:t>
            </a:r>
            <a:r>
              <a:rPr lang="en-US" sz="1200" dirty="0"/>
              <a:t>Recent Arctic </a:t>
            </a:r>
            <a:r>
              <a:rPr lang="en-US" sz="1200" dirty="0" smtClean="0"/>
              <a:t>amplification </a:t>
            </a:r>
            <a:r>
              <a:rPr lang="en-US" sz="1200" dirty="0"/>
              <a:t>and extreme </a:t>
            </a:r>
          </a:p>
          <a:p>
            <a:r>
              <a:rPr lang="en-US" sz="1200" dirty="0"/>
              <a:t>mid-latitude </a:t>
            </a:r>
            <a:r>
              <a:rPr lang="en-US" sz="1200" dirty="0" smtClean="0"/>
              <a:t>weather. </a:t>
            </a:r>
            <a:r>
              <a:rPr lang="en-US" sz="1200" i="1" dirty="0" smtClean="0"/>
              <a:t>Nature Geoscience</a:t>
            </a:r>
            <a:r>
              <a:rPr lang="en-US" sz="1200" dirty="0" smtClean="0"/>
              <a:t>, 2014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39700" y="4489233"/>
            <a:ext cx="65224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Motivation for BG-10 is Arctic influence on mid-latitude climate</a:t>
            </a:r>
            <a:endParaRPr lang="en-US" dirty="0"/>
          </a:p>
          <a:p>
            <a:r>
              <a:rPr lang="en-US" dirty="0" smtClean="0"/>
              <a:t>Three mechanisms for feedbacks: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Storm tracks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Jet stream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Rossby</a:t>
            </a:r>
            <a:r>
              <a:rPr lang="en-US" dirty="0" smtClean="0"/>
              <a:t>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5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_ice_ext_feb_se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4" y="445829"/>
            <a:ext cx="7998757" cy="4147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354" y="4599660"/>
            <a:ext cx="7354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ice decline is possibly the most obvious effect of this warming</a:t>
            </a:r>
          </a:p>
          <a:p>
            <a:endParaRPr lang="en-US" dirty="0" smtClean="0"/>
          </a:p>
          <a:p>
            <a:r>
              <a:rPr lang="en-US" dirty="0" smtClean="0"/>
              <a:t>Sea ice decline itself plays a role in its own demise via ice albedo feedbacks and cloud/moisture feedbacks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9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1-16 at 14.40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5"/>
          <a:stretch/>
        </p:blipFill>
        <p:spPr>
          <a:xfrm>
            <a:off x="0" y="2628277"/>
            <a:ext cx="4422690" cy="3479799"/>
          </a:xfrm>
          <a:prstGeom prst="rect">
            <a:avLst/>
          </a:prstGeom>
        </p:spPr>
      </p:pic>
      <p:pic>
        <p:nvPicPr>
          <p:cNvPr id="9" name="Picture 8" descr="Screen Shot 2017-01-16 at 14.40.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3"/>
          <a:stretch/>
        </p:blipFill>
        <p:spPr>
          <a:xfrm>
            <a:off x="4392695" y="2628277"/>
            <a:ext cx="4778329" cy="3327400"/>
          </a:xfrm>
          <a:prstGeom prst="rect">
            <a:avLst/>
          </a:prstGeom>
        </p:spPr>
      </p:pic>
      <p:pic>
        <p:nvPicPr>
          <p:cNvPr id="10" name="Picture 9" descr="Screen Shot 2017-01-16 at 14.40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5" r="40064"/>
          <a:stretch/>
        </p:blipFill>
        <p:spPr>
          <a:xfrm>
            <a:off x="342689" y="2057399"/>
            <a:ext cx="3824634" cy="584199"/>
          </a:xfrm>
          <a:prstGeom prst="rect">
            <a:avLst/>
          </a:prstGeom>
        </p:spPr>
      </p:pic>
      <p:pic>
        <p:nvPicPr>
          <p:cNvPr id="2" name="Picture 1" descr="Screen Shot 2017-01-16 at 20.47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90" y="1978627"/>
            <a:ext cx="4422690" cy="636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093" y="486359"/>
            <a:ext cx="780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changes in the Arctic are extreme and happening right now</a:t>
            </a:r>
          </a:p>
          <a:p>
            <a:endParaRPr lang="en-US" dirty="0"/>
          </a:p>
          <a:p>
            <a:r>
              <a:rPr lang="en-US" dirty="0" smtClean="0"/>
              <a:t>A number of contemporary sources have picked up on the slow start to 2017 of sea ice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8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5185"/>
          <a:stretch/>
        </p:blipFill>
        <p:spPr>
          <a:xfrm>
            <a:off x="5136914" y="-59231"/>
            <a:ext cx="4007086" cy="357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7407"/>
          <a:stretch/>
        </p:blipFill>
        <p:spPr>
          <a:xfrm>
            <a:off x="5136914" y="3512593"/>
            <a:ext cx="4007086" cy="3345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1" y="3927747"/>
            <a:ext cx="2832100" cy="461665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Yeager et al., Predicted slowdown of Atlantic sea ice loss. </a:t>
            </a:r>
            <a:r>
              <a:rPr lang="en-US" sz="1200" i="1" dirty="0" smtClean="0"/>
              <a:t>GRL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1" y="4607965"/>
            <a:ext cx="3124200" cy="646331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Zhang, Mechanisms for low frequency variability of summer sea ice extent. </a:t>
            </a:r>
            <a:r>
              <a:rPr lang="en-US" sz="1200" i="1" dirty="0" smtClean="0"/>
              <a:t>Proc. Nat. Ac. Sci.</a:t>
            </a:r>
            <a:r>
              <a:rPr lang="en-US" sz="1200" dirty="0" smtClean="0"/>
              <a:t>, 2015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3700" y="673711"/>
            <a:ext cx="4140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Reduced ocean heat transport to the Arctic could cause a slowdown in sea ice </a:t>
            </a:r>
            <a:r>
              <a:rPr lang="en-US" dirty="0" smtClean="0"/>
              <a:t>loss</a:t>
            </a:r>
          </a:p>
          <a:p>
            <a:endParaRPr lang="en-US" dirty="0"/>
          </a:p>
          <a:p>
            <a:r>
              <a:rPr lang="en-US" dirty="0" smtClean="0"/>
              <a:t>This has been predicted by a number of studies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Atlantic sector around the periphery of the </a:t>
            </a:r>
            <a:r>
              <a:rPr lang="en-US" dirty="0" smtClean="0"/>
              <a:t>Barents </a:t>
            </a:r>
            <a:r>
              <a:rPr lang="en-US" dirty="0" smtClean="0"/>
              <a:t>Sea is a key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0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WP2: Lower latitude drivers of Arctic 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187" y="1738224"/>
            <a:ext cx="8410613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Task 2.1 Assessment of key lower latitude influences on the Arctic and their simulation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Task 2.2 Pathways and interactions sustaining Arctic predictability </a:t>
            </a:r>
            <a:endParaRPr lang="en-US" dirty="0"/>
          </a:p>
          <a:p>
            <a:endParaRPr lang="en-US" dirty="0" smtClean="0"/>
          </a:p>
          <a:p>
            <a:r>
              <a:rPr lang="en-US" b="1" dirty="0"/>
              <a:t>Task 2.3 Optimization and coordination of existing TMA systems, improved data delivery for predictions and identification of gaps 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pPr marL="285750" indent="-285750" algn="ctr">
              <a:buFont typeface="Arial"/>
              <a:buChar char="•"/>
            </a:pPr>
            <a:r>
              <a:rPr lang="en-US" sz="2800" dirty="0"/>
              <a:t>Heat transport towards the Arctic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 dirty="0"/>
              <a:t>Focus on the ocean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6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matic_4panel_tem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0" r="16178"/>
          <a:stretch/>
        </p:blipFill>
        <p:spPr>
          <a:xfrm>
            <a:off x="2479545" y="3931402"/>
            <a:ext cx="6664455" cy="2940108"/>
          </a:xfrm>
          <a:prstGeom prst="rect">
            <a:avLst/>
          </a:prstGeom>
        </p:spPr>
      </p:pic>
      <p:pic>
        <p:nvPicPr>
          <p:cNvPr id="6" name="Picture 5" descr="a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1940" cy="3724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1941" y="119016"/>
            <a:ext cx="3157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Atlantic </a:t>
            </a:r>
            <a:r>
              <a:rPr lang="en-US" dirty="0"/>
              <a:t>Multi-decadal Oscillation (</a:t>
            </a:r>
            <a:r>
              <a:rPr lang="en-US" dirty="0" smtClean="0"/>
              <a:t>AMO) shows relatively warm and cool decades are a feature of Atlantic sea surface temperatures</a:t>
            </a:r>
          </a:p>
          <a:p>
            <a:endParaRPr lang="en-US" dirty="0"/>
          </a:p>
          <a:p>
            <a:r>
              <a:rPr lang="en-US" dirty="0" smtClean="0"/>
              <a:t>Atlantic circulation is believed to drive the phases of the AMO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4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7 at 14.39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8"/>
          <a:stretch/>
        </p:blipFill>
        <p:spPr>
          <a:xfrm>
            <a:off x="1054720" y="0"/>
            <a:ext cx="37689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0050" y="4865192"/>
            <a:ext cx="2272584" cy="1200329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Holliday et al., </a:t>
            </a:r>
            <a:r>
              <a:rPr lang="en-US" sz="1200" dirty="0"/>
              <a:t>Reversal of the 1960s to 1990s freshening trend in the northeast North Atlantic and Nordic </a:t>
            </a:r>
            <a:r>
              <a:rPr lang="en-US" sz="1200" dirty="0" smtClean="0"/>
              <a:t>Seas. </a:t>
            </a:r>
            <a:r>
              <a:rPr lang="en-US" sz="1200" i="1" dirty="0" smtClean="0"/>
              <a:t>GRL</a:t>
            </a:r>
            <a:r>
              <a:rPr lang="en-US" sz="1200" dirty="0" smtClean="0"/>
              <a:t>, 2008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672258" y="571983"/>
            <a:ext cx="291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Multidecadal</a:t>
            </a:r>
            <a:r>
              <a:rPr lang="en-US" dirty="0" smtClean="0"/>
              <a:t> variability is evident through the </a:t>
            </a:r>
            <a:r>
              <a:rPr lang="en-US" dirty="0" err="1" smtClean="0"/>
              <a:t>subpolar</a:t>
            </a:r>
            <a:r>
              <a:rPr lang="en-US" dirty="0" smtClean="0"/>
              <a:t> gyre to </a:t>
            </a:r>
            <a:r>
              <a:rPr lang="en-US" dirty="0" err="1" smtClean="0"/>
              <a:t>Fram</a:t>
            </a:r>
            <a:r>
              <a:rPr lang="en-US" dirty="0" smtClean="0"/>
              <a:t> Strait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2258" y="2116873"/>
            <a:ext cx="278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ice variability reflects the phases of the AMO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9594" y="18906414"/>
            <a:ext cx="29562277" cy="13684862"/>
            <a:chOff x="439593" y="18906414"/>
            <a:chExt cx="29562277" cy="13684862"/>
          </a:xfrm>
        </p:grpSpPr>
        <p:grpSp>
          <p:nvGrpSpPr>
            <p:cNvPr id="6" name="Group 5"/>
            <p:cNvGrpSpPr/>
            <p:nvPr/>
          </p:nvGrpSpPr>
          <p:grpSpPr>
            <a:xfrm>
              <a:off x="439593" y="18906414"/>
              <a:ext cx="29562277" cy="13684862"/>
              <a:chOff x="439592" y="18906414"/>
              <a:chExt cx="31922499" cy="1368486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439592" y="23124176"/>
                <a:ext cx="31064524" cy="9467100"/>
              </a:xfrm>
              <a:prstGeom prst="roundRect">
                <a:avLst>
                  <a:gd name="adj" fmla="val 6716"/>
                </a:avLst>
              </a:prstGeom>
              <a:solidFill>
                <a:srgbClr val="6D8FB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 descr="rel_to_seasonal_2015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409" y="23818295"/>
                <a:ext cx="29772533" cy="7116129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2376191" y="24475811"/>
                <a:ext cx="4413068" cy="5513595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15508" y="18930328"/>
                <a:ext cx="6987421" cy="3587321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Large sub-annual variability:</a:t>
                </a:r>
              </a:p>
              <a:p>
                <a:r>
                  <a:rPr lang="en-US" sz="3200" dirty="0"/>
                  <a:t>The first year’s measurements from RAPID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showed that sub-annual variability of the AMOC encompassed more than the full range of the historical measurements.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93275" y="18906414"/>
                <a:ext cx="6468717" cy="4217762"/>
              </a:xfrm>
              <a:prstGeom prst="rect">
                <a:avLst/>
              </a:prstGeom>
              <a:solidFill>
                <a:srgbClr val="FFFFFF"/>
              </a:solidFill>
              <a:ln w="508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3200" b="1" dirty="0"/>
                  <a:t>A large seasonal cycle:</a:t>
                </a:r>
              </a:p>
              <a:p>
                <a:r>
                  <a:rPr lang="en-US" sz="3200" dirty="0"/>
                  <a:t>A seasonal cycle of 6 </a:t>
                </a:r>
                <a:r>
                  <a:rPr lang="en-US" sz="3200" dirty="0" err="1"/>
                  <a:t>Sv</a:t>
                </a:r>
                <a:r>
                  <a:rPr lang="en-US" sz="3200" dirty="0"/>
                  <a:t> was observed</a:t>
                </a:r>
                <a:r>
                  <a:rPr lang="en-US" sz="3200" baseline="30000" dirty="0"/>
                  <a:t>3 </a:t>
                </a:r>
                <a:r>
                  <a:rPr lang="en-US" sz="3200" dirty="0"/>
                  <a:t>(green, dashed).</a:t>
                </a:r>
              </a:p>
              <a:p>
                <a:r>
                  <a:rPr lang="en-US" sz="3200" dirty="0"/>
                  <a:t>This is driven by density variations at the eastern boundary. </a:t>
                </a:r>
              </a:p>
              <a:p>
                <a:r>
                  <a:rPr lang="en-US" sz="3200" dirty="0"/>
                  <a:t>This update to ref. 3 shows the seasonal cycle peaking in July.</a:t>
                </a:r>
              </a:p>
            </p:txBody>
          </p:sp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 flipH="1">
                <a:off x="10590757" y="23124176"/>
                <a:ext cx="836877" cy="224916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150010" y="25729331"/>
                <a:ext cx="1377077" cy="2234295"/>
                <a:chOff x="11065142" y="22883182"/>
                <a:chExt cx="929468" cy="1528681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1524233" y="22883182"/>
                  <a:ext cx="23519" cy="1528681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1077375" y="22883182"/>
                  <a:ext cx="917235" cy="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1065142" y="24399626"/>
                  <a:ext cx="917235" cy="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ectangle 19"/>
              <p:cNvSpPr/>
              <p:nvPr/>
            </p:nvSpPr>
            <p:spPr>
              <a:xfrm>
                <a:off x="15927179" y="24378125"/>
                <a:ext cx="3503108" cy="5697638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971943" y="18939020"/>
                <a:ext cx="5409334" cy="4185156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3200" b="1" dirty="0" err="1"/>
                  <a:t>Interannual</a:t>
                </a:r>
                <a:r>
                  <a:rPr lang="en-US" sz="3200" b="1" dirty="0"/>
                  <a:t> Variability:</a:t>
                </a:r>
              </a:p>
              <a:p>
                <a:r>
                  <a:rPr lang="en-US" sz="3200" dirty="0"/>
                  <a:t>From 2009, the AMOC weakened dramatically. This 30% slowdown persisted for 18 months</a:t>
                </a:r>
                <a:r>
                  <a:rPr lang="en-US" sz="3200" baseline="30000" dirty="0"/>
                  <a:t>4</a:t>
                </a:r>
                <a:r>
                  <a:rPr lang="en-US" sz="3200" dirty="0"/>
                  <a:t> and cooled the whole of the subtropical North Atlantic</a:t>
                </a:r>
                <a:r>
                  <a:rPr lang="en-US" sz="3200" baseline="30000" dirty="0"/>
                  <a:t>5</a:t>
                </a:r>
                <a:r>
                  <a:rPr lang="en-US" sz="3200" dirty="0"/>
                  <a:t>.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740890" y="18955257"/>
                <a:ext cx="5409334" cy="3990102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3200" b="1" dirty="0"/>
                  <a:t>Evidence of a slowdown?</a:t>
                </a:r>
              </a:p>
              <a:p>
                <a:r>
                  <a:rPr lang="en-US" sz="3200" dirty="0"/>
                  <a:t>A decline of 0.6 </a:t>
                </a:r>
                <a:r>
                  <a:rPr lang="en-US" sz="3200" dirty="0" err="1"/>
                  <a:t>Sv</a:t>
                </a:r>
                <a:r>
                  <a:rPr lang="en-US" sz="3200" dirty="0"/>
                  <a:t>/year was observed over the first ten years</a:t>
                </a:r>
                <a:r>
                  <a:rPr lang="en-US" sz="3200" baseline="30000" dirty="0"/>
                  <a:t>7</a:t>
                </a:r>
                <a:r>
                  <a:rPr lang="en-US" sz="3200" dirty="0"/>
                  <a:t>. This is ten times larger than long term decline predicted by the IPCC.  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25410" y="30934424"/>
                <a:ext cx="29763302" cy="10772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139293" y="30934424"/>
                <a:ext cx="26765486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Figure 2. 10 years of AMOC measurements from the RAPID array. 10-day (grey) and 60-day (black) low-pass filtered values are shown.</a:t>
                </a:r>
              </a:p>
              <a:p>
                <a:r>
                  <a:rPr lang="en-US" sz="3200" dirty="0"/>
                  <a:t>The seasonal cycle is shown in green, dashed; a linear trend in orange. Red squares indicate historical AMOC measurements. 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412661" y="19011925"/>
                <a:ext cx="5949430" cy="3568121"/>
              </a:xfrm>
              <a:prstGeom prst="rect">
                <a:avLst/>
              </a:prstGeom>
              <a:solidFill>
                <a:srgbClr val="FFFFFF"/>
              </a:solidFill>
              <a:ln w="508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3200" b="1" dirty="0"/>
                  <a:t>Latest 18 months of data:</a:t>
                </a:r>
              </a:p>
              <a:p>
                <a:r>
                  <a:rPr lang="en-US" sz="3200" dirty="0"/>
                  <a:t>The AMOC has remained low at an average of 15.5 </a:t>
                </a:r>
                <a:r>
                  <a:rPr lang="en-US" sz="3200" dirty="0" err="1"/>
                  <a:t>Sv.This</a:t>
                </a:r>
                <a:r>
                  <a:rPr lang="en-US" sz="3200" dirty="0"/>
                  <a:t> is the same average as from 2009 to 2014 but much lower than the 18.5 </a:t>
                </a:r>
                <a:r>
                  <a:rPr lang="en-US" sz="3200" dirty="0" err="1"/>
                  <a:t>Sv</a:t>
                </a:r>
                <a:r>
                  <a:rPr lang="en-US" sz="3200" dirty="0"/>
                  <a:t> observed from 2004 to 2009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6967981" y="24335706"/>
                <a:ext cx="3503108" cy="5697638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>
                <a:stCxn id="21" idx="2"/>
              </p:cNvCxnSpPr>
              <p:nvPr/>
            </p:nvCxnSpPr>
            <p:spPr>
              <a:xfrm>
                <a:off x="17676610" y="23124176"/>
                <a:ext cx="0" cy="2249162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5" idx="2"/>
              </p:cNvCxnSpPr>
              <p:nvPr/>
            </p:nvCxnSpPr>
            <p:spPr>
              <a:xfrm flipH="1">
                <a:off x="28555471" y="22580046"/>
                <a:ext cx="831908" cy="2658244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 rot="19137843">
              <a:off x="2531003" y="24617739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1957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9137843">
              <a:off x="3155802" y="25460193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1981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9137843">
              <a:off x="4073116" y="25425151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1992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137843">
              <a:off x="4159549" y="26270031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1997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9137843">
              <a:off x="3859066" y="27432294"/>
              <a:ext cx="10975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2004</a:t>
              </a:r>
            </a:p>
          </p:txBody>
        </p:sp>
      </p:grpSp>
      <p:pic>
        <p:nvPicPr>
          <p:cNvPr id="2" name="Picture 1" descr="Screen Shot 2016-09-23 at 15.4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" y="419770"/>
            <a:ext cx="4333290" cy="3481956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4310503" y="2552442"/>
            <a:ext cx="2814197" cy="597487"/>
          </a:xfrm>
          <a:prstGeom prst="rect">
            <a:avLst/>
          </a:prstGeom>
          <a:solidFill>
            <a:srgbClr val="DCE6F2"/>
          </a:solidFill>
        </p:spPr>
        <p:txBody>
          <a:bodyPr vert="horz" lIns="91400" tIns="45700" rIns="91400" bIns="4570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solidFill>
                  <a:srgbClr val="000000"/>
                </a:solidFill>
              </a:rPr>
              <a:t>Smeed</a:t>
            </a:r>
            <a:r>
              <a:rPr lang="en-US" sz="1100" dirty="0">
                <a:solidFill>
                  <a:srgbClr val="000000"/>
                </a:solidFill>
              </a:rPr>
              <a:t>, D. A.</a:t>
            </a:r>
            <a:r>
              <a:rPr lang="en-US" sz="1100" dirty="0" smtClean="0">
                <a:solidFill>
                  <a:srgbClr val="000000"/>
                </a:solidFill>
              </a:rPr>
              <a:t>, et al. </a:t>
            </a:r>
            <a:r>
              <a:rPr lang="en-US" sz="1100" i="1" dirty="0" smtClean="0">
                <a:solidFill>
                  <a:srgbClr val="000000"/>
                </a:solidFill>
              </a:rPr>
              <a:t>in prep</a:t>
            </a:r>
            <a:r>
              <a:rPr lang="en-US" sz="1100" dirty="0" smtClean="0">
                <a:solidFill>
                  <a:srgbClr val="000000"/>
                </a:solidFill>
              </a:rPr>
              <a:t>. The changed state of the Atlantic Meridional Overturning Circulation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66105" y="631328"/>
            <a:ext cx="4566797" cy="1755277"/>
          </a:xfrm>
          <a:prstGeom prst="rect">
            <a:avLst/>
          </a:prstGeom>
          <a:solidFill>
            <a:srgbClr val="FFFFFF"/>
          </a:solidFill>
        </p:spPr>
        <p:txBody>
          <a:bodyPr wrap="square" lIns="91400" tIns="45700" rIns="91400" bIns="45700" rtlCol="0">
            <a:normAutofit/>
          </a:bodyPr>
          <a:lstStyle/>
          <a:p>
            <a:r>
              <a:rPr lang="en-US" sz="1700" dirty="0" smtClean="0"/>
              <a:t>There is growing evidence that the Atlantic is entering a cool phase</a:t>
            </a:r>
          </a:p>
          <a:p>
            <a:endParaRPr lang="en-US" sz="1700" dirty="0"/>
          </a:p>
          <a:p>
            <a:r>
              <a:rPr lang="en-US" sz="1700" dirty="0" smtClean="0"/>
              <a:t>Statistical </a:t>
            </a:r>
            <a:r>
              <a:rPr lang="en-US" sz="1700" dirty="0" smtClean="0"/>
              <a:t>analysis of the </a:t>
            </a:r>
            <a:r>
              <a:rPr lang="en-US" sz="1700" dirty="0" smtClean="0"/>
              <a:t>RAPID </a:t>
            </a:r>
            <a:r>
              <a:rPr lang="en-US" sz="1700" dirty="0" err="1" smtClean="0"/>
              <a:t>timeseries</a:t>
            </a:r>
            <a:r>
              <a:rPr lang="en-US" sz="1700" dirty="0" smtClean="0"/>
              <a:t> of the overturning at 26N indicates </a:t>
            </a:r>
            <a:r>
              <a:rPr lang="en-US" sz="1700" dirty="0" smtClean="0"/>
              <a:t>that a step change in </a:t>
            </a:r>
            <a:r>
              <a:rPr lang="en-US" sz="1700" dirty="0" smtClean="0"/>
              <a:t>2008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52068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7664</TotalTime>
  <Words>1488</Words>
  <Application>Microsoft Macintosh PowerPoint</Application>
  <PresentationFormat>On-screen Show (4:3)</PresentationFormat>
  <Paragraphs>150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Heat transport to the Arctic</vt:lpstr>
      <vt:lpstr>PowerPoint Presentation</vt:lpstr>
      <vt:lpstr>PowerPoint Presentation</vt:lpstr>
      <vt:lpstr>PowerPoint Presentation</vt:lpstr>
      <vt:lpstr>PowerPoint Presentation</vt:lpstr>
      <vt:lpstr>WP2: Lower latitude drivers of Arctic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Shetland Branch AW Inflow K. Walicka</vt:lpstr>
      <vt:lpstr>Decadal variability in 2 meter temperature</vt:lpstr>
      <vt:lpstr>Ocean drives the variability – Atmosphere compensates</vt:lpstr>
      <vt:lpstr>PowerPoint Presentation</vt:lpstr>
      <vt:lpstr>PowerPoint Presentation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Headings in Calibri bold</dc:title>
  <dc:creator>Dan</dc:creator>
  <cp:lastModifiedBy>Gerard McCarthy</cp:lastModifiedBy>
  <cp:revision>94</cp:revision>
  <cp:lastPrinted>2017-01-13T16:01:03Z</cp:lastPrinted>
  <dcterms:created xsi:type="dcterms:W3CDTF">2014-08-15T14:28:23Z</dcterms:created>
  <dcterms:modified xsi:type="dcterms:W3CDTF">2017-01-19T07:36:16Z</dcterms:modified>
</cp:coreProperties>
</file>