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30" r:id="rId5"/>
    <p:sldMasterId id="2147483699" r:id="rId6"/>
    <p:sldMasterId id="2147483682" r:id="rId7"/>
    <p:sldMasterId id="2147483749" r:id="rId8"/>
    <p:sldMasterId id="2147483756" r:id="rId9"/>
    <p:sldMasterId id="2147483683" r:id="rId10"/>
  </p:sldMasterIdLst>
  <p:notesMasterIdLst>
    <p:notesMasterId r:id="rId19"/>
  </p:notesMasterIdLst>
  <p:handoutMasterIdLst>
    <p:handoutMasterId r:id="rId20"/>
  </p:handoutMasterIdLst>
  <p:sldIdLst>
    <p:sldId id="257" r:id="rId11"/>
    <p:sldId id="275" r:id="rId12"/>
    <p:sldId id="276" r:id="rId13"/>
    <p:sldId id="271" r:id="rId14"/>
    <p:sldId id="259" r:id="rId15"/>
    <p:sldId id="272" r:id="rId16"/>
    <p:sldId id="269"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F12E6098-C67B-4F9D-B744-9922573AB813}">
          <p14:sldIdLst>
            <p14:sldId id="257"/>
            <p14:sldId id="275"/>
            <p14:sldId id="276"/>
            <p14:sldId id="271"/>
            <p14:sldId id="259"/>
            <p14:sldId id="272"/>
            <p14:sldId id="269"/>
            <p14:sldId id="258"/>
          </p14:sldIdLst>
        </p14:section>
      </p14:sectionLst>
    </p:ext>
    <p:ext uri="{EFAFB233-063F-42B5-8137-9DF3F51BA10A}">
      <p15:sldGuideLst xmlns:p15="http://schemas.microsoft.com/office/powerpoint/2012/main">
        <p15:guide id="1" orient="horz">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58595B"/>
    <a:srgbClr val="00AFAA"/>
    <a:srgbClr val="009E83"/>
    <a:srgbClr val="FFED00"/>
    <a:srgbClr val="FDCD15"/>
    <a:srgbClr val="ED6F00"/>
    <a:srgbClr val="CD154F"/>
    <a:srgbClr val="E74394"/>
    <a:srgbClr val="630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09" autoAdjust="0"/>
    <p:restoredTop sz="94627" autoAdjust="0"/>
  </p:normalViewPr>
  <p:slideViewPr>
    <p:cSldViewPr>
      <p:cViewPr varScale="1">
        <p:scale>
          <a:sx n="65" d="100"/>
          <a:sy n="65" d="100"/>
        </p:scale>
        <p:origin x="720" y="53"/>
      </p:cViewPr>
      <p:guideLst>
        <p:guide orient="horz"/>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62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ED8D6F-A0C0-46C0-A295-D3723D5EA4AB}" type="datetimeFigureOut">
              <a:rPr lang="en-GB" smtClean="0"/>
              <a:t>20/01/2017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1BAC1F-13D3-43CD-A146-021F1C35905E}" type="slidenum">
              <a:rPr lang="en-GB" smtClean="0"/>
              <a:t>‹#›</a:t>
            </a:fld>
            <a:endParaRPr lang="en-GB"/>
          </a:p>
        </p:txBody>
      </p:sp>
    </p:spTree>
    <p:extLst>
      <p:ext uri="{BB962C8B-B14F-4D97-AF65-F5344CB8AC3E}">
        <p14:creationId xmlns:p14="http://schemas.microsoft.com/office/powerpoint/2010/main" val="1908499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6E7B-3576-4970-B1A2-88C1ABE177BE}" type="datetimeFigureOut">
              <a:rPr lang="en-GB" smtClean="0"/>
              <a:t>20/01/2017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92C1D-2BFA-4AF9-ACBF-EB79A88E7C43}" type="slidenum">
              <a:rPr lang="en-GB" smtClean="0"/>
              <a:t>‹#›</a:t>
            </a:fld>
            <a:endParaRPr lang="en-GB"/>
          </a:p>
        </p:txBody>
      </p:sp>
    </p:spTree>
    <p:extLst>
      <p:ext uri="{BB962C8B-B14F-4D97-AF65-F5344CB8AC3E}">
        <p14:creationId xmlns:p14="http://schemas.microsoft.com/office/powerpoint/2010/main" val="376423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A992C1D-2BFA-4AF9-ACBF-EB79A88E7C43}"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342044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3925473" y="-1251520"/>
            <a:ext cx="6045583" cy="6045583"/>
          </a:xfrm>
          <a:prstGeom prst="ellipse">
            <a:avLst/>
          </a:prstGeom>
        </p:spPr>
        <p:txBody>
          <a:bodyPr/>
          <a:lstStyle>
            <a:lvl1pPr marL="0" indent="0">
              <a:buNone/>
              <a:defRPr sz="1600"/>
            </a:lvl1pPr>
          </a:lstStyle>
          <a:p>
            <a:endParaRPr lang="en-GB" dirty="0"/>
          </a:p>
        </p:txBody>
      </p:sp>
      <p:sp>
        <p:nvSpPr>
          <p:cNvPr id="15" name="Donut 14"/>
          <p:cNvSpPr/>
          <p:nvPr userDrawn="1"/>
        </p:nvSpPr>
        <p:spPr>
          <a:xfrm>
            <a:off x="3491880" y="-1685113"/>
            <a:ext cx="6912768" cy="6912768"/>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 Placeholder 9"/>
          <p:cNvSpPr>
            <a:spLocks noGrp="1"/>
          </p:cNvSpPr>
          <p:nvPr>
            <p:ph type="body" sz="quarter" idx="11" hasCustomPrompt="1"/>
          </p:nvPr>
        </p:nvSpPr>
        <p:spPr>
          <a:xfrm>
            <a:off x="270000" y="4149080"/>
            <a:ext cx="3528392" cy="504056"/>
          </a:xfrm>
          <a:prstGeom prst="rect">
            <a:avLst/>
          </a:prstGeom>
        </p:spPr>
        <p:txBody>
          <a:bodyPr/>
          <a:lstStyle>
            <a:lvl1pPr marL="0" indent="0">
              <a:buNone/>
              <a:defRPr sz="3000" baseline="0">
                <a:solidFill>
                  <a:schemeClr val="bg1"/>
                </a:solidFill>
              </a:defRPr>
            </a:lvl1pPr>
          </a:lstStyle>
          <a:p>
            <a:pPr lvl="0"/>
            <a:r>
              <a:rPr lang="en-GB" dirty="0"/>
              <a:t>Presentation Title</a:t>
            </a:r>
          </a:p>
        </p:txBody>
      </p:sp>
      <p:sp>
        <p:nvSpPr>
          <p:cNvPr id="4" name="Text Placeholder 3"/>
          <p:cNvSpPr>
            <a:spLocks noGrp="1"/>
          </p:cNvSpPr>
          <p:nvPr>
            <p:ph type="body" sz="quarter" idx="13" hasCustomPrompt="1"/>
          </p:nvPr>
        </p:nvSpPr>
        <p:spPr>
          <a:xfrm>
            <a:off x="3851920" y="6131808"/>
            <a:ext cx="4824536" cy="360040"/>
          </a:xfrm>
          <a:prstGeom prst="rect">
            <a:avLst/>
          </a:prstGeom>
        </p:spPr>
        <p:txBody>
          <a:bodyPr/>
          <a:lstStyle>
            <a:lvl1pPr marL="0" indent="0" algn="r">
              <a:spcBef>
                <a:spcPts val="0"/>
              </a:spcBef>
              <a:buNone/>
              <a:defRPr sz="1200" baseline="0">
                <a:solidFill>
                  <a:schemeClr val="bg1"/>
                </a:solidFill>
                <a:latin typeface="Calibri" pitchFamily="34" charset="0"/>
              </a:defRPr>
            </a:lvl1pPr>
          </a:lstStyle>
          <a:p>
            <a:pPr lvl="0"/>
            <a:r>
              <a:rPr lang="en-GB" dirty="0"/>
              <a:t>Speaker | Location | Date</a:t>
            </a:r>
          </a:p>
        </p:txBody>
      </p:sp>
      <p:pic>
        <p:nvPicPr>
          <p:cNvPr id="2" name="Picture 1" descr="Climate_KIC_horizontal_special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396000"/>
            <a:ext cx="2431771" cy="756000"/>
          </a:xfrm>
          <a:prstGeom prst="rect">
            <a:avLst/>
          </a:prstGeom>
        </p:spPr>
      </p:pic>
      <p:pic>
        <p:nvPicPr>
          <p:cNvPr id="5" name="Picture 4" descr="EU flag left high r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120000"/>
            <a:ext cx="1729288" cy="280746"/>
          </a:xfrm>
          <a:prstGeom prst="rect">
            <a:avLst/>
          </a:prstGeom>
        </p:spPr>
      </p:pic>
    </p:spTree>
    <p:extLst>
      <p:ext uri="{BB962C8B-B14F-4D97-AF65-F5344CB8AC3E}">
        <p14:creationId xmlns:p14="http://schemas.microsoft.com/office/powerpoint/2010/main" val="98399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eak 04">
    <p:spTree>
      <p:nvGrpSpPr>
        <p:cNvPr id="1" name=""/>
        <p:cNvGrpSpPr/>
        <p:nvPr/>
      </p:nvGrpSpPr>
      <p:grpSpPr>
        <a:xfrm>
          <a:off x="0" y="0"/>
          <a:ext cx="0" cy="0"/>
          <a:chOff x="0" y="0"/>
          <a:chExt cx="0" cy="0"/>
        </a:xfrm>
      </p:grpSpPr>
      <p:sp>
        <p:nvSpPr>
          <p:cNvPr id="6" name="Text Placeholder 11"/>
          <p:cNvSpPr>
            <a:spLocks noGrp="1"/>
          </p:cNvSpPr>
          <p:nvPr>
            <p:ph type="body" sz="quarter" idx="11" hasCustomPrompt="1"/>
          </p:nvPr>
        </p:nvSpPr>
        <p:spPr>
          <a:xfrm>
            <a:off x="251520" y="4364549"/>
            <a:ext cx="504056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rgbClr val="004494"/>
                </a:solidFill>
              </a:defRPr>
            </a:lvl1pPr>
          </a:lstStyle>
          <a:p>
            <a:pPr lvl="0"/>
            <a:r>
              <a:rPr lang="en-GB" dirty="0"/>
              <a:t>Chapter Title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996" t="32562" r="35183"/>
          <a:stretch/>
        </p:blipFill>
        <p:spPr>
          <a:xfrm>
            <a:off x="4283968" y="1"/>
            <a:ext cx="4860032" cy="4760592"/>
          </a:xfrm>
          <a:prstGeom prst="rect">
            <a:avLst/>
          </a:prstGeom>
        </p:spPr>
      </p:pic>
      <p:pic>
        <p:nvPicPr>
          <p:cNvPr id="5" name="Picture 4" descr="Climate_KIC_horizontal_logo_cmy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399510"/>
            <a:ext cx="2442176" cy="756000"/>
          </a:xfrm>
          <a:prstGeom prst="rect">
            <a:avLst/>
          </a:prstGeom>
        </p:spPr>
      </p:pic>
    </p:spTree>
    <p:extLst>
      <p:ext uri="{BB962C8B-B14F-4D97-AF65-F5344CB8AC3E}">
        <p14:creationId xmlns:p14="http://schemas.microsoft.com/office/powerpoint/2010/main" val="148418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hapter Break 0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31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3" descr="F:\Birmingham\MSU\Creative Services\DG EAC Framework jobs\EIT\2014 EIT re-brand\Templates\Powerpoint\Elements\Graphic_element_WHIT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417" t="33928" r="-1892" b="1301"/>
          <a:stretch/>
        </p:blipFill>
        <p:spPr bwMode="auto">
          <a:xfrm>
            <a:off x="0" y="0"/>
            <a:ext cx="86304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11" hasCustomPrompt="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a:t>Chapter Title</a:t>
            </a:r>
          </a:p>
        </p:txBody>
      </p:sp>
      <p:pic>
        <p:nvPicPr>
          <p:cNvPr id="6" name="Picture 5" descr="Climate_KIC_horizontal_special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396000"/>
            <a:ext cx="2431771" cy="756000"/>
          </a:xfrm>
          <a:prstGeom prst="rect">
            <a:avLst/>
          </a:prstGeom>
        </p:spPr>
      </p:pic>
    </p:spTree>
    <p:extLst>
      <p:ext uri="{BB962C8B-B14F-4D97-AF65-F5344CB8AC3E}">
        <p14:creationId xmlns:p14="http://schemas.microsoft.com/office/powerpoint/2010/main" val="124968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3" descr="F:\Birmingham\MSU\Creative Services\DG EAC Framework jobs\EIT\2014 EIT re-brand\Templates\Powerpoint\Elements\Graphic_element_WHIT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417" t="33928" r="-6740" b="130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1"/>
          <p:cNvSpPr>
            <a:spLocks noGrp="1"/>
          </p:cNvSpPr>
          <p:nvPr>
            <p:ph type="body" sz="quarter" idx="11" hasCustomPrompt="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a:t>Chapter Title</a:t>
            </a:r>
          </a:p>
        </p:txBody>
      </p:sp>
      <p:pic>
        <p:nvPicPr>
          <p:cNvPr id="7" name="Picture 6" descr="Climate_KIC_horizontal_special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396000"/>
            <a:ext cx="2431771" cy="756000"/>
          </a:xfrm>
          <a:prstGeom prst="rect">
            <a:avLst/>
          </a:prstGeom>
        </p:spPr>
      </p:pic>
    </p:spTree>
    <p:extLst>
      <p:ext uri="{BB962C8B-B14F-4D97-AF65-F5344CB8AC3E}">
        <p14:creationId xmlns:p14="http://schemas.microsoft.com/office/powerpoint/2010/main" val="135691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hapter Break 0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6B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descr="F:\Birmingham\MSU\Creative Services\DG EAC Framework jobs\EIT\2014 EIT re-brand\Templates\Powerpoint\Elements\Graphic_element_WHIT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417" t="33928" r="-1892" b="1301"/>
          <a:stretch/>
        </p:blipFill>
        <p:spPr bwMode="auto">
          <a:xfrm>
            <a:off x="0" y="0"/>
            <a:ext cx="863043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1"/>
          <p:cNvSpPr>
            <a:spLocks noGrp="1"/>
          </p:cNvSpPr>
          <p:nvPr>
            <p:ph type="body" sz="quarter" idx="11" hasCustomPrompt="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a:t>Chapter Title</a:t>
            </a:r>
          </a:p>
        </p:txBody>
      </p:sp>
      <p:pic>
        <p:nvPicPr>
          <p:cNvPr id="8" name="Picture 7" descr="Climate_KIC_horizontal_special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396000"/>
            <a:ext cx="2431771" cy="756000"/>
          </a:xfrm>
          <a:prstGeom prst="rect">
            <a:avLst/>
          </a:prstGeom>
        </p:spPr>
      </p:pic>
    </p:spTree>
    <p:extLst>
      <p:ext uri="{BB962C8B-B14F-4D97-AF65-F5344CB8AC3E}">
        <p14:creationId xmlns:p14="http://schemas.microsoft.com/office/powerpoint/2010/main" val="1638768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hapter Break 04">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46" t="35234"/>
          <a:stretch/>
        </p:blipFill>
        <p:spPr>
          <a:xfrm>
            <a:off x="0" y="0"/>
            <a:ext cx="8423920" cy="6968625"/>
          </a:xfrm>
          <a:prstGeom prst="rect">
            <a:avLst/>
          </a:prstGeom>
        </p:spPr>
      </p:pic>
      <p:sp>
        <p:nvSpPr>
          <p:cNvPr id="5" name="Text Placeholder 11"/>
          <p:cNvSpPr>
            <a:spLocks noGrp="1"/>
          </p:cNvSpPr>
          <p:nvPr>
            <p:ph type="body" sz="quarter" idx="11" hasCustomPrompt="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tx2"/>
                </a:solidFill>
              </a:defRPr>
            </a:lvl1pPr>
          </a:lstStyle>
          <a:p>
            <a:pPr lvl="0"/>
            <a:r>
              <a:rPr lang="en-GB" dirty="0"/>
              <a:t>Chapter Title</a:t>
            </a:r>
          </a:p>
        </p:txBody>
      </p:sp>
      <p:pic>
        <p:nvPicPr>
          <p:cNvPr id="6" name="Picture 5" descr="Climate_KIC_horizontal_logo_cmy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399510"/>
            <a:ext cx="2442176" cy="756000"/>
          </a:xfrm>
          <a:prstGeom prst="rect">
            <a:avLst/>
          </a:prstGeom>
        </p:spPr>
      </p:pic>
    </p:spTree>
    <p:extLst>
      <p:ext uri="{BB962C8B-B14F-4D97-AF65-F5344CB8AC3E}">
        <p14:creationId xmlns:p14="http://schemas.microsoft.com/office/powerpoint/2010/main" val="209705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Image Brea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marL="0" indent="0">
              <a:buNone/>
              <a:defRPr sz="1600"/>
            </a:lvl1pPr>
          </a:lstStyle>
          <a:p>
            <a:endParaRPr lang="en-GB" dirty="0"/>
          </a:p>
        </p:txBody>
      </p:sp>
    </p:spTree>
    <p:extLst>
      <p:ext uri="{BB962C8B-B14F-4D97-AF65-F5344CB8AC3E}">
        <p14:creationId xmlns:p14="http://schemas.microsoft.com/office/powerpoint/2010/main" val="373749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2051" name="Picture 3"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7637" r="38726"/>
          <a:stretch/>
        </p:blipFill>
        <p:spPr bwMode="auto">
          <a:xfrm>
            <a:off x="7201654" y="0"/>
            <a:ext cx="1942345" cy="2609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7" hasCustomPrompt="1"/>
          </p:nvPr>
        </p:nvSpPr>
        <p:spPr>
          <a:xfrm>
            <a:off x="467545" y="541719"/>
            <a:ext cx="6269754"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8" name="Text Placeholder 4"/>
          <p:cNvSpPr>
            <a:spLocks noGrp="1"/>
          </p:cNvSpPr>
          <p:nvPr>
            <p:ph type="body" sz="quarter" idx="18" hasCustomPrompt="1"/>
          </p:nvPr>
        </p:nvSpPr>
        <p:spPr>
          <a:xfrm>
            <a:off x="467545" y="1196975"/>
            <a:ext cx="6246406"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solidFill>
                  <a:schemeClr val="tx1"/>
                </a:solidFill>
              </a:defRPr>
            </a:lvl3pPr>
            <a:lvl4pPr marL="1600200" indent="-180000">
              <a:lnSpc>
                <a:spcPct val="113000"/>
              </a:lnSpc>
              <a:buClr>
                <a:schemeClr val="tx2"/>
              </a:buClr>
              <a:buFont typeface="Arial" pitchFamily="34" charset="0"/>
              <a:buChar char="•"/>
              <a:defRPr/>
            </a:lvl4pPr>
            <a:lvl5pPr marL="1828800" indent="0">
              <a:buNone/>
              <a:defRPr/>
            </a:lvl5pPr>
            <a:lvl6pPr marL="2286000" indent="0">
              <a:buNone/>
              <a:defRPr/>
            </a:lvl6pPr>
          </a:lstStyle>
          <a:p>
            <a:pPr lvl="0"/>
            <a:r>
              <a:rPr lang="en-GB" sz="2000" dirty="0"/>
              <a:t>Text Here</a:t>
            </a:r>
          </a:p>
          <a:p>
            <a:pPr lvl="1"/>
            <a:r>
              <a:rPr lang="en-GB" dirty="0"/>
              <a:t>Text Here</a:t>
            </a:r>
          </a:p>
          <a:p>
            <a:pPr lvl="2"/>
            <a:r>
              <a:rPr lang="en-GB" dirty="0"/>
              <a:t>Text Here</a:t>
            </a:r>
          </a:p>
          <a:p>
            <a:pPr lvl="3"/>
            <a:r>
              <a:rPr lang="en-GB" dirty="0"/>
              <a:t>Text Here</a:t>
            </a:r>
          </a:p>
          <a:p>
            <a:pPr lvl="0"/>
            <a:endParaRPr lang="en-GB" dirty="0"/>
          </a:p>
        </p:txBody>
      </p:sp>
      <p:pic>
        <p:nvPicPr>
          <p:cNvPr id="10" name="Picture 9" descr="Climate_KIC_horizontal_logo_cmy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6254" y="5661248"/>
            <a:ext cx="2205290" cy="682670"/>
          </a:xfrm>
          <a:prstGeom prst="rect">
            <a:avLst/>
          </a:prstGeom>
        </p:spPr>
      </p:pic>
    </p:spTree>
    <p:extLst>
      <p:ext uri="{BB962C8B-B14F-4D97-AF65-F5344CB8AC3E}">
        <p14:creationId xmlns:p14="http://schemas.microsoft.com/office/powerpoint/2010/main" val="3783111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1" name="Picture Placeholder 24"/>
          <p:cNvSpPr>
            <a:spLocks noGrp="1"/>
          </p:cNvSpPr>
          <p:nvPr>
            <p:ph type="pic" sz="quarter" idx="15"/>
          </p:nvPr>
        </p:nvSpPr>
        <p:spPr>
          <a:xfrm>
            <a:off x="6084169" y="1196752"/>
            <a:ext cx="2592288" cy="4176464"/>
          </a:xfrm>
          <a:prstGeom prst="round2DiagRect">
            <a:avLst>
              <a:gd name="adj1" fmla="val 12259"/>
              <a:gd name="adj2" fmla="val 0"/>
            </a:avLst>
          </a:prstGeom>
        </p:spPr>
        <p:txBody>
          <a:bodyPr/>
          <a:lstStyle>
            <a:lvl1pPr marL="0" indent="0">
              <a:buNone/>
              <a:defRPr sz="1600"/>
            </a:lvl1pPr>
          </a:lstStyle>
          <a:p>
            <a:endParaRPr lang="en-GB" dirty="0"/>
          </a:p>
        </p:txBody>
      </p:sp>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73" t="-9718" r="28407" b="58620"/>
          <a:stretch/>
        </p:blipFill>
        <p:spPr bwMode="auto">
          <a:xfrm>
            <a:off x="7001905" y="5335675"/>
            <a:ext cx="2142095" cy="1522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6" hasCustomPrompt="1"/>
          </p:nvPr>
        </p:nvSpPr>
        <p:spPr>
          <a:xfrm>
            <a:off x="467545" y="541719"/>
            <a:ext cx="5328592"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9" name="Text Placeholder 4"/>
          <p:cNvSpPr>
            <a:spLocks noGrp="1"/>
          </p:cNvSpPr>
          <p:nvPr>
            <p:ph type="body" sz="quarter" idx="17" hasCustomPrompt="1"/>
          </p:nvPr>
        </p:nvSpPr>
        <p:spPr>
          <a:xfrm>
            <a:off x="467545" y="1196975"/>
            <a:ext cx="5328592"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a:lvl4pPr>
          </a:lstStyle>
          <a:p>
            <a:pPr lvl="0"/>
            <a:r>
              <a:rPr lang="en-GB" sz="2000" dirty="0"/>
              <a:t>Text Here</a:t>
            </a:r>
          </a:p>
          <a:p>
            <a:pPr lvl="1"/>
            <a:r>
              <a:rPr lang="en-GB" sz="2000" dirty="0"/>
              <a:t>Text Here</a:t>
            </a:r>
          </a:p>
          <a:p>
            <a:pPr lvl="2"/>
            <a:r>
              <a:rPr lang="en-GB" dirty="0"/>
              <a:t>Text Here</a:t>
            </a:r>
          </a:p>
          <a:p>
            <a:pPr lvl="3"/>
            <a:r>
              <a:rPr lang="en-GB" dirty="0"/>
              <a:t>Text Here</a:t>
            </a:r>
          </a:p>
        </p:txBody>
      </p:sp>
      <p:pic>
        <p:nvPicPr>
          <p:cNvPr id="7" name="Picture 6" descr="Climate_KIC_horizontal_logo_cmy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6254" y="5661248"/>
            <a:ext cx="2205290" cy="682670"/>
          </a:xfrm>
          <a:prstGeom prst="rect">
            <a:avLst/>
          </a:prstGeom>
        </p:spPr>
      </p:pic>
    </p:spTree>
    <p:extLst>
      <p:ext uri="{BB962C8B-B14F-4D97-AF65-F5344CB8AC3E}">
        <p14:creationId xmlns:p14="http://schemas.microsoft.com/office/powerpoint/2010/main" val="3438010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63474" r="-26313"/>
          <a:stretch/>
        </p:blipFill>
        <p:spPr bwMode="auto">
          <a:xfrm>
            <a:off x="6444208" y="0"/>
            <a:ext cx="3024336" cy="87412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4"/>
          <p:cNvSpPr>
            <a:spLocks noGrp="1"/>
          </p:cNvSpPr>
          <p:nvPr>
            <p:ph type="pic" sz="quarter" idx="16"/>
          </p:nvPr>
        </p:nvSpPr>
        <p:spPr>
          <a:xfrm>
            <a:off x="3347864" y="1196751"/>
            <a:ext cx="2520280" cy="4176465"/>
          </a:xfrm>
          <a:prstGeom prst="round2DiagRect">
            <a:avLst/>
          </a:prstGeom>
        </p:spPr>
        <p:txBody>
          <a:bodyPr/>
          <a:lstStyle>
            <a:lvl1pPr marL="0" indent="0">
              <a:buNone/>
              <a:defRPr sz="1600"/>
            </a:lvl1pPr>
          </a:lstStyle>
          <a:p>
            <a:endParaRPr lang="en-GB" dirty="0"/>
          </a:p>
        </p:txBody>
      </p:sp>
      <p:sp>
        <p:nvSpPr>
          <p:cNvPr id="9" name="Picture Placeholder 24"/>
          <p:cNvSpPr>
            <a:spLocks noGrp="1"/>
          </p:cNvSpPr>
          <p:nvPr>
            <p:ph type="pic" sz="quarter" idx="17"/>
          </p:nvPr>
        </p:nvSpPr>
        <p:spPr>
          <a:xfrm>
            <a:off x="6156177" y="1196751"/>
            <a:ext cx="2520280" cy="41764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8" hasCustomPrompt="1"/>
          </p:nvPr>
        </p:nvSpPr>
        <p:spPr>
          <a:xfrm>
            <a:off x="467545" y="541719"/>
            <a:ext cx="2592287"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10" name="Text Placeholder 4"/>
          <p:cNvSpPr>
            <a:spLocks noGrp="1"/>
          </p:cNvSpPr>
          <p:nvPr>
            <p:ph type="body" sz="quarter" idx="19" hasCustomPrompt="1"/>
          </p:nvPr>
        </p:nvSpPr>
        <p:spPr>
          <a:xfrm>
            <a:off x="467545" y="1196975"/>
            <a:ext cx="2592287" cy="4176713"/>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baseline="0"/>
            </a:lvl4pPr>
          </a:lstStyle>
          <a:p>
            <a:pPr lvl="0"/>
            <a:r>
              <a:rPr lang="en-GB" sz="2000" dirty="0"/>
              <a:t>Text Here</a:t>
            </a:r>
          </a:p>
          <a:p>
            <a:pPr lvl="1"/>
            <a:r>
              <a:rPr lang="en-GB" dirty="0"/>
              <a:t>Text Here</a:t>
            </a:r>
          </a:p>
          <a:p>
            <a:pPr lvl="2"/>
            <a:r>
              <a:rPr lang="en-GB" dirty="0"/>
              <a:t>Text Here</a:t>
            </a:r>
          </a:p>
          <a:p>
            <a:pPr lvl="3"/>
            <a:r>
              <a:rPr lang="en-GB" dirty="0"/>
              <a:t>Text Here</a:t>
            </a:r>
          </a:p>
        </p:txBody>
      </p:sp>
      <p:pic>
        <p:nvPicPr>
          <p:cNvPr id="11" name="Picture 10" descr="Climate_KIC_horizontal_logo_cmy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6254" y="5661248"/>
            <a:ext cx="2205290" cy="682670"/>
          </a:xfrm>
          <a:prstGeom prst="rect">
            <a:avLst/>
          </a:prstGeom>
        </p:spPr>
      </p:pic>
    </p:spTree>
    <p:extLst>
      <p:ext uri="{BB962C8B-B14F-4D97-AF65-F5344CB8AC3E}">
        <p14:creationId xmlns:p14="http://schemas.microsoft.com/office/powerpoint/2010/main" val="3472536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9144000" cy="6858000"/>
          </a:xfrm>
          <a:prstGeom prst="rect">
            <a:avLst/>
          </a:prstGeom>
        </p:spPr>
        <p:txBody>
          <a:bodyPr/>
          <a:lstStyle>
            <a:lvl1pPr marL="0" indent="0">
              <a:buNone/>
              <a:defRPr sz="1600"/>
            </a:lvl1pPr>
          </a:lstStyle>
          <a:p>
            <a:endParaRPr lang="en-GB" dirty="0"/>
          </a:p>
        </p:txBody>
      </p:sp>
      <p:sp>
        <p:nvSpPr>
          <p:cNvPr id="5" name="Text Placeholder 4"/>
          <p:cNvSpPr>
            <a:spLocks noGrp="1"/>
          </p:cNvSpPr>
          <p:nvPr>
            <p:ph type="body" sz="quarter" idx="19" hasCustomPrompt="1"/>
          </p:nvPr>
        </p:nvSpPr>
        <p:spPr>
          <a:xfrm>
            <a:off x="1043609" y="1340643"/>
            <a:ext cx="2520280" cy="4464621"/>
          </a:xfrm>
          <a:prstGeom prst="round2DiagRect">
            <a:avLst/>
          </a:prstGeom>
          <a:solidFill>
            <a:schemeClr val="bg1"/>
          </a:solidFill>
          <a:ln w="254000">
            <a:solidFill>
              <a:schemeClr val="bg1"/>
            </a:solidFill>
            <a:miter lim="800000"/>
          </a:ln>
        </p:spPr>
        <p:txBody>
          <a:bodyPr/>
          <a:lstStyle>
            <a:lvl1pPr marL="0" indent="-180000">
              <a:lnSpc>
                <a:spcPct val="114000"/>
              </a:lnSpc>
              <a:spcBef>
                <a:spcPts val="0"/>
              </a:spcBef>
              <a:buClr>
                <a:schemeClr val="tx2"/>
              </a:buClr>
              <a:buFont typeface="Arial" pitchFamily="34" charset="0"/>
              <a:buChar char="•"/>
              <a:defRPr sz="2000">
                <a:solidFill>
                  <a:schemeClr val="tx1"/>
                </a:solidFill>
              </a:defRPr>
            </a:lvl1pPr>
            <a:lvl2pPr marL="648000" indent="-180000" defTabSz="324000">
              <a:lnSpc>
                <a:spcPct val="114000"/>
              </a:lnSpc>
              <a:spcBef>
                <a:spcPts val="0"/>
              </a:spcBef>
              <a:buClr>
                <a:schemeClr val="tx2"/>
              </a:buClr>
              <a:buFont typeface="Arial" pitchFamily="34" charset="0"/>
              <a:buChar char="•"/>
              <a:defRPr sz="2000" baseline="0">
                <a:solidFill>
                  <a:schemeClr val="tx1"/>
                </a:solidFill>
              </a:defRPr>
            </a:lvl2pPr>
            <a:lvl3pPr indent="-180000" defTabSz="324000">
              <a:lnSpc>
                <a:spcPct val="113000"/>
              </a:lnSpc>
              <a:spcBef>
                <a:spcPts val="0"/>
              </a:spcBef>
              <a:buClr>
                <a:schemeClr val="tx2"/>
              </a:buClr>
              <a:defRPr sz="2000">
                <a:solidFill>
                  <a:schemeClr val="tx1"/>
                </a:solidFill>
              </a:defRPr>
            </a:lvl3pPr>
            <a:lvl4pPr marL="1600200" indent="-180000">
              <a:lnSpc>
                <a:spcPct val="113000"/>
              </a:lnSpc>
              <a:buClr>
                <a:schemeClr val="tx2"/>
              </a:buClr>
              <a:buFont typeface="Arial" pitchFamily="34" charset="0"/>
              <a:buChar char="•"/>
              <a:defRPr>
                <a:solidFill>
                  <a:schemeClr val="tx1"/>
                </a:solidFill>
              </a:defRPr>
            </a:lvl4pPr>
          </a:lstStyle>
          <a:p>
            <a:pPr lvl="0"/>
            <a:r>
              <a:rPr lang="en-GB" sz="2000" dirty="0"/>
              <a:t>Text Here</a:t>
            </a:r>
          </a:p>
          <a:p>
            <a:pPr lvl="1"/>
            <a:r>
              <a:rPr lang="en-GB" dirty="0"/>
              <a:t>Text Here </a:t>
            </a:r>
          </a:p>
          <a:p>
            <a:pPr lvl="2"/>
            <a:r>
              <a:rPr lang="en-GB" dirty="0"/>
              <a:t>Text Here</a:t>
            </a:r>
          </a:p>
          <a:p>
            <a:pPr lvl="3"/>
            <a:r>
              <a:rPr lang="en-GB" dirty="0"/>
              <a:t>Text Her</a:t>
            </a:r>
          </a:p>
        </p:txBody>
      </p:sp>
    </p:spTree>
    <p:extLst>
      <p:ext uri="{BB962C8B-B14F-4D97-AF65-F5344CB8AC3E}">
        <p14:creationId xmlns:p14="http://schemas.microsoft.com/office/powerpoint/2010/main" val="274472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3925473" y="-1251520"/>
            <a:ext cx="6045583" cy="6045583"/>
          </a:xfrm>
          <a:prstGeom prst="ellipse">
            <a:avLst/>
          </a:prstGeom>
        </p:spPr>
        <p:txBody>
          <a:bodyPr/>
          <a:lstStyle>
            <a:lvl1pPr marL="0" indent="0">
              <a:buNone/>
              <a:defRPr sz="1600"/>
            </a:lvl1pPr>
          </a:lstStyle>
          <a:p>
            <a:endParaRPr lang="en-GB" dirty="0"/>
          </a:p>
        </p:txBody>
      </p:sp>
      <p:sp>
        <p:nvSpPr>
          <p:cNvPr id="15" name="Donut 14"/>
          <p:cNvSpPr/>
          <p:nvPr userDrawn="1"/>
        </p:nvSpPr>
        <p:spPr>
          <a:xfrm>
            <a:off x="3491880" y="-1685113"/>
            <a:ext cx="6912768" cy="6912768"/>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9"/>
          <p:cNvSpPr>
            <a:spLocks noGrp="1"/>
          </p:cNvSpPr>
          <p:nvPr>
            <p:ph type="body" sz="quarter" idx="11" hasCustomPrompt="1"/>
          </p:nvPr>
        </p:nvSpPr>
        <p:spPr>
          <a:xfrm>
            <a:off x="270000" y="4149080"/>
            <a:ext cx="3528392" cy="504056"/>
          </a:xfrm>
          <a:prstGeom prst="rect">
            <a:avLst/>
          </a:prstGeom>
        </p:spPr>
        <p:txBody>
          <a:bodyPr/>
          <a:lstStyle>
            <a:lvl1pPr marL="0" indent="0">
              <a:buNone/>
              <a:defRPr sz="3000" baseline="0">
                <a:solidFill>
                  <a:schemeClr val="bg1"/>
                </a:solidFill>
              </a:defRPr>
            </a:lvl1pPr>
          </a:lstStyle>
          <a:p>
            <a:pPr lvl="0"/>
            <a:r>
              <a:rPr lang="en-GB" dirty="0"/>
              <a:t>Presentation Title</a:t>
            </a:r>
          </a:p>
        </p:txBody>
      </p:sp>
      <p:sp>
        <p:nvSpPr>
          <p:cNvPr id="10" name="Text Placeholder 3"/>
          <p:cNvSpPr>
            <a:spLocks noGrp="1"/>
          </p:cNvSpPr>
          <p:nvPr>
            <p:ph type="body" sz="quarter" idx="13" hasCustomPrompt="1"/>
          </p:nvPr>
        </p:nvSpPr>
        <p:spPr>
          <a:xfrm>
            <a:off x="3851920" y="6131808"/>
            <a:ext cx="4824536" cy="360040"/>
          </a:xfrm>
          <a:prstGeom prst="rect">
            <a:avLst/>
          </a:prstGeom>
        </p:spPr>
        <p:txBody>
          <a:bodyPr/>
          <a:lstStyle>
            <a:lvl1pPr marL="0" indent="0" algn="r">
              <a:spcBef>
                <a:spcPts val="0"/>
              </a:spcBef>
              <a:buNone/>
              <a:defRPr sz="1200" baseline="0">
                <a:solidFill>
                  <a:schemeClr val="bg1"/>
                </a:solidFill>
                <a:latin typeface="Calibri" pitchFamily="34" charset="0"/>
              </a:defRPr>
            </a:lvl1pPr>
          </a:lstStyle>
          <a:p>
            <a:pPr lvl="0"/>
            <a:r>
              <a:rPr lang="en-GB" dirty="0"/>
              <a:t>Speaker | Location | Date</a:t>
            </a:r>
          </a:p>
        </p:txBody>
      </p:sp>
      <p:pic>
        <p:nvPicPr>
          <p:cNvPr id="8" name="Picture 7" descr="Climate_KIC_horizontal_special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396000"/>
            <a:ext cx="2431771" cy="756000"/>
          </a:xfrm>
          <a:prstGeom prst="rect">
            <a:avLst/>
          </a:prstGeom>
        </p:spPr>
      </p:pic>
      <p:pic>
        <p:nvPicPr>
          <p:cNvPr id="12" name="Picture 11" descr="EU flag left high r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120000"/>
            <a:ext cx="1729288" cy="280746"/>
          </a:xfrm>
          <a:prstGeom prst="rect">
            <a:avLst/>
          </a:prstGeom>
        </p:spPr>
      </p:pic>
    </p:spTree>
    <p:extLst>
      <p:ext uri="{BB962C8B-B14F-4D97-AF65-F5344CB8AC3E}">
        <p14:creationId xmlns:p14="http://schemas.microsoft.com/office/powerpoint/2010/main" val="648163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sp>
        <p:nvSpPr>
          <p:cNvPr id="23" name="Picture Placeholder 24"/>
          <p:cNvSpPr>
            <a:spLocks noGrp="1"/>
          </p:cNvSpPr>
          <p:nvPr>
            <p:ph type="pic" sz="quarter" idx="15"/>
          </p:nvPr>
        </p:nvSpPr>
        <p:spPr>
          <a:xfrm>
            <a:off x="483960" y="476672"/>
            <a:ext cx="8192496" cy="1584176"/>
          </a:xfrm>
          <a:prstGeom prst="round2DiagRect">
            <a:avLst/>
          </a:prstGeom>
        </p:spPr>
        <p:txBody>
          <a:bodyPr/>
          <a:lstStyle>
            <a:lvl1pPr marL="0" indent="0">
              <a:buNone/>
              <a:defRPr sz="1600"/>
            </a:lvl1pPr>
          </a:lstStyle>
          <a:p>
            <a:endParaRPr lang="en-GB" dirty="0"/>
          </a:p>
        </p:txBody>
      </p:sp>
      <p:sp>
        <p:nvSpPr>
          <p:cNvPr id="7" name="Text Placeholder 2"/>
          <p:cNvSpPr>
            <a:spLocks noGrp="1"/>
          </p:cNvSpPr>
          <p:nvPr>
            <p:ph type="body" sz="quarter" idx="16" hasCustomPrompt="1"/>
          </p:nvPr>
        </p:nvSpPr>
        <p:spPr>
          <a:xfrm>
            <a:off x="467544" y="2276872"/>
            <a:ext cx="8208912"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8" name="Text Placeholder 4"/>
          <p:cNvSpPr>
            <a:spLocks noGrp="1"/>
          </p:cNvSpPr>
          <p:nvPr>
            <p:ph type="body" sz="quarter" idx="17" hasCustomPrompt="1"/>
          </p:nvPr>
        </p:nvSpPr>
        <p:spPr>
          <a:xfrm>
            <a:off x="467544" y="2924944"/>
            <a:ext cx="8208911" cy="2448744"/>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tx2"/>
              </a:buClr>
              <a:defRPr sz="2000"/>
            </a:lvl3pPr>
            <a:lvl4pPr marL="1144800" indent="-180000">
              <a:lnSpc>
                <a:spcPct val="113000"/>
              </a:lnSpc>
              <a:buClr>
                <a:schemeClr val="tx2"/>
              </a:buClr>
              <a:buFont typeface="Arial" pitchFamily="34" charset="0"/>
              <a:buChar char="•"/>
              <a:defRPr/>
            </a:lvl4pPr>
            <a:lvl5pPr marL="1602000" indent="-180000">
              <a:lnSpc>
                <a:spcPct val="113000"/>
              </a:lnSpc>
              <a:buClr>
                <a:schemeClr val="tx2"/>
              </a:buClr>
              <a:buFont typeface="Arial" pitchFamily="34" charset="0"/>
              <a:buChar char="•"/>
              <a:defRPr/>
            </a:lvl5pPr>
          </a:lstStyle>
          <a:p>
            <a:pPr lvl="0"/>
            <a:r>
              <a:rPr lang="en-GB" sz="2000" dirty="0"/>
              <a:t>Text Here</a:t>
            </a:r>
          </a:p>
          <a:p>
            <a:pPr lvl="2"/>
            <a:r>
              <a:rPr lang="en-GB" dirty="0"/>
              <a:t>Text Here</a:t>
            </a:r>
          </a:p>
          <a:p>
            <a:pPr lvl="3"/>
            <a:r>
              <a:rPr lang="en-GB" dirty="0"/>
              <a:t>Text Here</a:t>
            </a:r>
          </a:p>
          <a:p>
            <a:pPr lvl="4"/>
            <a:r>
              <a:rPr lang="en-GB" dirty="0"/>
              <a:t>Text Here</a:t>
            </a:r>
          </a:p>
        </p:txBody>
      </p:sp>
      <p:pic>
        <p:nvPicPr>
          <p:cNvPr id="6" name="Picture 5"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254" y="5661248"/>
            <a:ext cx="2205290" cy="682670"/>
          </a:xfrm>
          <a:prstGeom prst="rect">
            <a:avLst/>
          </a:prstGeom>
        </p:spPr>
      </p:pic>
    </p:spTree>
    <p:extLst>
      <p:ext uri="{BB962C8B-B14F-4D97-AF65-F5344CB8AC3E}">
        <p14:creationId xmlns:p14="http://schemas.microsoft.com/office/powerpoint/2010/main" val="783421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97447" y="1196627"/>
            <a:ext cx="1512168" cy="2376265"/>
          </a:xfrm>
          <a:prstGeom prst="round2DiagRect">
            <a:avLst/>
          </a:prstGeom>
        </p:spPr>
        <p:txBody>
          <a:bodyPr/>
          <a:lstStyle>
            <a:lvl1pPr marL="0" indent="0">
              <a:buNone/>
              <a:defRPr sz="1600"/>
            </a:lvl1pPr>
          </a:lstStyle>
          <a:p>
            <a:endParaRPr lang="en-GB" dirty="0"/>
          </a:p>
        </p:txBody>
      </p:sp>
      <p:sp>
        <p:nvSpPr>
          <p:cNvPr id="25" name="Picture Placeholder 24"/>
          <p:cNvSpPr>
            <a:spLocks noGrp="1"/>
          </p:cNvSpPr>
          <p:nvPr>
            <p:ph type="pic" sz="quarter" idx="15"/>
          </p:nvPr>
        </p:nvSpPr>
        <p:spPr>
          <a:xfrm>
            <a:off x="5292725" y="3788891"/>
            <a:ext cx="3383731" cy="1584325"/>
          </a:xfrm>
          <a:prstGeom prst="round2DiagRect">
            <a:avLst/>
          </a:prstGeom>
        </p:spPr>
        <p:txBody>
          <a:bodyPr/>
          <a:lstStyle>
            <a:lvl1pPr marL="0" indent="0">
              <a:buNone/>
              <a:defRPr sz="1600"/>
            </a:lvl1pPr>
          </a:lstStyle>
          <a:p>
            <a:endParaRPr lang="en-GB" dirty="0"/>
          </a:p>
        </p:txBody>
      </p:sp>
      <p:sp>
        <p:nvSpPr>
          <p:cNvPr id="28" name="Picture Placeholder 24"/>
          <p:cNvSpPr>
            <a:spLocks noGrp="1"/>
          </p:cNvSpPr>
          <p:nvPr>
            <p:ph type="pic" sz="quarter" idx="17"/>
          </p:nvPr>
        </p:nvSpPr>
        <p:spPr>
          <a:xfrm>
            <a:off x="7164288" y="1196602"/>
            <a:ext cx="1512168" cy="23762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6"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9"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4800" indent="-180000">
              <a:lnSpc>
                <a:spcPct val="113000"/>
              </a:lnSpc>
              <a:buClr>
                <a:schemeClr val="tx2"/>
              </a:buClr>
              <a:buFont typeface="Arial" pitchFamily="34" charset="0"/>
              <a:buChar char="•"/>
              <a:defRPr sz="2000"/>
            </a:lvl3pPr>
            <a:lvl4pPr marL="1602000" indent="-180000">
              <a:lnSpc>
                <a:spcPct val="113000"/>
              </a:lnSpc>
              <a:buClr>
                <a:schemeClr val="tx2"/>
              </a:buClr>
              <a:buFont typeface="Arial" pitchFamily="34" charset="0"/>
              <a:buChar char="•"/>
              <a:defRPr/>
            </a:lvl4pPr>
          </a:lstStyle>
          <a:p>
            <a:pPr lvl="0"/>
            <a:r>
              <a:rPr lang="en-GB" sz="2000" dirty="0"/>
              <a:t>Text Here</a:t>
            </a:r>
          </a:p>
          <a:p>
            <a:pPr lvl="1"/>
            <a:r>
              <a:rPr lang="en-GB" dirty="0"/>
              <a:t>Text Here</a:t>
            </a:r>
          </a:p>
          <a:p>
            <a:pPr lvl="2"/>
            <a:r>
              <a:rPr lang="en-GB" dirty="0"/>
              <a:t>Text Here</a:t>
            </a:r>
          </a:p>
          <a:p>
            <a:pPr lvl="3"/>
            <a:r>
              <a:rPr lang="en-GB" dirty="0"/>
              <a:t>Text Here</a:t>
            </a:r>
          </a:p>
        </p:txBody>
      </p:sp>
      <p:pic>
        <p:nvPicPr>
          <p:cNvPr id="10" name="Picture 9"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254" y="5661248"/>
            <a:ext cx="2205290" cy="682670"/>
          </a:xfrm>
          <a:prstGeom prst="rect">
            <a:avLst/>
          </a:prstGeom>
        </p:spPr>
      </p:pic>
    </p:spTree>
    <p:extLst>
      <p:ext uri="{BB962C8B-B14F-4D97-AF65-F5344CB8AC3E}">
        <p14:creationId xmlns:p14="http://schemas.microsoft.com/office/powerpoint/2010/main" val="1353707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7" name="Picture Placeholder 24"/>
          <p:cNvSpPr>
            <a:spLocks noGrp="1"/>
          </p:cNvSpPr>
          <p:nvPr>
            <p:ph type="pic" sz="quarter" idx="15"/>
          </p:nvPr>
        </p:nvSpPr>
        <p:spPr>
          <a:xfrm>
            <a:off x="467544" y="3791021"/>
            <a:ext cx="8208912" cy="1584176"/>
          </a:xfrm>
          <a:prstGeom prst="round2DiagRect">
            <a:avLst/>
          </a:prstGeom>
        </p:spPr>
        <p:txBody>
          <a:bodyPr/>
          <a:lstStyle>
            <a:lvl1pPr marL="0" indent="0">
              <a:buNone/>
              <a:defRPr sz="1600"/>
            </a:lvl1pPr>
          </a:lstStyle>
          <a:p>
            <a:endParaRPr lang="en-GB" dirty="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2000" indent="-180000">
              <a:lnSpc>
                <a:spcPct val="113000"/>
              </a:lnSpc>
              <a:buClr>
                <a:schemeClr val="tx2"/>
              </a:buClr>
              <a:buFont typeface="Arial" pitchFamily="34" charset="0"/>
              <a:buChar char="•"/>
              <a:defRPr/>
            </a:lvl4pPr>
          </a:lstStyle>
          <a:p>
            <a:pPr lvl="0"/>
            <a:r>
              <a:rPr lang="en-GB" sz="2000" dirty="0"/>
              <a:t>Text Here</a:t>
            </a:r>
          </a:p>
          <a:p>
            <a:pPr lvl="1"/>
            <a:r>
              <a:rPr lang="en-GB" sz="2000" dirty="0"/>
              <a:t>Text Here</a:t>
            </a:r>
          </a:p>
          <a:p>
            <a:pPr lvl="2"/>
            <a:r>
              <a:rPr lang="en-GB" dirty="0"/>
              <a:t>Text Here</a:t>
            </a:r>
          </a:p>
          <a:p>
            <a:pPr lvl="3"/>
            <a:r>
              <a:rPr lang="en-GB" dirty="0"/>
              <a:t>Text Here</a:t>
            </a:r>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pic>
        <p:nvPicPr>
          <p:cNvPr id="10" name="Picture 9"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254" y="5661248"/>
            <a:ext cx="2205290" cy="682670"/>
          </a:xfrm>
          <a:prstGeom prst="rect">
            <a:avLst/>
          </a:prstGeom>
        </p:spPr>
      </p:pic>
    </p:spTree>
    <p:extLst>
      <p:ext uri="{BB962C8B-B14F-4D97-AF65-F5344CB8AC3E}">
        <p14:creationId xmlns:p14="http://schemas.microsoft.com/office/powerpoint/2010/main" val="3264020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7" name="Picture Placeholder 24"/>
          <p:cNvSpPr>
            <a:spLocks noGrp="1"/>
          </p:cNvSpPr>
          <p:nvPr>
            <p:ph type="pic" sz="quarter" idx="15"/>
          </p:nvPr>
        </p:nvSpPr>
        <p:spPr>
          <a:xfrm>
            <a:off x="467544" y="3791021"/>
            <a:ext cx="4536504" cy="1584176"/>
          </a:xfrm>
          <a:prstGeom prst="round2DiagRect">
            <a:avLst/>
          </a:prstGeom>
        </p:spPr>
        <p:txBody>
          <a:bodyPr/>
          <a:lstStyle>
            <a:lvl1pPr marL="0" indent="0">
              <a:buNone/>
              <a:defRPr sz="1600"/>
            </a:lvl1pPr>
          </a:lstStyle>
          <a:p>
            <a:endParaRPr lang="en-GB" dirty="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0200" indent="-180000">
              <a:lnSpc>
                <a:spcPct val="113000"/>
              </a:lnSpc>
              <a:buClr>
                <a:schemeClr val="tx2"/>
              </a:buClr>
              <a:buFont typeface="Arial" pitchFamily="34" charset="0"/>
              <a:buChar char="•"/>
              <a:defRPr sz="2000"/>
            </a:lvl4pPr>
          </a:lstStyle>
          <a:p>
            <a:pPr lvl="0"/>
            <a:r>
              <a:rPr lang="en-GB" sz="2000" dirty="0"/>
              <a:t>Text Here</a:t>
            </a:r>
          </a:p>
          <a:p>
            <a:pPr lvl="1"/>
            <a:r>
              <a:rPr lang="en-GB" sz="2000" dirty="0"/>
              <a:t>Text Here</a:t>
            </a:r>
          </a:p>
          <a:p>
            <a:pPr lvl="2"/>
            <a:r>
              <a:rPr lang="en-GB" dirty="0"/>
              <a:t>Text Here</a:t>
            </a:r>
          </a:p>
          <a:p>
            <a:pPr lvl="3"/>
            <a:r>
              <a:rPr lang="en-GB" dirty="0"/>
              <a:t>Text Here</a:t>
            </a:r>
          </a:p>
          <a:p>
            <a:pPr lvl="1"/>
            <a:endParaRPr lang="en-GB" dirty="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sp>
        <p:nvSpPr>
          <p:cNvPr id="10" name="Picture Placeholder 24"/>
          <p:cNvSpPr>
            <a:spLocks noGrp="1"/>
          </p:cNvSpPr>
          <p:nvPr>
            <p:ph type="pic" sz="quarter" idx="20"/>
          </p:nvPr>
        </p:nvSpPr>
        <p:spPr>
          <a:xfrm>
            <a:off x="5220072" y="3789040"/>
            <a:ext cx="3456384" cy="1584176"/>
          </a:xfrm>
          <a:prstGeom prst="round2DiagRect">
            <a:avLst>
              <a:gd name="adj1" fmla="val 0"/>
              <a:gd name="adj2" fmla="val 20857"/>
            </a:avLst>
          </a:prstGeom>
        </p:spPr>
        <p:txBody>
          <a:bodyPr/>
          <a:lstStyle>
            <a:lvl1pPr marL="0" indent="0">
              <a:buNone/>
              <a:defRPr sz="1600"/>
            </a:lvl1pPr>
          </a:lstStyle>
          <a:p>
            <a:endParaRPr lang="en-GB" dirty="0"/>
          </a:p>
        </p:txBody>
      </p:sp>
      <p:pic>
        <p:nvPicPr>
          <p:cNvPr id="11" name="Picture 10"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254" y="5661248"/>
            <a:ext cx="2205290" cy="682670"/>
          </a:xfrm>
          <a:prstGeom prst="rect">
            <a:avLst/>
          </a:prstGeom>
        </p:spPr>
      </p:pic>
    </p:spTree>
    <p:extLst>
      <p:ext uri="{BB962C8B-B14F-4D97-AF65-F5344CB8AC3E}">
        <p14:creationId xmlns:p14="http://schemas.microsoft.com/office/powerpoint/2010/main" val="661413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5292725" y="3429000"/>
            <a:ext cx="3383731" cy="1944216"/>
          </a:xfrm>
          <a:prstGeom prst="round2DiagRect">
            <a:avLst/>
          </a:prstGeom>
        </p:spPr>
        <p:txBody>
          <a:bodyPr/>
          <a:lstStyle>
            <a:lvl1pPr marL="0" indent="0">
              <a:buNone/>
              <a:defRPr sz="1600"/>
            </a:lvl1pPr>
          </a:lstStyle>
          <a:p>
            <a:endParaRPr lang="en-GB" dirty="0"/>
          </a:p>
        </p:txBody>
      </p:sp>
      <p:sp>
        <p:nvSpPr>
          <p:cNvPr id="8" name="Picture Placeholder 24"/>
          <p:cNvSpPr>
            <a:spLocks noGrp="1"/>
          </p:cNvSpPr>
          <p:nvPr>
            <p:ph type="pic" sz="quarter" idx="16"/>
          </p:nvPr>
        </p:nvSpPr>
        <p:spPr>
          <a:xfrm>
            <a:off x="5292080" y="1196752"/>
            <a:ext cx="3383731" cy="1950720"/>
          </a:xfrm>
          <a:prstGeom prst="round2DiagRect">
            <a:avLst/>
          </a:prstGeom>
        </p:spPr>
        <p:txBody>
          <a:bodyPr/>
          <a:lstStyle>
            <a:lvl1pPr marL="0" indent="0">
              <a:buNone/>
              <a:defRPr sz="1600"/>
            </a:lvl1pPr>
          </a:lstStyle>
          <a:p>
            <a:endParaRPr lang="en-GB" dirty="0"/>
          </a:p>
        </p:txBody>
      </p:sp>
      <p:sp>
        <p:nvSpPr>
          <p:cNvPr id="9"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10"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a:lvl4pPr>
          </a:lstStyle>
          <a:p>
            <a:pPr lvl="0"/>
            <a:r>
              <a:rPr lang="en-GB" sz="2000" dirty="0"/>
              <a:t>Text Here</a:t>
            </a:r>
          </a:p>
          <a:p>
            <a:pPr lvl="1"/>
            <a:r>
              <a:rPr lang="en-GB" dirty="0"/>
              <a:t>Text Here</a:t>
            </a:r>
          </a:p>
          <a:p>
            <a:pPr lvl="2"/>
            <a:r>
              <a:rPr lang="en-GB" dirty="0"/>
              <a:t>Text Here</a:t>
            </a:r>
          </a:p>
          <a:p>
            <a:pPr lvl="3"/>
            <a:r>
              <a:rPr lang="en-GB" dirty="0"/>
              <a:t>Text Here</a:t>
            </a:r>
          </a:p>
        </p:txBody>
      </p:sp>
      <p:pic>
        <p:nvPicPr>
          <p:cNvPr id="11" name="Picture 10"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254" y="5661248"/>
            <a:ext cx="2205290" cy="682670"/>
          </a:xfrm>
          <a:prstGeom prst="rect">
            <a:avLst/>
          </a:prstGeom>
        </p:spPr>
      </p:pic>
    </p:spTree>
    <p:extLst>
      <p:ext uri="{BB962C8B-B14F-4D97-AF65-F5344CB8AC3E}">
        <p14:creationId xmlns:p14="http://schemas.microsoft.com/office/powerpoint/2010/main" val="812458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20" name="Rectangle 19"/>
          <p:cNvSpPr/>
          <p:nvPr userDrawn="1"/>
        </p:nvSpPr>
        <p:spPr>
          <a:xfrm>
            <a:off x="8480792" y="6467128"/>
            <a:ext cx="319319"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dirty="0">
              <a:solidFill>
                <a:schemeClr val="bg1"/>
              </a:solidFill>
              <a:latin typeface="Titillium" pitchFamily="50"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0" y="5688000"/>
            <a:ext cx="2411437" cy="648000"/>
          </a:xfrm>
          <a:prstGeom prst="rect">
            <a:avLst/>
          </a:prstGeom>
        </p:spPr>
      </p:pic>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34" t="44539" r="10505" b="-1202"/>
          <a:stretch/>
        </p:blipFill>
        <p:spPr bwMode="auto">
          <a:xfrm>
            <a:off x="6609166" y="0"/>
            <a:ext cx="2534834"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467544" y="541719"/>
            <a:ext cx="5904681"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5" name="Text Placeholder 4"/>
          <p:cNvSpPr>
            <a:spLocks noGrp="1"/>
          </p:cNvSpPr>
          <p:nvPr>
            <p:ph type="body" sz="quarter" idx="16" hasCustomPrompt="1"/>
          </p:nvPr>
        </p:nvSpPr>
        <p:spPr>
          <a:xfrm>
            <a:off x="467544" y="1196975"/>
            <a:ext cx="5904681" cy="4176713"/>
          </a:xfrm>
          <a:prstGeom prst="rect">
            <a:avLst/>
          </a:prstGeom>
        </p:spPr>
        <p:txBody>
          <a:bodyPr/>
          <a:lstStyle>
            <a:lvl1pPr marL="0" indent="-180000">
              <a:lnSpc>
                <a:spcPct val="113000"/>
              </a:lnSpc>
              <a:spcBef>
                <a:spcPts val="0"/>
              </a:spcBef>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en-GB" sz="2000" dirty="0"/>
              <a:t>Text Here</a:t>
            </a:r>
          </a:p>
          <a:p>
            <a:pPr lvl="1"/>
            <a:r>
              <a:rPr lang="en-GB" sz="2000" dirty="0"/>
              <a:t>Text Here</a:t>
            </a:r>
          </a:p>
          <a:p>
            <a:pPr lvl="2"/>
            <a:r>
              <a:rPr lang="en-GB" dirty="0"/>
              <a:t>Text Here</a:t>
            </a:r>
          </a:p>
          <a:p>
            <a:pPr lvl="3"/>
            <a:r>
              <a:rPr lang="en-GB" dirty="0"/>
              <a:t>Text Here</a:t>
            </a:r>
          </a:p>
          <a:p>
            <a:pPr lvl="2"/>
            <a:endParaRPr lang="en-GB" dirty="0"/>
          </a:p>
        </p:txBody>
      </p:sp>
    </p:spTree>
    <p:extLst>
      <p:ext uri="{BB962C8B-B14F-4D97-AF65-F5344CB8AC3E}">
        <p14:creationId xmlns:p14="http://schemas.microsoft.com/office/powerpoint/2010/main" val="733146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2123729" y="3785892"/>
            <a:ext cx="4906592" cy="368300"/>
          </a:xfrm>
          <a:prstGeom prst="rect">
            <a:avLst/>
          </a:prstGeom>
        </p:spPr>
        <p:txBody>
          <a:bodyPr/>
          <a:lstStyle>
            <a:lvl1pPr marL="0" indent="0" algn="ctr">
              <a:buNone/>
              <a:defRPr sz="2000">
                <a:solidFill>
                  <a:srgbClr val="004494"/>
                </a:solidFill>
              </a:defRPr>
            </a:lvl1pPr>
          </a:lstStyle>
          <a:p>
            <a:pPr lvl="0"/>
            <a:r>
              <a:rPr lang="en-GB" dirty="0"/>
              <a:t>Additional Information</a:t>
            </a:r>
          </a:p>
        </p:txBody>
      </p:sp>
      <p:sp>
        <p:nvSpPr>
          <p:cNvPr id="3" name="TextBox 2"/>
          <p:cNvSpPr txBox="1"/>
          <p:nvPr userDrawn="1"/>
        </p:nvSpPr>
        <p:spPr>
          <a:xfrm>
            <a:off x="0" y="3127898"/>
            <a:ext cx="9144000" cy="369332"/>
          </a:xfrm>
          <a:prstGeom prst="rect">
            <a:avLst/>
          </a:prstGeom>
          <a:noFill/>
        </p:spPr>
        <p:txBody>
          <a:bodyPr wrap="square" rtlCol="0">
            <a:spAutoFit/>
          </a:bodyPr>
          <a:lstStyle/>
          <a:p>
            <a:pPr algn="ctr"/>
            <a:r>
              <a:rPr lang="en-US" dirty="0">
                <a:solidFill>
                  <a:srgbClr val="004494"/>
                </a:solidFill>
              </a:rPr>
              <a:t>c</a:t>
            </a:r>
            <a:r>
              <a:rPr lang="en-GB" dirty="0" err="1">
                <a:solidFill>
                  <a:srgbClr val="004494"/>
                </a:solidFill>
              </a:rPr>
              <a:t>limate-kic.org</a:t>
            </a:r>
            <a:endParaRPr lang="en-GB" dirty="0">
              <a:solidFill>
                <a:srgbClr val="004494"/>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0983" t="45640" r="17266" b="45755"/>
          <a:stretch/>
        </p:blipFill>
        <p:spPr>
          <a:xfrm>
            <a:off x="3568930" y="4496050"/>
            <a:ext cx="2006138" cy="216000"/>
          </a:xfrm>
          <a:prstGeom prst="rect">
            <a:avLst/>
          </a:prstGeom>
        </p:spPr>
      </p:pic>
      <p:pic>
        <p:nvPicPr>
          <p:cNvPr id="7" name="Picture 6" descr="Climate_KIC_horizontal_logo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7864" y="2276872"/>
            <a:ext cx="2376640" cy="735713"/>
          </a:xfrm>
          <a:prstGeom prst="rect">
            <a:avLst/>
          </a:prstGeom>
        </p:spPr>
      </p:pic>
    </p:spTree>
    <p:extLst>
      <p:ext uri="{BB962C8B-B14F-4D97-AF65-F5344CB8AC3E}">
        <p14:creationId xmlns:p14="http://schemas.microsoft.com/office/powerpoint/2010/main" val="101778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2" name="Picture Placeholder 4"/>
          <p:cNvSpPr>
            <a:spLocks noGrp="1"/>
          </p:cNvSpPr>
          <p:nvPr>
            <p:ph type="pic" sz="quarter" idx="10"/>
          </p:nvPr>
        </p:nvSpPr>
        <p:spPr>
          <a:xfrm>
            <a:off x="3925473" y="-1251520"/>
            <a:ext cx="6045583" cy="6045583"/>
          </a:xfrm>
          <a:prstGeom prst="ellipse">
            <a:avLst/>
          </a:prstGeom>
        </p:spPr>
        <p:txBody>
          <a:bodyPr/>
          <a:lstStyle>
            <a:lvl1pPr marL="0" indent="0">
              <a:buNone/>
              <a:defRPr sz="1600"/>
            </a:lvl1pPr>
          </a:lstStyle>
          <a:p>
            <a:endParaRPr lang="en-GB" dirty="0"/>
          </a:p>
        </p:txBody>
      </p:sp>
      <p:sp>
        <p:nvSpPr>
          <p:cNvPr id="13" name="Donut 12"/>
          <p:cNvSpPr/>
          <p:nvPr userDrawn="1"/>
        </p:nvSpPr>
        <p:spPr>
          <a:xfrm>
            <a:off x="3491880" y="-1685113"/>
            <a:ext cx="6912768" cy="6912768"/>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9"/>
          <p:cNvSpPr>
            <a:spLocks noGrp="1"/>
          </p:cNvSpPr>
          <p:nvPr>
            <p:ph type="body" sz="quarter" idx="11" hasCustomPrompt="1"/>
          </p:nvPr>
        </p:nvSpPr>
        <p:spPr>
          <a:xfrm>
            <a:off x="270000" y="4149080"/>
            <a:ext cx="3528392" cy="504056"/>
          </a:xfrm>
          <a:prstGeom prst="rect">
            <a:avLst/>
          </a:prstGeom>
        </p:spPr>
        <p:txBody>
          <a:bodyPr/>
          <a:lstStyle>
            <a:lvl1pPr marL="0" indent="0">
              <a:buNone/>
              <a:defRPr sz="3000" baseline="0">
                <a:solidFill>
                  <a:schemeClr val="bg1"/>
                </a:solidFill>
              </a:defRPr>
            </a:lvl1pPr>
          </a:lstStyle>
          <a:p>
            <a:pPr lvl="0"/>
            <a:r>
              <a:rPr lang="en-GB" dirty="0"/>
              <a:t>Presentation Title</a:t>
            </a:r>
          </a:p>
        </p:txBody>
      </p:sp>
      <p:sp>
        <p:nvSpPr>
          <p:cNvPr id="8" name="Text Placeholder 3"/>
          <p:cNvSpPr>
            <a:spLocks noGrp="1"/>
          </p:cNvSpPr>
          <p:nvPr>
            <p:ph type="body" sz="quarter" idx="13" hasCustomPrompt="1"/>
          </p:nvPr>
        </p:nvSpPr>
        <p:spPr>
          <a:xfrm>
            <a:off x="3851920" y="6131808"/>
            <a:ext cx="4824536" cy="360040"/>
          </a:xfrm>
          <a:prstGeom prst="rect">
            <a:avLst/>
          </a:prstGeom>
        </p:spPr>
        <p:txBody>
          <a:bodyPr/>
          <a:lstStyle>
            <a:lvl1pPr marL="0" indent="0" algn="r">
              <a:spcBef>
                <a:spcPts val="0"/>
              </a:spcBef>
              <a:buNone/>
              <a:defRPr sz="1200" baseline="0">
                <a:solidFill>
                  <a:schemeClr val="bg1"/>
                </a:solidFill>
                <a:latin typeface="Calibri" pitchFamily="34" charset="0"/>
              </a:defRPr>
            </a:lvl1pPr>
          </a:lstStyle>
          <a:p>
            <a:pPr lvl="0"/>
            <a:r>
              <a:rPr lang="en-GB" dirty="0"/>
              <a:t>Speaker | Location | Date</a:t>
            </a:r>
          </a:p>
        </p:txBody>
      </p:sp>
      <p:pic>
        <p:nvPicPr>
          <p:cNvPr id="9" name="Picture 8" descr="Climate_KIC_horizontal_special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396000"/>
            <a:ext cx="2431771" cy="756000"/>
          </a:xfrm>
          <a:prstGeom prst="rect">
            <a:avLst/>
          </a:prstGeom>
        </p:spPr>
      </p:pic>
      <p:pic>
        <p:nvPicPr>
          <p:cNvPr id="10" name="Picture 9" descr="EU flag left high r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120000"/>
            <a:ext cx="1729288" cy="280746"/>
          </a:xfrm>
          <a:prstGeom prst="rect">
            <a:avLst/>
          </a:prstGeom>
        </p:spPr>
      </p:pic>
    </p:spTree>
    <p:extLst>
      <p:ext uri="{BB962C8B-B14F-4D97-AF65-F5344CB8AC3E}">
        <p14:creationId xmlns:p14="http://schemas.microsoft.com/office/powerpoint/2010/main" val="417242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3925473" y="-1251520"/>
            <a:ext cx="6045583" cy="6045583"/>
          </a:xfrm>
          <a:prstGeom prst="ellipse">
            <a:avLst/>
          </a:prstGeom>
        </p:spPr>
        <p:txBody>
          <a:bodyPr/>
          <a:lstStyle>
            <a:lvl1pPr marL="0" indent="0">
              <a:buNone/>
              <a:defRPr sz="1600"/>
            </a:lvl1pPr>
          </a:lstStyle>
          <a:p>
            <a:endParaRPr lang="en-GB" dirty="0"/>
          </a:p>
        </p:txBody>
      </p:sp>
      <p:sp>
        <p:nvSpPr>
          <p:cNvPr id="15" name="Donut 14"/>
          <p:cNvSpPr/>
          <p:nvPr userDrawn="1"/>
        </p:nvSpPr>
        <p:spPr>
          <a:xfrm>
            <a:off x="3491880" y="-1685113"/>
            <a:ext cx="6912768" cy="6912768"/>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 Placeholder 9"/>
          <p:cNvSpPr>
            <a:spLocks noGrp="1"/>
          </p:cNvSpPr>
          <p:nvPr>
            <p:ph type="body" sz="quarter" idx="11" hasCustomPrompt="1"/>
          </p:nvPr>
        </p:nvSpPr>
        <p:spPr>
          <a:xfrm>
            <a:off x="270000" y="4149080"/>
            <a:ext cx="3528392" cy="504056"/>
          </a:xfrm>
          <a:prstGeom prst="rect">
            <a:avLst/>
          </a:prstGeom>
        </p:spPr>
        <p:txBody>
          <a:bodyPr/>
          <a:lstStyle>
            <a:lvl1pPr marL="0" indent="0">
              <a:buNone/>
              <a:defRPr sz="3000" baseline="0">
                <a:solidFill>
                  <a:schemeClr val="tx2"/>
                </a:solidFill>
              </a:defRPr>
            </a:lvl1pPr>
          </a:lstStyle>
          <a:p>
            <a:pPr lvl="0"/>
            <a:r>
              <a:rPr lang="en-GB" dirty="0"/>
              <a:t>Presentation Title</a:t>
            </a:r>
          </a:p>
        </p:txBody>
      </p:sp>
      <p:sp>
        <p:nvSpPr>
          <p:cNvPr id="9" name="Text Placeholder 3"/>
          <p:cNvSpPr>
            <a:spLocks noGrp="1"/>
          </p:cNvSpPr>
          <p:nvPr>
            <p:ph type="body" sz="quarter" idx="13" hasCustomPrompt="1"/>
          </p:nvPr>
        </p:nvSpPr>
        <p:spPr>
          <a:xfrm>
            <a:off x="3851920" y="6131808"/>
            <a:ext cx="4824536" cy="360040"/>
          </a:xfrm>
          <a:prstGeom prst="rect">
            <a:avLst/>
          </a:prstGeom>
        </p:spPr>
        <p:txBody>
          <a:bodyPr/>
          <a:lstStyle>
            <a:lvl1pPr marL="0" indent="0" algn="r">
              <a:spcBef>
                <a:spcPts val="0"/>
              </a:spcBef>
              <a:buNone/>
              <a:defRPr sz="1200" baseline="0">
                <a:solidFill>
                  <a:schemeClr val="tx2"/>
                </a:solidFill>
                <a:latin typeface="Calibri" pitchFamily="34" charset="0"/>
              </a:defRPr>
            </a:lvl1pPr>
          </a:lstStyle>
          <a:p>
            <a:pPr lvl="0"/>
            <a:r>
              <a:rPr lang="en-GB" dirty="0"/>
              <a:t>Speaker | Location | Date</a:t>
            </a:r>
          </a:p>
        </p:txBody>
      </p:sp>
      <p:pic>
        <p:nvPicPr>
          <p:cNvPr id="3" name="Picture 2"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99510"/>
            <a:ext cx="2442176" cy="756000"/>
          </a:xfrm>
          <a:prstGeom prst="rect">
            <a:avLst/>
          </a:prstGeom>
        </p:spPr>
      </p:pic>
      <p:pic>
        <p:nvPicPr>
          <p:cNvPr id="5" name="Picture 4" descr="EU flag left + 2 lines black master 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288" y="6093296"/>
            <a:ext cx="1719072" cy="277063"/>
          </a:xfrm>
          <a:prstGeom prst="rect">
            <a:avLst/>
          </a:prstGeom>
        </p:spPr>
      </p:pic>
    </p:spTree>
    <p:extLst>
      <p:ext uri="{BB962C8B-B14F-4D97-AF65-F5344CB8AC3E}">
        <p14:creationId xmlns:p14="http://schemas.microsoft.com/office/powerpoint/2010/main" val="236848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D-Custom slide">
    <p:spTree>
      <p:nvGrpSpPr>
        <p:cNvPr id="1" name=""/>
        <p:cNvGrpSpPr/>
        <p:nvPr/>
      </p:nvGrpSpPr>
      <p:grpSpPr>
        <a:xfrm>
          <a:off x="0" y="0"/>
          <a:ext cx="0" cy="0"/>
          <a:chOff x="0" y="0"/>
          <a:chExt cx="0" cy="0"/>
        </a:xfrm>
      </p:grpSpPr>
      <p:pic>
        <p:nvPicPr>
          <p:cNvPr id="3" name="Picture 2"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235" y="6021289"/>
            <a:ext cx="2205291" cy="682670"/>
          </a:xfrm>
          <a:prstGeom prst="rect">
            <a:avLst/>
          </a:prstGeom>
        </p:spPr>
      </p:pic>
      <p:cxnSp>
        <p:nvCxnSpPr>
          <p:cNvPr id="4" name="Straight Connector 3"/>
          <p:cNvCxnSpPr/>
          <p:nvPr userDrawn="1"/>
        </p:nvCxnSpPr>
        <p:spPr>
          <a:xfrm>
            <a:off x="251520" y="5877272"/>
            <a:ext cx="8640960" cy="0"/>
          </a:xfrm>
          <a:prstGeom prst="line">
            <a:avLst/>
          </a:prstGeom>
          <a:ln w="9525" cmpd="sng">
            <a:solidFill>
              <a:schemeClr val="tx1">
                <a:lumMod val="50000"/>
                <a:lumOff val="50000"/>
              </a:schemeClr>
            </a:solidFill>
            <a:prstDash val="dot"/>
          </a:ln>
        </p:spPr>
        <p:style>
          <a:lnRef idx="1">
            <a:schemeClr val="dk1"/>
          </a:lnRef>
          <a:fillRef idx="0">
            <a:schemeClr val="dk1"/>
          </a:fillRef>
          <a:effectRef idx="0">
            <a:schemeClr val="dk1"/>
          </a:effectRef>
          <a:fontRef idx="minor">
            <a:schemeClr val="tx1"/>
          </a:fontRef>
        </p:style>
      </p:cxnSp>
      <p:sp>
        <p:nvSpPr>
          <p:cNvPr id="5" name="TextBox 4"/>
          <p:cNvSpPr txBox="1"/>
          <p:nvPr userDrawn="1"/>
        </p:nvSpPr>
        <p:spPr>
          <a:xfrm>
            <a:off x="6876256" y="6237313"/>
            <a:ext cx="2016224" cy="307777"/>
          </a:xfrm>
          <a:prstGeom prst="rect">
            <a:avLst/>
          </a:prstGeom>
          <a:noFill/>
        </p:spPr>
        <p:txBody>
          <a:bodyPr wrap="square" rtlCol="0">
            <a:spAutoFit/>
          </a:bodyPr>
          <a:lstStyle/>
          <a:p>
            <a:pPr algn="r"/>
            <a:fld id="{E73B8491-BCFB-DB4A-9365-FBC78C7C8473}" type="slidenum">
              <a:rPr lang="en-GB" sz="1400" smtClean="0">
                <a:solidFill>
                  <a:prstClr val="black">
                    <a:lumMod val="50000"/>
                    <a:lumOff val="50000"/>
                  </a:prstClr>
                </a:solidFill>
              </a:rPr>
              <a:pPr algn="r"/>
              <a:t>‹#›</a:t>
            </a:fld>
            <a:endParaRPr lang="en-GB" sz="1400" dirty="0">
              <a:solidFill>
                <a:prstClr val="black">
                  <a:lumMod val="50000"/>
                  <a:lumOff val="50000"/>
                </a:prstClr>
              </a:solidFill>
            </a:endParaRPr>
          </a:p>
        </p:txBody>
      </p:sp>
    </p:spTree>
    <p:extLst>
      <p:ext uri="{BB962C8B-B14F-4D97-AF65-F5344CB8AC3E}">
        <p14:creationId xmlns:p14="http://schemas.microsoft.com/office/powerpoint/2010/main" val="179008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Text Slide">
    <p:spTree>
      <p:nvGrpSpPr>
        <p:cNvPr id="1" name=""/>
        <p:cNvGrpSpPr/>
        <p:nvPr/>
      </p:nvGrpSpPr>
      <p:grpSpPr>
        <a:xfrm>
          <a:off x="0" y="0"/>
          <a:ext cx="0" cy="0"/>
          <a:chOff x="0" y="0"/>
          <a:chExt cx="0" cy="0"/>
        </a:xfrm>
      </p:grpSpPr>
      <p:pic>
        <p:nvPicPr>
          <p:cNvPr id="7" name="Picture 6"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254" y="5661248"/>
            <a:ext cx="2205290" cy="682670"/>
          </a:xfrm>
          <a:prstGeom prst="rect">
            <a:avLst/>
          </a:prstGeom>
        </p:spPr>
      </p:pic>
      <p:sp>
        <p:nvSpPr>
          <p:cNvPr id="20" name="Rectangle 19"/>
          <p:cNvSpPr/>
          <p:nvPr userDrawn="1"/>
        </p:nvSpPr>
        <p:spPr>
          <a:xfrm>
            <a:off x="8480792" y="6467128"/>
            <a:ext cx="319319"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dirty="0">
              <a:solidFill>
                <a:schemeClr val="bg1"/>
              </a:solidFill>
              <a:latin typeface="Titillium" pitchFamily="50" charset="0"/>
            </a:endParaRPr>
          </a:p>
        </p:txBody>
      </p:sp>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34" t="44539" r="10505" b="-1202"/>
          <a:stretch/>
        </p:blipFill>
        <p:spPr bwMode="auto">
          <a:xfrm>
            <a:off x="6609166" y="0"/>
            <a:ext cx="2534834"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467544" y="541719"/>
            <a:ext cx="5904681"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5" name="Text Placeholder 4"/>
          <p:cNvSpPr>
            <a:spLocks noGrp="1"/>
          </p:cNvSpPr>
          <p:nvPr>
            <p:ph type="body" sz="quarter" idx="16" hasCustomPrompt="1"/>
          </p:nvPr>
        </p:nvSpPr>
        <p:spPr>
          <a:xfrm>
            <a:off x="467544" y="1196975"/>
            <a:ext cx="5904681" cy="4176713"/>
          </a:xfrm>
          <a:prstGeom prst="rect">
            <a:avLst/>
          </a:prstGeom>
        </p:spPr>
        <p:txBody>
          <a:bodyPr/>
          <a:lstStyle>
            <a:lvl1pPr marL="0" indent="-180000">
              <a:lnSpc>
                <a:spcPct val="113000"/>
              </a:lnSpc>
              <a:spcBef>
                <a:spcPts val="0"/>
              </a:spcBef>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en-GB" sz="2000" dirty="0"/>
              <a:t>Text Here</a:t>
            </a:r>
          </a:p>
          <a:p>
            <a:pPr lvl="1"/>
            <a:r>
              <a:rPr lang="en-GB" sz="2000" dirty="0"/>
              <a:t>Text Here</a:t>
            </a:r>
          </a:p>
          <a:p>
            <a:pPr lvl="2"/>
            <a:r>
              <a:rPr lang="en-GB" dirty="0"/>
              <a:t>Text Here</a:t>
            </a:r>
          </a:p>
          <a:p>
            <a:pPr lvl="3"/>
            <a:r>
              <a:rPr lang="en-GB" dirty="0"/>
              <a:t>Text Here</a:t>
            </a:r>
          </a:p>
          <a:p>
            <a:pPr lvl="2"/>
            <a:endParaRPr lang="en-GB" dirty="0"/>
          </a:p>
        </p:txBody>
      </p:sp>
    </p:spTree>
    <p:extLst>
      <p:ext uri="{BB962C8B-B14F-4D97-AF65-F5344CB8AC3E}">
        <p14:creationId xmlns:p14="http://schemas.microsoft.com/office/powerpoint/2010/main" val="132230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eak 0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31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1"/>
          <p:cNvSpPr>
            <a:spLocks noGrp="1"/>
          </p:cNvSpPr>
          <p:nvPr>
            <p:ph type="body" sz="quarter" idx="11" hasCustomPrompt="1"/>
          </p:nvPr>
        </p:nvSpPr>
        <p:spPr>
          <a:xfrm>
            <a:off x="251520" y="4365104"/>
            <a:ext cx="5472608"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a:t>Chapter Title</a:t>
            </a:r>
          </a:p>
        </p:txBody>
      </p:sp>
      <p:pic>
        <p:nvPicPr>
          <p:cNvPr id="1027" name="Picture 3" descr="F:\Birmingham\MSU\Creative Services\DG EAC Framework jobs\EIT\2014 EIT re-brand\Templates\Powerpoint\Elements\Graphic_element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652" t="32126" r="34910" b="-30304"/>
          <a:stretch/>
        </p:blipFill>
        <p:spPr bwMode="auto">
          <a:xfrm>
            <a:off x="3850640" y="0"/>
            <a:ext cx="529336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limate_KIC_horizontal_special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396000"/>
            <a:ext cx="2431771" cy="756000"/>
          </a:xfrm>
          <a:prstGeom prst="rect">
            <a:avLst/>
          </a:prstGeom>
        </p:spPr>
      </p:pic>
    </p:spTree>
    <p:extLst>
      <p:ext uri="{BB962C8B-B14F-4D97-AF65-F5344CB8AC3E}">
        <p14:creationId xmlns:p14="http://schemas.microsoft.com/office/powerpoint/2010/main" val="81674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3" descr="F:\Birmingham\MSU\Creative Services\DG EAC Framework jobs\EIT\2014 EIT re-brand\Templates\Powerpoint\Elements\Graphic_element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652" t="32126" r="34910" b="-30304"/>
          <a:stretch/>
        </p:blipFill>
        <p:spPr bwMode="auto">
          <a:xfrm>
            <a:off x="3850640" y="0"/>
            <a:ext cx="529336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1"/>
          <p:cNvSpPr>
            <a:spLocks noGrp="1"/>
          </p:cNvSpPr>
          <p:nvPr>
            <p:ph type="body" sz="quarter" idx="11" hasCustomPrompt="1"/>
          </p:nvPr>
        </p:nvSpPr>
        <p:spPr>
          <a:xfrm>
            <a:off x="251520" y="4365104"/>
            <a:ext cx="5472608"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a:t>Chapter Title</a:t>
            </a:r>
          </a:p>
        </p:txBody>
      </p:sp>
      <p:pic>
        <p:nvPicPr>
          <p:cNvPr id="7" name="Picture 6" descr="Climate_KIC_horizontal_special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396000"/>
            <a:ext cx="2431771" cy="756000"/>
          </a:xfrm>
          <a:prstGeom prst="rect">
            <a:avLst/>
          </a:prstGeom>
        </p:spPr>
      </p:pic>
    </p:spTree>
    <p:extLst>
      <p:ext uri="{BB962C8B-B14F-4D97-AF65-F5344CB8AC3E}">
        <p14:creationId xmlns:p14="http://schemas.microsoft.com/office/powerpoint/2010/main" val="24227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Break 0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6B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F:\Birmingham\MSU\Creative Services\DG EAC Framework jobs\EIT\2014 EIT re-brand\Templates\Powerpoint\Elements\Graphic_element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652" t="32126" r="34910" b="-30304"/>
          <a:stretch/>
        </p:blipFill>
        <p:spPr bwMode="auto">
          <a:xfrm>
            <a:off x="3850640" y="0"/>
            <a:ext cx="529336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1"/>
          <p:cNvSpPr>
            <a:spLocks noGrp="1"/>
          </p:cNvSpPr>
          <p:nvPr>
            <p:ph type="body" sz="quarter" idx="11" hasCustomPrompt="1"/>
          </p:nvPr>
        </p:nvSpPr>
        <p:spPr>
          <a:xfrm>
            <a:off x="251520" y="4365104"/>
            <a:ext cx="5472608"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a:t>Chapter Title</a:t>
            </a:r>
          </a:p>
        </p:txBody>
      </p:sp>
      <p:pic>
        <p:nvPicPr>
          <p:cNvPr id="7" name="Picture 6" descr="Climate_KIC_horizontal_special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396000"/>
            <a:ext cx="2431771" cy="756000"/>
          </a:xfrm>
          <a:prstGeom prst="rect">
            <a:avLst/>
          </a:prstGeom>
        </p:spPr>
      </p:pic>
    </p:spTree>
    <p:extLst>
      <p:ext uri="{BB962C8B-B14F-4D97-AF65-F5344CB8AC3E}">
        <p14:creationId xmlns:p14="http://schemas.microsoft.com/office/powerpoint/2010/main" val="3607362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chemeClr val="bg1"/>
                </a:solidFill>
                <a:latin typeface="+mj-lt"/>
              </a:rPr>
              <a:t>t</a:t>
            </a:r>
            <a:endParaRPr lang="en-GB" dirty="0">
              <a:solidFill>
                <a:schemeClr val="bg1"/>
              </a:solidFill>
              <a:latin typeface="Titillium Lt" pitchFamily="50" charset="0"/>
            </a:endParaRPr>
          </a:p>
        </p:txBody>
      </p:sp>
      <p:sp>
        <p:nvSpPr>
          <p:cNvPr id="6" name="Rectangle 5"/>
          <p:cNvSpPr/>
          <p:nvPr userDrawn="1"/>
        </p:nvSpPr>
        <p:spPr>
          <a:xfrm>
            <a:off x="0" y="0"/>
            <a:ext cx="9144000" cy="6858000"/>
          </a:xfrm>
          <a:prstGeom prst="rect">
            <a:avLst/>
          </a:prstGeom>
          <a:solidFill>
            <a:srgbClr val="031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9914105"/>
      </p:ext>
    </p:extLst>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chemeClr val="bg1"/>
                </a:solidFill>
                <a:latin typeface="+mj-lt"/>
              </a:rPr>
              <a:t>t</a:t>
            </a:r>
            <a:endParaRPr lang="en-GB" dirty="0">
              <a:solidFill>
                <a:schemeClr val="bg1"/>
              </a:solidFill>
              <a:latin typeface="Titillium Lt" pitchFamily="50" charset="0"/>
            </a:endParaRPr>
          </a:p>
        </p:txBody>
      </p:sp>
      <p:sp>
        <p:nvSpPr>
          <p:cNvPr id="4" name="Rectangle 3"/>
          <p:cNvSpPr/>
          <p:nvPr userDrawn="1"/>
        </p:nvSpPr>
        <p:spPr>
          <a:xfrm>
            <a:off x="0" y="0"/>
            <a:ext cx="9144000" cy="6858000"/>
          </a:xfrm>
          <a:prstGeom prst="rect">
            <a:avLst/>
          </a:prstGeom>
          <a:solidFill>
            <a:srgbClr val="76B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9392202"/>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chemeClr val="bg1"/>
                </a:solidFill>
                <a:latin typeface="+mj-lt"/>
              </a:rPr>
              <a:t>t</a:t>
            </a:r>
            <a:endParaRPr lang="en-GB" dirty="0">
              <a:solidFill>
                <a:schemeClr val="bg1"/>
              </a:solidFill>
              <a:latin typeface="Titillium Lt" pitchFamily="50" charset="0"/>
            </a:endParaRPr>
          </a:p>
        </p:txBody>
      </p:sp>
      <p:sp>
        <p:nvSpPr>
          <p:cNvPr id="8" name="Rectangle 7"/>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98085848"/>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rgbClr val="58595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solidFill>
                  <a:schemeClr val="bg1"/>
                </a:solidFill>
                <a:latin typeface="+mj-lt"/>
              </a:rPr>
              <a:t>Text</a:t>
            </a:r>
            <a:endParaRPr lang="en-GB" dirty="0">
              <a:solidFill>
                <a:schemeClr val="bg1"/>
              </a:solidFill>
              <a:latin typeface="Titillium Lt" pitchFamily="50" charset="0"/>
            </a:endParaRPr>
          </a:p>
        </p:txBody>
      </p:sp>
      <p:sp>
        <p:nvSpPr>
          <p:cNvPr id="9" name="Text Placeholder 11"/>
          <p:cNvSpPr txBox="1">
            <a:spLocks/>
          </p:cNvSpPr>
          <p:nvPr userDrawn="1"/>
        </p:nvSpPr>
        <p:spPr>
          <a:xfrm>
            <a:off x="692150" y="48775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rgbClr val="58595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solidFill>
                  <a:schemeClr val="bg1"/>
                </a:solidFill>
                <a:latin typeface="+mj-lt"/>
              </a:rPr>
              <a:t>Text</a:t>
            </a:r>
            <a:endParaRPr lang="en-GB" dirty="0">
              <a:solidFill>
                <a:schemeClr val="bg1"/>
              </a:solidFill>
              <a:latin typeface="Titillium Lt" pitchFamily="50" charset="0"/>
            </a:endParaRPr>
          </a:p>
        </p:txBody>
      </p:sp>
    </p:spTree>
    <p:extLst>
      <p:ext uri="{BB962C8B-B14F-4D97-AF65-F5344CB8AC3E}">
        <p14:creationId xmlns:p14="http://schemas.microsoft.com/office/powerpoint/2010/main" val="2651838743"/>
      </p:ext>
    </p:extLst>
  </p:cSld>
  <p:clrMap bg1="lt1" tx1="dk1" bg2="lt2" tx2="dk2" accent1="accent1" accent2="accent2" accent3="accent3" accent4="accent4" accent5="accent5" accent6="accent6" hlink="hlink" folHlink="folHlink"/>
  <p:sldLayoutIdLst>
    <p:sldLayoutId id="2147483693" r:id="rId1"/>
    <p:sldLayoutId id="2147483773" r:id="rId2"/>
    <p:sldLayoutId id="214748377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chemeClr val="bg1"/>
                </a:solidFill>
                <a:latin typeface="+mj-lt"/>
              </a:rPr>
              <a:t>t</a:t>
            </a:r>
            <a:endParaRPr lang="en-GB" dirty="0">
              <a:solidFill>
                <a:schemeClr val="bg1"/>
              </a:solidFill>
              <a:latin typeface="Titillium Lt" pitchFamily="50" charset="0"/>
            </a:endParaRPr>
          </a:p>
        </p:txBody>
      </p:sp>
    </p:spTree>
    <p:extLst>
      <p:ext uri="{BB962C8B-B14F-4D97-AF65-F5344CB8AC3E}">
        <p14:creationId xmlns:p14="http://schemas.microsoft.com/office/powerpoint/2010/main" val="3747743420"/>
      </p:ext>
    </p:extLst>
  </p:cSld>
  <p:clrMap bg1="lt1" tx1="dk1" bg2="lt2" tx2="dk2" accent1="accent1" accent2="accent2" accent3="accent3" accent4="accent4" accent5="accent5" accent6="accent6" hlink="hlink" folHlink="folHlink"/>
  <p:sldLayoutIdLst>
    <p:sldLayoutId id="2147483755" r:id="rId1"/>
    <p:sldLayoutId id="2147483754" r:id="rId2"/>
    <p:sldLayoutId id="2147483753" r:id="rId3"/>
    <p:sldLayoutId id="2147483765" r:id="rId4"/>
    <p:sldLayoutId id="2147483769" r:id="rId5"/>
    <p:sldLayoutId id="2147483766" r:id="rId6"/>
    <p:sldLayoutId id="2147483767" r:id="rId7"/>
    <p:sldLayoutId id="2147483768"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chemeClr val="bg1"/>
                </a:solidFill>
                <a:latin typeface="+mj-lt"/>
              </a:rPr>
              <a:t>t</a:t>
            </a:r>
            <a:endParaRPr lang="en-GB" dirty="0">
              <a:solidFill>
                <a:schemeClr val="bg1"/>
              </a:solidFill>
              <a:latin typeface="Titillium Lt" pitchFamily="50" charset="0"/>
            </a:endParaRPr>
          </a:p>
        </p:txBody>
      </p:sp>
    </p:spTree>
    <p:extLst>
      <p:ext uri="{BB962C8B-B14F-4D97-AF65-F5344CB8AC3E}">
        <p14:creationId xmlns:p14="http://schemas.microsoft.com/office/powerpoint/2010/main" val="760507176"/>
      </p:ext>
    </p:extLst>
  </p:cSld>
  <p:clrMap bg1="lt1" tx1="dk1" bg2="lt2" tx2="dk2" accent1="accent1" accent2="accent2" accent3="accent3" accent4="accent4" accent5="accent5" accent6="accent6" hlink="hlink" folHlink="folHlink"/>
  <p:sldLayoutIdLst>
    <p:sldLayoutId id="214748376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060259"/>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86" r:id="rId3"/>
    <p:sldLayoutId id="2147483687" r:id="rId4"/>
    <p:sldLayoutId id="2147483688" r:id="rId5"/>
    <p:sldLayoutId id="2147483689" r:id="rId6"/>
    <p:sldLayoutId id="2147483771" r:id="rId7"/>
    <p:sldLayoutId id="2147483772" r:id="rId8"/>
    <p:sldLayoutId id="2147483747" r:id="rId9"/>
    <p:sldLayoutId id="2147483684" r:id="rId10"/>
    <p:sldLayoutId id="21474836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26" Type="http://schemas.openxmlformats.org/officeDocument/2006/relationships/image" Target="../media/image39.gif"/><Relationship Id="rId3" Type="http://schemas.openxmlformats.org/officeDocument/2006/relationships/image" Target="../media/image16.png"/><Relationship Id="rId21" Type="http://schemas.openxmlformats.org/officeDocument/2006/relationships/image" Target="../media/image34.jpe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png"/><Relationship Id="rId25" Type="http://schemas.openxmlformats.org/officeDocument/2006/relationships/image" Target="../media/image38.jpeg"/><Relationship Id="rId2" Type="http://schemas.openxmlformats.org/officeDocument/2006/relationships/notesSlide" Target="../notesSlides/notesSlide1.xml"/><Relationship Id="rId16" Type="http://schemas.openxmlformats.org/officeDocument/2006/relationships/image" Target="../media/image29.gif"/><Relationship Id="rId20" Type="http://schemas.openxmlformats.org/officeDocument/2006/relationships/image" Target="../media/image33.jpeg"/><Relationship Id="rId29"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19.jpeg"/><Relationship Id="rId11" Type="http://schemas.openxmlformats.org/officeDocument/2006/relationships/image" Target="../media/image24.jpeg"/><Relationship Id="rId24" Type="http://schemas.openxmlformats.org/officeDocument/2006/relationships/image" Target="../media/image37.jpeg"/><Relationship Id="rId5" Type="http://schemas.openxmlformats.org/officeDocument/2006/relationships/image" Target="../media/image18.png"/><Relationship Id="rId15" Type="http://schemas.openxmlformats.org/officeDocument/2006/relationships/image" Target="../media/image28.jpeg"/><Relationship Id="rId23" Type="http://schemas.openxmlformats.org/officeDocument/2006/relationships/image" Target="../media/image36.jpeg"/><Relationship Id="rId28" Type="http://schemas.openxmlformats.org/officeDocument/2006/relationships/image" Target="../media/image41.jpeg"/><Relationship Id="rId10" Type="http://schemas.openxmlformats.org/officeDocument/2006/relationships/image" Target="../media/image23.jpe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5.gif"/><Relationship Id="rId27" Type="http://schemas.openxmlformats.org/officeDocument/2006/relationships/image" Target="../media/image40.jpeg"/><Relationship Id="rId30"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49.gif"/><Relationship Id="rId13" Type="http://schemas.openxmlformats.org/officeDocument/2006/relationships/image" Target="../media/image54.jpg"/><Relationship Id="rId18" Type="http://schemas.openxmlformats.org/officeDocument/2006/relationships/image" Target="../media/image59.png"/><Relationship Id="rId3" Type="http://schemas.openxmlformats.org/officeDocument/2006/relationships/hyperlink" Target="http://www.climate-kic.org/partners/technical-university-of-denmark/" TargetMode="External"/><Relationship Id="rId7" Type="http://schemas.openxmlformats.org/officeDocument/2006/relationships/image" Target="../media/image48.jpeg"/><Relationship Id="rId12" Type="http://schemas.openxmlformats.org/officeDocument/2006/relationships/image" Target="../media/image53.png"/><Relationship Id="rId17" Type="http://schemas.openxmlformats.org/officeDocument/2006/relationships/image" Target="../media/image58.jpg"/><Relationship Id="rId2" Type="http://schemas.openxmlformats.org/officeDocument/2006/relationships/image" Target="../media/image45.jpeg"/><Relationship Id="rId16" Type="http://schemas.openxmlformats.org/officeDocument/2006/relationships/image" Target="../media/image57.png"/><Relationship Id="rId20" Type="http://schemas.openxmlformats.org/officeDocument/2006/relationships/image" Target="../media/image61.jpeg"/><Relationship Id="rId1" Type="http://schemas.openxmlformats.org/officeDocument/2006/relationships/slideLayout" Target="../slideLayouts/slideLayout6.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hyperlink" Target="http://www.climate-kic.org/partners/university-of-copenhagen/" TargetMode="External"/><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jpg"/><Relationship Id="rId4" Type="http://schemas.openxmlformats.org/officeDocument/2006/relationships/image" Target="../media/image46.jpeg"/><Relationship Id="rId9" Type="http://schemas.openxmlformats.org/officeDocument/2006/relationships/image" Target="../media/image50.jpe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2405" r="22405"/>
          <a:stretch>
            <a:fillRect/>
          </a:stretch>
        </p:blipFill>
        <p:spPr>
          <a:xfrm>
            <a:off x="3925473" y="-1181056"/>
            <a:ext cx="5975119" cy="5975119"/>
          </a:xfrm>
        </p:spPr>
      </p:pic>
      <p:sp>
        <p:nvSpPr>
          <p:cNvPr id="6" name="Pladsholder til tekst 5"/>
          <p:cNvSpPr>
            <a:spLocks noGrp="1"/>
          </p:cNvSpPr>
          <p:nvPr>
            <p:ph type="body" sz="quarter" idx="11"/>
          </p:nvPr>
        </p:nvSpPr>
        <p:spPr>
          <a:xfrm>
            <a:off x="270000" y="4149080"/>
            <a:ext cx="4878064" cy="504056"/>
          </a:xfrm>
        </p:spPr>
        <p:txBody>
          <a:bodyPr/>
          <a:lstStyle/>
          <a:p>
            <a:r>
              <a:rPr lang="en-US" noProof="0" dirty="0"/>
              <a:t>Blue Action WP8</a:t>
            </a:r>
          </a:p>
          <a:p>
            <a:r>
              <a:rPr lang="en-US" sz="2400" noProof="0" dirty="0"/>
              <a:t>Transferring knowledge to a wide range of interested key stakeholder</a:t>
            </a:r>
          </a:p>
        </p:txBody>
      </p:sp>
      <p:sp>
        <p:nvSpPr>
          <p:cNvPr id="7" name="Pladsholder til tekst 6"/>
          <p:cNvSpPr>
            <a:spLocks noGrp="1"/>
          </p:cNvSpPr>
          <p:nvPr>
            <p:ph type="body" sz="quarter" idx="13"/>
          </p:nvPr>
        </p:nvSpPr>
        <p:spPr>
          <a:xfrm>
            <a:off x="2195736" y="6131808"/>
            <a:ext cx="6480720" cy="360040"/>
          </a:xfrm>
        </p:spPr>
        <p:txBody>
          <a:bodyPr/>
          <a:lstStyle/>
          <a:p>
            <a:r>
              <a:rPr lang="da-DK" dirty="0"/>
              <a:t>Peter Vangsbo| Blue-Action Kick-off meeting in Berlin | 20 January 2017</a:t>
            </a:r>
          </a:p>
        </p:txBody>
      </p:sp>
    </p:spTree>
    <p:extLst>
      <p:ext uri="{BB962C8B-B14F-4D97-AF65-F5344CB8AC3E}">
        <p14:creationId xmlns:p14="http://schemas.microsoft.com/office/powerpoint/2010/main" val="187087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792088"/>
            <a:ext cx="6175908" cy="5661248"/>
          </a:xfrm>
          <a:prstGeom prst="rect">
            <a:avLst/>
          </a:prstGeom>
        </p:spPr>
      </p:pic>
      <p:pic>
        <p:nvPicPr>
          <p:cNvPr id="45" name="Picture 10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3212977"/>
            <a:ext cx="619921" cy="13882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14" descr="http://studywesterneurope.eu/files/uploads/Europe/Universities/Delft-University-of-Technology-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077073"/>
            <a:ext cx="720080" cy="50545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15" descr="http://www.bramaproject.eu/wp-content/uploads/2012/12/Wageningen-LOG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302" r="8152"/>
          <a:stretch/>
        </p:blipFill>
        <p:spPr bwMode="auto">
          <a:xfrm>
            <a:off x="6430112" y="4832156"/>
            <a:ext cx="891896" cy="26340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12" descr="http://www.p3sens-project.eu/assets/bayer-logo.x9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368" y="4796453"/>
            <a:ext cx="1129296" cy="25628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09" descr="http://www2.imperial.ac.uk/~bm508/Imperial.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22" r="7353"/>
          <a:stretch/>
        </p:blipFill>
        <p:spPr bwMode="auto">
          <a:xfrm>
            <a:off x="1187624" y="2030077"/>
            <a:ext cx="720080" cy="39081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8" descr="https://evbdn.eventbrite.com/s3-s3/eventlogos/54986255/imag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2060848"/>
            <a:ext cx="580904" cy="3150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10" descr="http://www.bestonlineschools.org/wp-content/uploads/ETH_Zurich-_Swiss_Federal_Institute_of_Technology_logo.jpg"/>
          <p:cNvPicPr>
            <a:picLocks noChangeAspect="1" noChangeArrowheads="1"/>
          </p:cNvPicPr>
          <p:nvPr/>
        </p:nvPicPr>
        <p:blipFill>
          <a:blip r:embed="rId10" cstate="print">
            <a:extLst>
              <a:ext uri="{28A0092B-C50C-407E-A947-70E740481C1C}">
                <a14:useLocalDpi xmlns:a14="http://schemas.microsoft.com/office/drawing/2010/main" val="0"/>
              </a:ext>
            </a:extLst>
          </a:blip>
          <a:srcRect t="19006" b="19716"/>
          <a:stretch>
            <a:fillRect/>
          </a:stretch>
        </p:blipFill>
        <p:spPr bwMode="auto">
          <a:xfrm>
            <a:off x="6478724" y="5147999"/>
            <a:ext cx="455909" cy="34260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11" descr="https://www.schiphol.nl/wm/f/wcb/nl.schiphol.web.hugininfo.wcb/hugin/images/sg_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65691" y="4415688"/>
            <a:ext cx="719628" cy="4164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07" descr="http://www.utrecht-network.org/en/images/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537" y="3645025"/>
            <a:ext cx="773817" cy="26340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19" descr="http://www.enviro2b.com/wp-content/uploads/2009/12/cea-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74668" y="4290761"/>
            <a:ext cx="504056" cy="4124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1" descr="http://www.sorbonne.fr/wp-content/uploads/uvsq-logo-rvb-def.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84168" y="3068961"/>
            <a:ext cx="801483" cy="3809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22" descr="http://www.liste-vin.fr/wp-content/uploads/2010/03/INRA.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04249" y="3645025"/>
            <a:ext cx="589737" cy="33149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23" descr="http://www.deltares.nl/xmlpages/resources/TXP/deltares-internet/images/sitelogo.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5170" y="2276873"/>
            <a:ext cx="723055" cy="46463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24" descr="https://2013.de.pycon.org/site_media/sponsor_logos/Logo_FZ_Juelich.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92281" y="2420889"/>
            <a:ext cx="723241" cy="28743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32" descr="http://www.thedrum.com/uploads/news/old/14919/master.klm_big.jpg"/>
          <p:cNvPicPr>
            <a:picLocks noChangeAspect="1" noChangeArrowheads="1"/>
          </p:cNvPicPr>
          <p:nvPr/>
        </p:nvPicPr>
        <p:blipFill>
          <a:blip r:embed="rId18" cstate="print">
            <a:extLst>
              <a:ext uri="{28A0092B-C50C-407E-A947-70E740481C1C}">
                <a14:useLocalDpi xmlns:a14="http://schemas.microsoft.com/office/drawing/2010/main" val="0"/>
              </a:ext>
            </a:extLst>
          </a:blip>
          <a:srcRect t="9302" b="13904"/>
          <a:stretch>
            <a:fillRect/>
          </a:stretch>
        </p:blipFill>
        <p:spPr bwMode="auto">
          <a:xfrm>
            <a:off x="6806751" y="4261798"/>
            <a:ext cx="538276" cy="36307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30"/>
          <p:cNvPicPr>
            <a:picLocks noChangeAspect="1" noChangeArrowheads="1"/>
          </p:cNvPicPr>
          <p:nvPr/>
        </p:nvPicPr>
        <p:blipFill>
          <a:blip r:embed="rId19" cstate="print">
            <a:extLst>
              <a:ext uri="{28A0092B-C50C-407E-A947-70E740481C1C}">
                <a14:useLocalDpi xmlns:a14="http://schemas.microsoft.com/office/drawing/2010/main" val="0"/>
              </a:ext>
            </a:extLst>
          </a:blip>
          <a:srcRect l="10300" r="10287"/>
          <a:stretch>
            <a:fillRect/>
          </a:stretch>
        </p:blipFill>
        <p:spPr bwMode="auto">
          <a:xfrm>
            <a:off x="7308304" y="2996953"/>
            <a:ext cx="635960" cy="44141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18" descr="http://www.fooddach.org/uploads/pics/20130612_TUBerlin_Logo_lang_RGB_rot.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75220" y="2525895"/>
            <a:ext cx="528161" cy="36485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7" descr="http://ww1.prweb.com/prfiles/2013/01/03/10337851/kf-log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004049" y="3140968"/>
            <a:ext cx="674111" cy="30879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28" descr="logo UPMC"/>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138435" y="5498417"/>
            <a:ext cx="657931" cy="28558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27" descr="http://www.climate-kic.org/wp-content/uploads/2013/09/IS.jpg"/>
          <p:cNvPicPr>
            <a:picLocks noChangeAspect="1" noChangeArrowheads="1"/>
          </p:cNvPicPr>
          <p:nvPr/>
        </p:nvPicPr>
        <p:blipFill>
          <a:blip r:embed="rId23" cstate="print">
            <a:extLst>
              <a:ext uri="{28A0092B-C50C-407E-A947-70E740481C1C}">
                <a14:useLocalDpi xmlns:a14="http://schemas.microsoft.com/office/drawing/2010/main" val="0"/>
              </a:ext>
            </a:extLst>
          </a:blip>
          <a:srcRect t="19658" b="37453"/>
          <a:stretch>
            <a:fillRect/>
          </a:stretch>
        </p:blipFill>
        <p:spPr bwMode="auto">
          <a:xfrm>
            <a:off x="7981433" y="4987753"/>
            <a:ext cx="1063547" cy="29188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9" descr="http://t0.gstatic.com/images?q=tbn:ANd9GcSv8LO0OBJjgMZyZCCVgQGF5_Z__09iAm-IQp7xwU2gjfxOLcZP"/>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388425" y="3140968"/>
            <a:ext cx="249567" cy="44787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1" descr="http://designguide.ku.dk/download/co-branding/ku_co_uk_h.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364089" y="3645025"/>
            <a:ext cx="878583" cy="38799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17" descr="http://www.iap-kborn.de/SCOSTEP2010/images/GFZ-LogoNeu_eng_4c.gi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244409" y="2348881"/>
            <a:ext cx="563564" cy="5401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6" descr="http://www.climate-kic.org/wp-content/uploads/2013/09/Aster-logo-2.jpg"/>
          <p:cNvPicPr>
            <a:picLocks noChangeAspect="1" noChangeArrowheads="1"/>
          </p:cNvPicPr>
          <p:nvPr/>
        </p:nvPicPr>
        <p:blipFill>
          <a:blip r:embed="rId27" cstate="print">
            <a:extLst>
              <a:ext uri="{28A0092B-C50C-407E-A947-70E740481C1C}">
                <a14:useLocalDpi xmlns:a14="http://schemas.microsoft.com/office/drawing/2010/main" val="0"/>
              </a:ext>
            </a:extLst>
          </a:blip>
          <a:srcRect t="21034" b="23747"/>
          <a:stretch>
            <a:fillRect/>
          </a:stretch>
        </p:blipFill>
        <p:spPr bwMode="auto">
          <a:xfrm>
            <a:off x="6550176" y="5634764"/>
            <a:ext cx="768759" cy="26696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29" descr="http://bosf.org.uk/birmingham-open-spaces-forum/wp-content/uploads/2013/10/Birmingham-City-Council-logo.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18061" y="6136501"/>
            <a:ext cx="1153861" cy="22870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http://www.pe-international.com/uploads/pics/soutpole-logo_01.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431926" y="5199990"/>
            <a:ext cx="486977" cy="36752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a:blip r:embed="rId30"/>
          <a:stretch>
            <a:fillRect/>
          </a:stretch>
        </p:blipFill>
        <p:spPr>
          <a:xfrm>
            <a:off x="458241" y="2509189"/>
            <a:ext cx="938137" cy="424614"/>
          </a:xfrm>
          <a:prstGeom prst="rect">
            <a:avLst/>
          </a:prstGeom>
        </p:spPr>
      </p:pic>
      <p:sp>
        <p:nvSpPr>
          <p:cNvPr id="75" name="Text Placeholder 3"/>
          <p:cNvSpPr txBox="1">
            <a:spLocks/>
          </p:cNvSpPr>
          <p:nvPr/>
        </p:nvSpPr>
        <p:spPr>
          <a:xfrm>
            <a:off x="323530" y="387232"/>
            <a:ext cx="8502692" cy="5934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a:solidFill>
                  <a:srgbClr val="1F497D"/>
                </a:solidFill>
              </a:rPr>
              <a:t>World’s largest Climate PPP delivered €1.8b climate action…</a:t>
            </a:r>
          </a:p>
          <a:p>
            <a:endParaRPr lang="en-GB" dirty="0">
              <a:solidFill>
                <a:prstClr val="black"/>
              </a:solidFill>
            </a:endParaRPr>
          </a:p>
        </p:txBody>
      </p:sp>
      <p:sp>
        <p:nvSpPr>
          <p:cNvPr id="76" name="Text Placeholder 4"/>
          <p:cNvSpPr>
            <a:spLocks noGrp="1"/>
          </p:cNvSpPr>
          <p:nvPr>
            <p:ph type="body" sz="quarter" idx="4294967295"/>
          </p:nvPr>
        </p:nvSpPr>
        <p:spPr>
          <a:xfrm>
            <a:off x="53451" y="999329"/>
            <a:ext cx="3863916" cy="792163"/>
          </a:xfrm>
          <a:prstGeom prst="rect">
            <a:avLst/>
          </a:prstGeom>
        </p:spPr>
        <p:txBody>
          <a:bodyPr/>
          <a:lstStyle/>
          <a:p>
            <a:pPr marL="0" indent="0">
              <a:buNone/>
            </a:pPr>
            <a:r>
              <a:rPr lang="en-GB" sz="1400" dirty="0">
                <a:solidFill>
                  <a:srgbClr val="575757"/>
                </a:solidFill>
                <a:cs typeface="Arial" panose="020B0604020202020204" pitchFamily="34" charset="0"/>
              </a:rPr>
              <a:t>Climate-KIC is one of four Knowledge and Innovation Communities (KICs) created in 2010 by the European Institute of Innovation and Technology (EIT). </a:t>
            </a:r>
          </a:p>
        </p:txBody>
      </p:sp>
      <p:sp>
        <p:nvSpPr>
          <p:cNvPr id="79" name="Text Placeholder 4"/>
          <p:cNvSpPr txBox="1">
            <a:spLocks/>
          </p:cNvSpPr>
          <p:nvPr/>
        </p:nvSpPr>
        <p:spPr>
          <a:xfrm>
            <a:off x="5148064" y="980728"/>
            <a:ext cx="3754549" cy="8640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We integrate education, entrepreneurship and innovation resulting in connected, creative transformation of knowledge and ideas into economically viable products or services that help to mitigate climate change </a:t>
            </a:r>
            <a:r>
              <a:rPr lang="en-GB" sz="1400" dirty="0">
                <a:solidFill>
                  <a:srgbClr val="575757"/>
                </a:solidFill>
                <a:cs typeface="Arial" panose="020B0604020202020204" pitchFamily="34" charset="0"/>
              </a:rPr>
              <a:t> </a:t>
            </a:r>
          </a:p>
        </p:txBody>
      </p:sp>
      <p:pic>
        <p:nvPicPr>
          <p:cNvPr id="2" name="Picture 1"/>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676081" y="3776728"/>
            <a:ext cx="428916" cy="432048"/>
          </a:xfrm>
          <a:prstGeom prst="rect">
            <a:avLst/>
          </a:prstGeom>
        </p:spPr>
      </p:pic>
    </p:spTree>
    <p:extLst>
      <p:ext uri="{BB962C8B-B14F-4D97-AF65-F5344CB8AC3E}">
        <p14:creationId xmlns:p14="http://schemas.microsoft.com/office/powerpoint/2010/main" val="225516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fontScale="85000" lnSpcReduction="20000"/>
          </a:bodyPr>
          <a:lstStyle/>
          <a:p>
            <a:r>
              <a:rPr lang="en-GB" sz="3200" dirty="0">
                <a:cs typeface="Arial" panose="020B0604020202020204" pitchFamily="34" charset="0"/>
              </a:rPr>
              <a:t>Climate-KIC Nordic</a:t>
            </a:r>
            <a:endParaRPr lang="da-DK" sz="3200" dirty="0"/>
          </a:p>
          <a:p>
            <a:endParaRPr lang="da-DK" dirty="0"/>
          </a:p>
        </p:txBody>
      </p:sp>
      <p:sp>
        <p:nvSpPr>
          <p:cNvPr id="3" name="Text Placeholder 2"/>
          <p:cNvSpPr>
            <a:spLocks noGrp="1"/>
          </p:cNvSpPr>
          <p:nvPr>
            <p:ph type="body" sz="quarter" idx="16"/>
          </p:nvPr>
        </p:nvSpPr>
        <p:spPr>
          <a:xfrm>
            <a:off x="467545" y="1196975"/>
            <a:ext cx="2699593" cy="4176713"/>
          </a:xfrm>
        </p:spPr>
        <p:txBody>
          <a:bodyPr>
            <a:noAutofit/>
          </a:bodyPr>
          <a:lstStyle/>
          <a:p>
            <a:pPr indent="0">
              <a:lnSpc>
                <a:spcPct val="150000"/>
              </a:lnSpc>
              <a:spcAft>
                <a:spcPts val="1200"/>
              </a:spcAft>
              <a:buNone/>
            </a:pPr>
            <a:r>
              <a:rPr lang="da-DK" sz="1400" b="1" dirty="0">
                <a:cs typeface="Arial" panose="020B0604020202020204" pitchFamily="34" charset="0"/>
              </a:rPr>
              <a:t>Status</a:t>
            </a:r>
          </a:p>
          <a:p>
            <a:pPr indent="0">
              <a:lnSpc>
                <a:spcPct val="150000"/>
              </a:lnSpc>
              <a:spcAft>
                <a:spcPts val="1200"/>
              </a:spcAft>
              <a:buNone/>
            </a:pPr>
            <a:r>
              <a:rPr lang="da-DK" sz="1400" dirty="0">
                <a:cs typeface="Arial" panose="020B0604020202020204" pitchFamily="34" charset="0"/>
              </a:rPr>
              <a:t>3 Core partners and 14 </a:t>
            </a:r>
            <a:r>
              <a:rPr lang="en-US" sz="1400" dirty="0">
                <a:cs typeface="Arial" panose="020B0604020202020204" pitchFamily="34" charset="0"/>
              </a:rPr>
              <a:t>Affiliates</a:t>
            </a:r>
            <a:endParaRPr lang="da-DK" sz="1400" dirty="0">
              <a:cs typeface="Arial" panose="020B0604020202020204" pitchFamily="34" charset="0"/>
            </a:endParaRPr>
          </a:p>
          <a:p>
            <a:pPr indent="0">
              <a:lnSpc>
                <a:spcPct val="150000"/>
              </a:lnSpc>
              <a:spcAft>
                <a:spcPts val="1200"/>
              </a:spcAft>
              <a:buNone/>
            </a:pPr>
            <a:r>
              <a:rPr lang="da-DK" sz="1400" b="1" dirty="0">
                <a:cs typeface="Arial" panose="020B0604020202020204" pitchFamily="34" charset="0"/>
              </a:rPr>
              <a:t>Strong city next – new expansion in autumn 2017</a:t>
            </a:r>
            <a:endParaRPr lang="da-DK" sz="1400" dirty="0">
              <a:cs typeface="Arial" panose="020B0604020202020204" pitchFamily="34" charset="0"/>
            </a:endParaRPr>
          </a:p>
          <a:p>
            <a:pPr marL="182563" indent="-182563">
              <a:lnSpc>
                <a:spcPct val="150000"/>
              </a:lnSpc>
              <a:spcAft>
                <a:spcPts val="1200"/>
              </a:spcAft>
              <a:tabLst>
                <a:tab pos="92075" algn="l"/>
                <a:tab pos="182563" algn="l"/>
              </a:tabLst>
            </a:pPr>
            <a:r>
              <a:rPr lang="en-US" sz="1400" dirty="0">
                <a:cs typeface="Arial" panose="020B0604020202020204" pitchFamily="34" charset="0"/>
              </a:rPr>
              <a:t>Stavanger, Oslo (Norway)</a:t>
            </a:r>
          </a:p>
          <a:p>
            <a:pPr marL="182563" indent="-182563">
              <a:lnSpc>
                <a:spcPct val="150000"/>
              </a:lnSpc>
              <a:spcAft>
                <a:spcPts val="1200"/>
              </a:spcAft>
              <a:tabLst>
                <a:tab pos="92075" algn="l"/>
                <a:tab pos="182563" algn="l"/>
              </a:tabLst>
            </a:pPr>
            <a:r>
              <a:rPr lang="da-DK" sz="1400" dirty="0">
                <a:cs typeface="Arial" panose="020B0604020202020204" pitchFamily="34" charset="0"/>
              </a:rPr>
              <a:t>Aarhus (Denmark)</a:t>
            </a:r>
          </a:p>
          <a:p>
            <a:pPr marL="182563" indent="-182563">
              <a:lnSpc>
                <a:spcPct val="150000"/>
              </a:lnSpc>
              <a:spcAft>
                <a:spcPts val="1200"/>
              </a:spcAft>
              <a:tabLst>
                <a:tab pos="92075" algn="l"/>
                <a:tab pos="182563" algn="l"/>
              </a:tabLst>
            </a:pPr>
            <a:r>
              <a:rPr lang="da-DK" sz="1400" dirty="0">
                <a:cs typeface="Arial" panose="020B0604020202020204" pitchFamily="34" charset="0"/>
              </a:rPr>
              <a:t>Stockholm (Sweden)</a:t>
            </a:r>
          </a:p>
          <a:p>
            <a:pPr marL="182563" indent="-182563">
              <a:lnSpc>
                <a:spcPct val="150000"/>
              </a:lnSpc>
              <a:spcAft>
                <a:spcPts val="1200"/>
              </a:spcAft>
              <a:tabLst>
                <a:tab pos="92075" algn="l"/>
                <a:tab pos="182563" algn="l"/>
              </a:tabLst>
            </a:pPr>
            <a:r>
              <a:rPr lang="en-US" sz="1400" dirty="0">
                <a:cs typeface="Arial" panose="020B0604020202020204" pitchFamily="34" charset="0"/>
              </a:rPr>
              <a:t>Reykjavík and Island as new geo</a:t>
            </a:r>
          </a:p>
          <a:p>
            <a:pPr indent="0">
              <a:lnSpc>
                <a:spcPct val="150000"/>
              </a:lnSpc>
              <a:spcAft>
                <a:spcPts val="1200"/>
              </a:spcAft>
              <a:buNone/>
            </a:pPr>
            <a:endParaRPr lang="da-DK" sz="1400" dirty="0"/>
          </a:p>
        </p:txBody>
      </p:sp>
      <p:pic>
        <p:nvPicPr>
          <p:cNvPr id="4" name="Pladsholder til billede 10"/>
          <p:cNvPicPr>
            <a:picLocks noChangeAspect="1"/>
          </p:cNvPicPr>
          <p:nvPr/>
        </p:nvPicPr>
        <p:blipFill rotWithShape="1">
          <a:blip r:embed="rId2" cstate="print">
            <a:extLst>
              <a:ext uri="{28A0092B-C50C-407E-A947-70E740481C1C}">
                <a14:useLocalDpi xmlns:a14="http://schemas.microsoft.com/office/drawing/2010/main" val="0"/>
              </a:ext>
            </a:extLst>
          </a:blip>
          <a:srcRect l="19" t="21290" r="-19" b="31871"/>
          <a:stretch/>
        </p:blipFill>
        <p:spPr>
          <a:xfrm>
            <a:off x="5371971" y="5013176"/>
            <a:ext cx="3377836" cy="1581416"/>
          </a:xfrm>
          <a:prstGeom prst="round2DiagRect">
            <a:avLst>
              <a:gd name="adj1" fmla="val 16667"/>
              <a:gd name="adj2" fmla="val 0"/>
            </a:avLst>
          </a:prstGeom>
        </p:spPr>
      </p:pic>
      <p:pic>
        <p:nvPicPr>
          <p:cNvPr id="5" name="image10614" descr="Technical University of Denmark">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037442" y="941007"/>
            <a:ext cx="1404424" cy="676656"/>
          </a:xfrm>
          <a:prstGeom prst="rect">
            <a:avLst/>
          </a:prstGeom>
          <a:noFill/>
          <a:ln>
            <a:noFill/>
          </a:ln>
        </p:spPr>
      </p:pic>
      <p:pic>
        <p:nvPicPr>
          <p:cNvPr id="6" name="image10613" descr="University of Copenhagen">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873603" y="1019303"/>
            <a:ext cx="1099185" cy="520065"/>
          </a:xfrm>
          <a:prstGeom prst="rect">
            <a:avLst/>
          </a:prstGeom>
          <a:noFill/>
          <a:ln>
            <a:noFill/>
          </a:ln>
        </p:spPr>
      </p:pic>
      <p:pic>
        <p:nvPicPr>
          <p:cNvPr id="7" name="irc_mi" descr="http://www.consat.se/sites/consat.se/files/chalmers_logo.jpg"/>
          <p:cNvPicPr/>
          <p:nvPr/>
        </p:nvPicPr>
        <p:blipFill>
          <a:blip r:embed="rId7">
            <a:extLst>
              <a:ext uri="{28A0092B-C50C-407E-A947-70E740481C1C}">
                <a14:useLocalDpi xmlns:a14="http://schemas.microsoft.com/office/drawing/2010/main" val="0"/>
              </a:ext>
            </a:extLst>
          </a:blip>
          <a:srcRect/>
          <a:stretch>
            <a:fillRect/>
          </a:stretch>
        </p:blipFill>
        <p:spPr bwMode="auto">
          <a:xfrm>
            <a:off x="5675769" y="1701991"/>
            <a:ext cx="1132205" cy="293370"/>
          </a:xfrm>
          <a:prstGeom prst="rect">
            <a:avLst/>
          </a:prstGeom>
          <a:noFill/>
          <a:ln>
            <a:noFill/>
          </a:ln>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2712" y="2464850"/>
            <a:ext cx="1314602" cy="225857"/>
          </a:xfrm>
          <a:prstGeom prst="rect">
            <a:avLst/>
          </a:prstGeom>
        </p:spPr>
      </p:pic>
      <p:pic>
        <p:nvPicPr>
          <p:cNvPr id="9" name="Billede 10" descr="http://www.cowi.com/topmenu/aboutcowi/corporate-visual-identity/basic-elements/logo/PublishingImages/P2%20inverted%20logo.jpg"/>
          <p:cNvPicPr/>
          <p:nvPr/>
        </p:nvPicPr>
        <p:blipFill>
          <a:blip r:embed="rId9">
            <a:extLst>
              <a:ext uri="{28A0092B-C50C-407E-A947-70E740481C1C}">
                <a14:useLocalDpi xmlns:a14="http://schemas.microsoft.com/office/drawing/2010/main" val="0"/>
              </a:ext>
            </a:extLst>
          </a:blip>
          <a:srcRect/>
          <a:stretch>
            <a:fillRect/>
          </a:stretch>
        </p:blipFill>
        <p:spPr bwMode="auto">
          <a:xfrm>
            <a:off x="6063437" y="2208337"/>
            <a:ext cx="469265" cy="469265"/>
          </a:xfrm>
          <a:prstGeom prst="rect">
            <a:avLst/>
          </a:prstGeom>
          <a:noFill/>
          <a:ln>
            <a:noFill/>
          </a:ln>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08567" y="3382279"/>
            <a:ext cx="1314679" cy="454457"/>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27148" y="2990630"/>
            <a:ext cx="1375258" cy="427025"/>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27148" y="2476365"/>
            <a:ext cx="1701333" cy="343619"/>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1388" y="3429000"/>
            <a:ext cx="2147665" cy="1270321"/>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56383" y="3938810"/>
            <a:ext cx="1219048" cy="411428"/>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89678" y="2990203"/>
            <a:ext cx="1828572" cy="292571"/>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51705" y="1644245"/>
            <a:ext cx="979180" cy="626129"/>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37442" y="1644245"/>
            <a:ext cx="1276350" cy="42545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43577" y="2832135"/>
            <a:ext cx="492304" cy="519238"/>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97714" y="2921605"/>
            <a:ext cx="609600" cy="429768"/>
          </a:xfrm>
          <a:prstGeom prst="rect">
            <a:avLst/>
          </a:prstGeom>
        </p:spPr>
      </p:pic>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78120" y="379540"/>
            <a:ext cx="863473" cy="792480"/>
          </a:xfrm>
          <a:prstGeom prst="rect">
            <a:avLst/>
          </a:prstGeom>
        </p:spPr>
      </p:pic>
    </p:spTree>
    <p:extLst>
      <p:ext uri="{BB962C8B-B14F-4D97-AF65-F5344CB8AC3E}">
        <p14:creationId xmlns:p14="http://schemas.microsoft.com/office/powerpoint/2010/main" val="113980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467544" y="541719"/>
            <a:ext cx="7632848" cy="432048"/>
          </a:xfrm>
        </p:spPr>
        <p:txBody>
          <a:bodyPr/>
          <a:lstStyle/>
          <a:p>
            <a:r>
              <a:rPr lang="en-GB" dirty="0"/>
              <a:t>Sustainable Business Development in the Arctic</a:t>
            </a:r>
          </a:p>
        </p:txBody>
      </p:sp>
      <p:sp>
        <p:nvSpPr>
          <p:cNvPr id="4" name="Text Placeholder 3"/>
          <p:cNvSpPr>
            <a:spLocks noGrp="1"/>
          </p:cNvSpPr>
          <p:nvPr>
            <p:ph type="body" sz="quarter" idx="17"/>
          </p:nvPr>
        </p:nvSpPr>
        <p:spPr>
          <a:xfrm>
            <a:off x="467544" y="1196975"/>
            <a:ext cx="6912767" cy="4176713"/>
          </a:xfrm>
        </p:spPr>
        <p:txBody>
          <a:bodyPr/>
          <a:lstStyle/>
          <a:p>
            <a:pPr indent="0">
              <a:buNone/>
            </a:pPr>
            <a:r>
              <a:rPr lang="en-GB" dirty="0"/>
              <a:t>“</a:t>
            </a:r>
            <a:r>
              <a:rPr lang="en-GB" i="1" dirty="0"/>
              <a:t>Working directly with local communities, businesses operating in the Arctic and industrial organisations, Blue-Action will demonstrate new opportunities for growth through tailored climate services. </a:t>
            </a:r>
          </a:p>
          <a:p>
            <a:pPr indent="0">
              <a:buNone/>
            </a:pPr>
            <a:r>
              <a:rPr lang="en-GB" i="1" dirty="0"/>
              <a:t>These will give users the information they need to live and work safely and successfully in the rapidly changing regions in and surrounding the Arctic</a:t>
            </a:r>
            <a:r>
              <a:rPr lang="en-GB" dirty="0"/>
              <a:t>” </a:t>
            </a:r>
          </a:p>
          <a:p>
            <a:pPr indent="0">
              <a:buNone/>
            </a:pPr>
            <a:r>
              <a:rPr lang="en-GB" dirty="0"/>
              <a:t>Dr Steffen M Olsen from the Danish Meteorological Institute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338659"/>
            <a:ext cx="6696744" cy="1285875"/>
          </a:xfrm>
          <a:prstGeom prst="rect">
            <a:avLst/>
          </a:prstGeom>
        </p:spPr>
      </p:pic>
    </p:spTree>
    <p:extLst>
      <p:ext uri="{BB962C8B-B14F-4D97-AF65-F5344CB8AC3E}">
        <p14:creationId xmlns:p14="http://schemas.microsoft.com/office/powerpoint/2010/main" val="325318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7"/>
          </p:nvPr>
        </p:nvSpPr>
        <p:spPr>
          <a:xfrm>
            <a:off x="467544" y="541718"/>
            <a:ext cx="6480719" cy="1015074"/>
          </a:xfrm>
        </p:spPr>
        <p:txBody>
          <a:bodyPr/>
          <a:lstStyle/>
          <a:p>
            <a:r>
              <a:rPr lang="da-DK" dirty="0"/>
              <a:t>Engaging with emerging and established business and industry</a:t>
            </a:r>
            <a:endParaRPr lang="en-US" noProof="0" dirty="0"/>
          </a:p>
        </p:txBody>
      </p:sp>
      <p:sp>
        <p:nvSpPr>
          <p:cNvPr id="6" name="Pladsholder til tekst 5"/>
          <p:cNvSpPr>
            <a:spLocks noGrp="1"/>
          </p:cNvSpPr>
          <p:nvPr>
            <p:ph type="body" sz="quarter" idx="18"/>
          </p:nvPr>
        </p:nvSpPr>
        <p:spPr>
          <a:xfrm>
            <a:off x="467544" y="1556792"/>
            <a:ext cx="7560840" cy="4392488"/>
          </a:xfrm>
        </p:spPr>
        <p:txBody>
          <a:bodyPr/>
          <a:lstStyle/>
          <a:p>
            <a:pPr indent="0">
              <a:buNone/>
            </a:pPr>
            <a:r>
              <a:rPr lang="en-GB" dirty="0"/>
              <a:t>The Blue-Action project will seek to reach out to the private sector decision makers and actively engage with them to enhance response capacity to climate change challenges and foster transfer and use of project results via Climate-KIC, which will in turn boost economic growth. Our focus area are: </a:t>
            </a:r>
          </a:p>
          <a:p>
            <a:pPr indent="0">
              <a:buNone/>
            </a:pPr>
            <a:r>
              <a:rPr lang="en-GB" b="1" dirty="0"/>
              <a:t>Tourism</a:t>
            </a:r>
            <a:r>
              <a:rPr lang="en-GB" dirty="0"/>
              <a:t>; destination management, cruise tourism, wildlife tourism</a:t>
            </a:r>
          </a:p>
          <a:p>
            <a:pPr indent="0">
              <a:buNone/>
            </a:pPr>
            <a:r>
              <a:rPr lang="en-GB" b="1" dirty="0"/>
              <a:t>Nordic cities</a:t>
            </a:r>
            <a:r>
              <a:rPr lang="en-GB" dirty="0"/>
              <a:t>; Construction, liveability and life quality, growth</a:t>
            </a:r>
          </a:p>
          <a:p>
            <a:pPr indent="0">
              <a:buNone/>
            </a:pPr>
            <a:r>
              <a:rPr lang="en-GB" b="1" dirty="0"/>
              <a:t>Blue </a:t>
            </a:r>
            <a:r>
              <a:rPr lang="en-GB" b="1" dirty="0" err="1"/>
              <a:t>bioeconomy</a:t>
            </a:r>
            <a:r>
              <a:rPr lang="en-GB" dirty="0"/>
              <a:t>; fisheries, aquaculture, seaweed and marine biotech</a:t>
            </a:r>
          </a:p>
          <a:p>
            <a:pPr indent="0">
              <a:buNone/>
            </a:pPr>
            <a:r>
              <a:rPr lang="en-GB" b="1" dirty="0"/>
              <a:t>Large Scale industries</a:t>
            </a:r>
            <a:r>
              <a:rPr lang="en-GB" dirty="0"/>
              <a:t>; shipping and logistic, mineral mines, oil and gas</a:t>
            </a:r>
          </a:p>
          <a:p>
            <a:pPr indent="0">
              <a:buNone/>
            </a:pPr>
            <a:r>
              <a:rPr lang="en-GB" b="1" dirty="0"/>
              <a:t>Financial and insurance communities</a:t>
            </a:r>
            <a:r>
              <a:rPr lang="en-GB" dirty="0"/>
              <a:t>; risk management, investment</a:t>
            </a:r>
          </a:p>
          <a:p>
            <a:pPr indent="0">
              <a:buNone/>
            </a:pPr>
            <a:endParaRPr lang="da-DK" dirty="0"/>
          </a:p>
        </p:txBody>
      </p:sp>
    </p:spTree>
    <p:extLst>
      <p:ext uri="{BB962C8B-B14F-4D97-AF65-F5344CB8AC3E}">
        <p14:creationId xmlns:p14="http://schemas.microsoft.com/office/powerpoint/2010/main" val="57964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467544" y="541719"/>
            <a:ext cx="7488831" cy="432048"/>
          </a:xfrm>
        </p:spPr>
        <p:txBody>
          <a:bodyPr/>
          <a:lstStyle/>
          <a:p>
            <a:r>
              <a:rPr lang="en-US" dirty="0"/>
              <a:t>Open Innovation</a:t>
            </a:r>
          </a:p>
          <a:p>
            <a:endParaRPr lang="en-GB" dirty="0"/>
          </a:p>
        </p:txBody>
      </p:sp>
      <p:sp>
        <p:nvSpPr>
          <p:cNvPr id="4" name="Text Placeholder 3"/>
          <p:cNvSpPr>
            <a:spLocks noGrp="1"/>
          </p:cNvSpPr>
          <p:nvPr>
            <p:ph type="body" sz="quarter" idx="17"/>
          </p:nvPr>
        </p:nvSpPr>
        <p:spPr>
          <a:xfrm>
            <a:off x="458367" y="1196752"/>
            <a:ext cx="8434113" cy="4176713"/>
          </a:xfrm>
        </p:spPr>
        <p:txBody>
          <a:bodyPr/>
          <a:lstStyle/>
          <a:p>
            <a:pPr indent="0">
              <a:buNone/>
            </a:pPr>
            <a:r>
              <a:rPr lang="en-GB" dirty="0"/>
              <a:t>Open Innovation Day is a concept that aims at: </a:t>
            </a:r>
          </a:p>
          <a:p>
            <a:r>
              <a:rPr lang="en-GB" dirty="0"/>
              <a:t>Inviting entrepreneurs, SMEs and corporates to propose new innovative ideas to be tested and implemented addressing specific climate challenges identified </a:t>
            </a:r>
          </a:p>
          <a:p>
            <a:r>
              <a:rPr lang="en-GB" dirty="0"/>
              <a:t>It may bring light to challenges, which a business and a city would otherwise be blind to. </a:t>
            </a:r>
          </a:p>
          <a:p>
            <a:r>
              <a:rPr lang="en-GB" dirty="0"/>
              <a:t>Investigating how new innovative concepts, idea’s and products can be designed to meet end-users climate targets. </a:t>
            </a:r>
          </a:p>
          <a:p>
            <a:r>
              <a:rPr lang="en-GB" dirty="0"/>
              <a:t>It showcases climate initiatives and projects that create green growth</a:t>
            </a:r>
          </a:p>
          <a:p>
            <a:r>
              <a:rPr lang="en-GB" dirty="0"/>
              <a:t>It ensure engagement with business sector end-users, authorities and policy makers and the public, with the specialist Blue Action research community as well as the wider scientific community in the Nordic and beyond. </a:t>
            </a:r>
          </a:p>
          <a:p>
            <a:endParaRPr lang="en-GB" dirty="0"/>
          </a:p>
          <a:p>
            <a:pPr marL="342900" indent="-342900"/>
            <a:endParaRPr lang="en-GB" dirty="0"/>
          </a:p>
        </p:txBody>
      </p:sp>
    </p:spTree>
    <p:extLst>
      <p:ext uri="{BB962C8B-B14F-4D97-AF65-F5344CB8AC3E}">
        <p14:creationId xmlns:p14="http://schemas.microsoft.com/office/powerpoint/2010/main" val="196343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478876" y="476672"/>
            <a:ext cx="7765531" cy="936104"/>
          </a:xfrm>
        </p:spPr>
        <p:txBody>
          <a:bodyPr/>
          <a:lstStyle/>
          <a:p>
            <a:r>
              <a:rPr lang="en-US" dirty="0"/>
              <a:t>Business Acceleration</a:t>
            </a:r>
          </a:p>
        </p:txBody>
      </p:sp>
      <p:sp>
        <p:nvSpPr>
          <p:cNvPr id="4" name="Text Placeholder 3"/>
          <p:cNvSpPr>
            <a:spLocks noGrp="1"/>
          </p:cNvSpPr>
          <p:nvPr>
            <p:ph type="body" sz="quarter" idx="17"/>
          </p:nvPr>
        </p:nvSpPr>
        <p:spPr>
          <a:xfrm>
            <a:off x="478876" y="1412776"/>
            <a:ext cx="7117460" cy="4176713"/>
          </a:xfrm>
        </p:spPr>
        <p:txBody>
          <a:bodyPr/>
          <a:lstStyle/>
          <a:p>
            <a:pPr indent="0">
              <a:buNone/>
            </a:pPr>
            <a:r>
              <a:rPr lang="en-GB" dirty="0"/>
              <a:t>Technology start-ups seldom fail on technology, they fail on commercialisation. </a:t>
            </a:r>
          </a:p>
          <a:p>
            <a:pPr indent="0">
              <a:buNone/>
            </a:pPr>
            <a:r>
              <a:rPr lang="en-GB" dirty="0"/>
              <a:t>Climate-KIC Accelerator is the only EU acceleration programme focused on climate impact by </a:t>
            </a:r>
            <a:r>
              <a:rPr lang="en-GB" dirty="0" err="1"/>
              <a:t>cleantech</a:t>
            </a:r>
            <a:r>
              <a:rPr lang="en-GB" dirty="0"/>
              <a:t> commercialisation.</a:t>
            </a:r>
          </a:p>
          <a:p>
            <a:pPr indent="0">
              <a:buNone/>
            </a:pPr>
            <a:r>
              <a:rPr lang="en-GB" dirty="0"/>
              <a:t>In three stages, our 18-month program brings the knowledge, resources, tools and the coaching a </a:t>
            </a:r>
            <a:r>
              <a:rPr lang="en-GB" dirty="0" err="1"/>
              <a:t>cleantech</a:t>
            </a:r>
            <a:r>
              <a:rPr lang="en-GB" dirty="0"/>
              <a:t> start-up needs for success.</a:t>
            </a:r>
          </a:p>
          <a:p>
            <a:pPr indent="0">
              <a:buNone/>
            </a:pPr>
            <a:r>
              <a:rPr lang="en-GB" dirty="0"/>
              <a:t>Every year, Climate-KIC Accelerator supports over 150 start-ups in Europe, and this number is still growing</a:t>
            </a:r>
            <a:endParaRPr lang="en-US" dirty="0"/>
          </a:p>
          <a:p>
            <a:endParaRPr lang="en-US" dirty="0"/>
          </a:p>
          <a:p>
            <a:endParaRPr lang="da-DK" dirty="0"/>
          </a:p>
        </p:txBody>
      </p:sp>
    </p:spTree>
    <p:extLst>
      <p:ext uri="{BB962C8B-B14F-4D97-AF65-F5344CB8AC3E}">
        <p14:creationId xmlns:p14="http://schemas.microsoft.com/office/powerpoint/2010/main" val="182259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type="body" sz="quarter" idx="10"/>
          </p:nvPr>
        </p:nvSpPr>
        <p:spPr>
          <a:xfrm>
            <a:off x="1691680" y="3636764"/>
            <a:ext cx="6840760" cy="368300"/>
          </a:xfrm>
        </p:spPr>
        <p:txBody>
          <a:bodyPr/>
          <a:lstStyle/>
          <a:p>
            <a:r>
              <a:rPr lang="en-US" dirty="0"/>
              <a:t>Peter Vangsbo| Innovation and Nordic Business Developer </a:t>
            </a:r>
            <a:r>
              <a:rPr lang="en-US" dirty="0" err="1"/>
              <a:t>peter.vangsbo</a:t>
            </a:r>
            <a:r>
              <a:rPr lang="da-DK" dirty="0"/>
              <a:t>@climate-kic.org</a:t>
            </a:r>
          </a:p>
        </p:txBody>
      </p:sp>
    </p:spTree>
    <p:extLst>
      <p:ext uri="{BB962C8B-B14F-4D97-AF65-F5344CB8AC3E}">
        <p14:creationId xmlns:p14="http://schemas.microsoft.com/office/powerpoint/2010/main" val="1385460747"/>
      </p:ext>
    </p:extLst>
  </p:cSld>
  <p:clrMapOvr>
    <a:masterClrMapping/>
  </p:clrMapOvr>
</p:sld>
</file>

<file path=ppt/theme/theme1.xml><?xml version="1.0" encoding="utf-8"?>
<a:theme xmlns:a="http://schemas.openxmlformats.org/drawingml/2006/main" name="Navy Cover ">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 Cover ">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U Blue Cover">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Cover">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apter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mage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Text Content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pc="http://schemas.microsoft.com/office/infopath/2007/PartnerControl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4806AB5E582F4A81B5CB9CEA710DF4" ma:contentTypeVersion="0" ma:contentTypeDescription="Create a new document." ma:contentTypeScope="" ma:versionID="16fc75db0fd2e7f53470a08bca4c493a">
  <xsd:schema xmlns:xsd="http://www.w3.org/2001/XMLSchema" xmlns:xs="http://www.w3.org/2001/XMLSchema" xmlns:p="http://schemas.microsoft.com/office/2006/metadata/properties" targetNamespace="http://schemas.microsoft.com/office/2006/metadata/properties" ma:root="true" ma:fieldsID="abc59ee2edf01cfb808cadb27e045d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328B4C-7BBC-4E49-A20F-DC03F9AE5F4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798C2B8-531E-4F78-9854-CA1C622F9396}">
  <ds:schemaRefs>
    <ds:schemaRef ds:uri="http://schemas.microsoft.com/sharepoint/v3/contenttype/forms"/>
  </ds:schemaRefs>
</ds:datastoreItem>
</file>

<file path=customXml/itemProps3.xml><?xml version="1.0" encoding="utf-8"?>
<ds:datastoreItem xmlns:ds="http://schemas.openxmlformats.org/officeDocument/2006/customXml" ds:itemID="{81EE8F79-450D-4B93-B98F-52A51DF83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3623</TotalTime>
  <Words>510</Words>
  <Application>Microsoft Office PowerPoint</Application>
  <PresentationFormat>On-screen Show (4:3)</PresentationFormat>
  <Paragraphs>40</Paragraphs>
  <Slides>8</Slides>
  <Notes>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8</vt:i4>
      </vt:variant>
    </vt:vector>
  </HeadingPairs>
  <TitlesOfParts>
    <vt:vector size="19" baseType="lpstr">
      <vt:lpstr>Arial</vt:lpstr>
      <vt:lpstr>Calibri</vt:lpstr>
      <vt:lpstr>Titillium</vt:lpstr>
      <vt:lpstr>Titillium Lt</vt:lpstr>
      <vt:lpstr>Navy Cover </vt:lpstr>
      <vt:lpstr>Green Cover </vt:lpstr>
      <vt:lpstr>EU Blue Cover</vt:lpstr>
      <vt:lpstr>White Cover</vt:lpstr>
      <vt:lpstr>Chapter Break</vt:lpstr>
      <vt:lpstr>Image Break</vt:lpstr>
      <vt:lpstr>Blue Text 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Ecorys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Lancaster</dc:creator>
  <cp:lastModifiedBy>Peter Vangsbo</cp:lastModifiedBy>
  <cp:revision>225</cp:revision>
  <dcterms:created xsi:type="dcterms:W3CDTF">2014-10-20T08:54:53Z</dcterms:created>
  <dcterms:modified xsi:type="dcterms:W3CDTF">2017-01-20T09:23:03Z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0x0101006C4806AB5E582F4A81B5CB9CEA710DF4</vt:lpwstr>
  </property>
  <property fmtid="{D5CDD505-2E9C-101B-9397-08002B2CF9AE}" pid="3" name="_AdHocReviewCycleID">
    <vt:i4>993387628</vt:i4>
  </property>
  <property fmtid="{D5CDD505-2E9C-101B-9397-08002B2CF9AE}" pid="4" name="_NewReviewCycle">
    <vt:lpwstr/>
  </property>
  <property fmtid="{D5CDD505-2E9C-101B-9397-08002B2CF9AE}" pid="5" name="_EmailSubject">
    <vt:lpwstr/>
  </property>
  <property fmtid="{D5CDD505-2E9C-101B-9397-08002B2CF9AE}" pid="6" name="_AuthorEmail">
    <vt:lpwstr>PVMA@cowi.com</vt:lpwstr>
  </property>
  <property fmtid="{D5CDD505-2E9C-101B-9397-08002B2CF9AE}" pid="7" name="_AuthorEmailDisplayName">
    <vt:lpwstr>Peter Normann Vangsbo</vt:lpwstr>
  </property>
  <property fmtid="{D5CDD505-2E9C-101B-9397-08002B2CF9AE}" pid="8" name="FileLeafRef">
    <vt:lpwstr>København Universitet - Open Innovation Call_Ver2.pptx</vt:lpwstr>
  </property>
  <property fmtid="{D5CDD505-2E9C-101B-9397-08002B2CF9AE}" pid="9" name="source_item_id">
    <vt:lpwstr>4219</vt:lpwstr>
  </property>
</Properties>
</file>