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5" r:id="rId3"/>
    <p:sldMasterId id="2147483679" r:id="rId4"/>
    <p:sldMasterId id="2147483735" r:id="rId5"/>
  </p:sldMasterIdLst>
  <p:notesMasterIdLst>
    <p:notesMasterId r:id="rId37"/>
  </p:notesMasterIdLst>
  <p:sldIdLst>
    <p:sldId id="256" r:id="rId6"/>
    <p:sldId id="277" r:id="rId7"/>
    <p:sldId id="330" r:id="rId8"/>
    <p:sldId id="290" r:id="rId9"/>
    <p:sldId id="331" r:id="rId10"/>
    <p:sldId id="295" r:id="rId11"/>
    <p:sldId id="296" r:id="rId12"/>
    <p:sldId id="308" r:id="rId13"/>
    <p:sldId id="298" r:id="rId14"/>
    <p:sldId id="299" r:id="rId15"/>
    <p:sldId id="336" r:id="rId16"/>
    <p:sldId id="270" r:id="rId17"/>
    <p:sldId id="258" r:id="rId18"/>
    <p:sldId id="337" r:id="rId19"/>
    <p:sldId id="310" r:id="rId20"/>
    <p:sldId id="300" r:id="rId21"/>
    <p:sldId id="325" r:id="rId22"/>
    <p:sldId id="311" r:id="rId23"/>
    <p:sldId id="312" r:id="rId24"/>
    <p:sldId id="313" r:id="rId25"/>
    <p:sldId id="314" r:id="rId26"/>
    <p:sldId id="315" r:id="rId27"/>
    <p:sldId id="316" r:id="rId28"/>
    <p:sldId id="317" r:id="rId29"/>
    <p:sldId id="318" r:id="rId30"/>
    <p:sldId id="319" r:id="rId31"/>
    <p:sldId id="320" r:id="rId32"/>
    <p:sldId id="321" r:id="rId33"/>
    <p:sldId id="326" r:id="rId34"/>
    <p:sldId id="323" r:id="rId35"/>
    <p:sldId id="32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92" autoAdjust="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C52D4-D3C2-4D19-B8E7-F9753102F1F0}" type="datetimeFigureOut">
              <a:rPr lang="en-GB" smtClean="0"/>
              <a:t>18/01/2017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A39C6-1B85-495C-AB02-0881054EFCF2}" type="slidenum">
              <a:rPr lang="en-GB" smtClean="0"/>
              <a:t>‹Nr.›</a:t>
            </a:fld>
            <a:endParaRPr lang="en-GB"/>
          </a:p>
        </p:txBody>
      </p:sp>
    </p:spTree>
    <p:extLst>
      <p:ext uri="{BB962C8B-B14F-4D97-AF65-F5344CB8AC3E}">
        <p14:creationId xmlns:p14="http://schemas.microsoft.com/office/powerpoint/2010/main" val="31216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a:ln/>
        </p:spPr>
      </p:sp>
      <p:sp>
        <p:nvSpPr>
          <p:cNvPr id="138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dirty="0" smtClean="0"/>
              <a:t>AORA:</a:t>
            </a:r>
            <a:r>
              <a:rPr lang="en-GB" baseline="0" dirty="0" smtClean="0"/>
              <a:t> </a:t>
            </a:r>
            <a:r>
              <a:rPr lang="en-US" baseline="0" dirty="0" smtClean="0"/>
              <a:t>The European Union, the United States and Canada agreed to join forces on Atlantic Ocean research. The agreement focuses on aligning the ocean observation efforts of the three partners. </a:t>
            </a:r>
            <a:br>
              <a:rPr lang="en-US" baseline="0" dirty="0" smtClean="0"/>
            </a:br>
            <a:r>
              <a:rPr lang="en-US" baseline="0" dirty="0" smtClean="0"/>
              <a:t>The goals are to better understand the Atlantic Ocean and to promote the sustainable management of its resources. The work will also study the interplay of the Atlantic Ocean with the Arctic Ocean, particularly with regards to climate change.</a:t>
            </a:r>
          </a:p>
          <a:p>
            <a:endParaRPr lang="en-GB" dirty="0" smtClean="0"/>
          </a:p>
          <a:p>
            <a:r>
              <a:rPr lang="en-GB" dirty="0" smtClean="0"/>
              <a:t>South Atlantic Ocean Cooperation: </a:t>
            </a:r>
            <a:r>
              <a:rPr lang="en-US" dirty="0" smtClean="0"/>
              <a:t>This cooperation is intended to increase our joint knowledge of the Atlantic Ocean and its dynamic systems, conducting joint research efforts and reciprocal access to infrastructures …</a:t>
            </a:r>
          </a:p>
          <a:p>
            <a:r>
              <a:rPr lang="en-US" dirty="0" smtClean="0"/>
              <a:t>In details, it is intended to organize a workshop with the participation of marine scientists, representatives of the Government and other stakeholders from Brazil, South Africa, Europe and other countries to be invited (Argentina, Uruguay, Namibia, Angola, Cape Verde, among others).</a:t>
            </a:r>
          </a:p>
          <a:p>
            <a:endParaRPr lang="de-DE" dirty="0" smtClean="0"/>
          </a:p>
          <a:p>
            <a:r>
              <a:rPr lang="de-DE" dirty="0" smtClean="0"/>
              <a:t>G7 Science &amp;</a:t>
            </a:r>
            <a:r>
              <a:rPr lang="de-DE" baseline="0" dirty="0" smtClean="0"/>
              <a:t> Technology </a:t>
            </a:r>
            <a:r>
              <a:rPr lang="de-DE" dirty="0" smtClean="0"/>
              <a:t>Ministers </a:t>
            </a:r>
            <a:r>
              <a:rPr lang="de-DE" dirty="0" err="1" smtClean="0"/>
              <a:t>calling</a:t>
            </a:r>
            <a:r>
              <a:rPr lang="de-DE" baseline="0" dirty="0" smtClean="0"/>
              <a:t> </a:t>
            </a:r>
            <a:r>
              <a:rPr lang="de-DE" baseline="0" dirty="0" err="1" smtClean="0"/>
              <a:t>for</a:t>
            </a:r>
            <a:r>
              <a:rPr lang="de-DE" baseline="0" dirty="0" smtClean="0"/>
              <a:t> Enhanced Global </a:t>
            </a:r>
            <a:r>
              <a:rPr lang="de-DE" baseline="0" dirty="0" err="1" smtClean="0"/>
              <a:t>Ocean</a:t>
            </a:r>
            <a:r>
              <a:rPr lang="de-DE" baseline="0" dirty="0" smtClean="0"/>
              <a:t> </a:t>
            </a:r>
            <a:r>
              <a:rPr lang="de-DE" baseline="0" dirty="0" err="1" smtClean="0"/>
              <a:t>Observing</a:t>
            </a:r>
            <a:r>
              <a:rPr lang="de-DE" baseline="0" dirty="0" smtClean="0"/>
              <a:t>  </a:t>
            </a:r>
            <a:r>
              <a:rPr lang="en-US" dirty="0" smtClean="0"/>
              <a:t>- The Future of the Seas and Oceans:  Toward Science‐Based Management, Conservation and Sustainable Use of the Oceans, Seas and Marine Resources</a:t>
            </a:r>
          </a:p>
          <a:p>
            <a:endParaRPr lang="en-US" dirty="0" smtClean="0"/>
          </a:p>
          <a:p>
            <a:r>
              <a:rPr lang="en-US" dirty="0" smtClean="0"/>
              <a:t>Support the development of an initiative for enhanced global sea and ocean observation … </a:t>
            </a:r>
          </a:p>
          <a:p>
            <a:r>
              <a:rPr lang="en-US" dirty="0" smtClean="0"/>
              <a:t>Support an enhanced system of ocean assessment …</a:t>
            </a:r>
          </a:p>
          <a:p>
            <a:r>
              <a:rPr lang="en-US" dirty="0" smtClean="0"/>
              <a:t>Promote open science and the improvement of the global data sharing infrastructure …</a:t>
            </a:r>
          </a:p>
          <a:p>
            <a:r>
              <a:rPr lang="en-US" dirty="0" smtClean="0"/>
              <a:t>iv. Strengthen collaborative approaches to encourage the development of regional observing capabilities …</a:t>
            </a:r>
          </a:p>
          <a:p>
            <a:r>
              <a:rPr lang="en-US" dirty="0" smtClean="0"/>
              <a:t>Promote increased G7 political‐cooperation by identifying additional actions needed to enhance future routine ocean observations.</a:t>
            </a:r>
          </a:p>
          <a:p>
            <a:endParaRPr lang="de-DE" dirty="0" smtClean="0"/>
          </a:p>
          <a:p>
            <a:r>
              <a:rPr lang="de-DE" dirty="0" smtClean="0"/>
              <a:t>GOOS: </a:t>
            </a:r>
            <a:r>
              <a:rPr lang="en-US" dirty="0" smtClean="0"/>
              <a:t>GOOS is a permanent global system for observations, modelling and analysis of marine and ocean variables to support operational ocean services worldwide. </a:t>
            </a:r>
          </a:p>
          <a:p>
            <a:r>
              <a:rPr lang="en-US" dirty="0" smtClean="0"/>
              <a:t>GOOS provides accurate descriptions of the present state of the oceans, including living resources; continuous forecasts of the future conditions of the sea for as far ahead as possible, and the basis for forecasts of climate change.</a:t>
            </a:r>
          </a:p>
          <a:p>
            <a:r>
              <a:rPr lang="en-US" dirty="0" smtClean="0"/>
              <a:t>GOOS is a system of </a:t>
            </a:r>
            <a:r>
              <a:rPr lang="en-US" dirty="0" err="1" smtClean="0"/>
              <a:t>programmes</a:t>
            </a:r>
            <a:r>
              <a:rPr lang="en-US" dirty="0" smtClean="0"/>
              <a:t>, each of which is working on different and complementary aspects of establishing an operational ocean observation capability for all of the world's nations.</a:t>
            </a:r>
          </a:p>
          <a:p>
            <a:endParaRPr lang="en-US" dirty="0" smtClean="0"/>
          </a:p>
          <a:p>
            <a:endParaRPr lang="en-GB" dirty="0"/>
          </a:p>
        </p:txBody>
      </p:sp>
      <p:sp>
        <p:nvSpPr>
          <p:cNvPr id="1382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62B3549B-F997-EA43-BE37-1AB6200078A0}" type="slidenum">
              <a:rPr lang="en-US" b="0">
                <a:solidFill>
                  <a:prstClr val="black"/>
                </a:solidFill>
              </a:rPr>
              <a:pPr eaLnBrk="1" hangingPunct="1"/>
              <a:t>9</a:t>
            </a:fld>
            <a:endParaRPr lang="en-US" b="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BCFD306-572D-1F45-9ED3-A531B969A012}" type="slidenum">
              <a:rPr lang="en-US" sz="1200" b="0">
                <a:solidFill>
                  <a:srgbClr val="000000"/>
                </a:solidFill>
                <a:latin typeface="Times New Roman" charset="0"/>
              </a:rPr>
              <a:pPr eaLnBrk="1" hangingPunct="1"/>
              <a:t>11</a:t>
            </a:fld>
            <a:endParaRPr lang="en-US" sz="1200" b="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t>A key idea in the Framework is the definition of Essential Ocean Variables, which some overlap with other types of essential variables that have been defined, such as Essential Climate Variables defined by GOOS and GCOS, Essential Variables defined by WMO for weather forecasting, and Essential Biodiversity Variables that are being defined by GEOBON (although largely focused on terrestrial variables).</a:t>
            </a:r>
          </a:p>
          <a:p>
            <a:pPr>
              <a:lnSpc>
                <a:spcPct val="90000"/>
              </a:lnSpc>
            </a:pPr>
            <a:endParaRPr lang="en-US"/>
          </a:p>
          <a:p>
            <a:pPr>
              <a:lnSpc>
                <a:spcPct val="90000"/>
              </a:lnSpc>
            </a:pPr>
            <a:r>
              <a:rPr lang="en-US"/>
              <a:t>The idea is that for the key societal and scientific drivers of sustained ocean observations, we cannot measure everything, nor do we need to. Essential Ocean Variables should respond to these high-level drivers, related to climate, to understanding and managing ecosystem services, to conserving biodiversity, to managing living marine resources, to safety and protection of life and property at sea and on the coasts.</a:t>
            </a:r>
          </a:p>
          <a:p>
            <a:pPr>
              <a:lnSpc>
                <a:spcPct val="90000"/>
              </a:lnSpc>
            </a:pPr>
            <a:endParaRPr lang="en-US"/>
          </a:p>
          <a:p>
            <a:pPr>
              <a:lnSpc>
                <a:spcPct val="90000"/>
              </a:lnSpc>
            </a:pPr>
            <a:r>
              <a:rPr lang="en-US"/>
              <a:t>Aligning the coordination processes of the observing system on variables, rather than by platforms or observing techniques, stays truer to the natural system which we are trying to observe, while allowing for innovation of observing techniques over time as technology and capability develop.</a:t>
            </a:r>
          </a:p>
          <a:p>
            <a:pPr>
              <a:lnSpc>
                <a:spcPct val="90000"/>
              </a:lnSpc>
            </a:pPr>
            <a:endParaRPr lang="en-US"/>
          </a:p>
          <a:p>
            <a:pPr>
              <a:lnSpc>
                <a:spcPct val="90000"/>
              </a:lnSpc>
            </a:pPr>
            <a:r>
              <a:rPr lang="en-US"/>
              <a:t>The definition of an EOV must be driven by these requirements, but be rooted in reality, its measurement must be feasible. We may not be ready to measure all EOVs, but this assessing and encouraging the development of readiness is also a part of the Framework.</a:t>
            </a:r>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45EE19D-C826-DD4F-AE26-ECD1CC07AA3E}" type="slidenum">
              <a:rPr lang="en-US" sz="1200" b="0">
                <a:solidFill>
                  <a:srgbClr val="000000"/>
                </a:solidFill>
                <a:latin typeface="Times New Roman" charset="0"/>
              </a:rPr>
              <a:pPr eaLnBrk="1" hangingPunct="1"/>
              <a:t>12</a:t>
            </a:fld>
            <a:endParaRPr lang="en-US" sz="1200" b="0">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dirty="0" smtClean="0"/>
              <a:t>WP5: Integrated regional observing systems: </a:t>
            </a:r>
            <a:r>
              <a:rPr lang="fr-FR" sz="1200" b="0" i="0" u="none" strike="noStrike" kern="1200" baseline="0" dirty="0" smtClean="0">
                <a:solidFill>
                  <a:schemeClr val="tx1"/>
                </a:solidFill>
                <a:latin typeface="+mn-lt"/>
                <a:ea typeface="+mn-ea"/>
                <a:cs typeface="+mn-cs"/>
              </a:rPr>
              <a:t>This component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facilitate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observational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logistics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ship</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platform</a:t>
            </a:r>
            <a:r>
              <a:rPr lang="fr-FR" sz="1200" b="0" i="0" u="none" strike="noStrike" kern="1200" baseline="0" dirty="0" smtClean="0">
                <a:solidFill>
                  <a:schemeClr val="tx1"/>
                </a:solidFill>
                <a:latin typeface="+mn-lt"/>
                <a:ea typeface="+mn-ea"/>
                <a:cs typeface="+mn-cs"/>
              </a:rPr>
              <a:t> sharing) to </a:t>
            </a:r>
            <a:r>
              <a:rPr lang="fr-FR" sz="1200" b="0" i="0" u="none" strike="noStrike" kern="1200" baseline="0" dirty="0" err="1" smtClean="0">
                <a:solidFill>
                  <a:schemeClr val="tx1"/>
                </a:solidFill>
                <a:latin typeface="+mn-lt"/>
                <a:ea typeface="+mn-ea"/>
                <a:cs typeface="+mn-cs"/>
              </a:rPr>
              <a:t>make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sampling</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and efficient. </a:t>
            </a:r>
            <a:r>
              <a:rPr lang="fr-FR" sz="1200" b="0" i="0" u="none" strike="noStrike" kern="1200" baseline="0" dirty="0" err="1" smtClean="0">
                <a:solidFill>
                  <a:schemeClr val="tx1"/>
                </a:solidFill>
                <a:latin typeface="+mn-lt"/>
                <a:ea typeface="+mn-ea"/>
                <a:cs typeface="+mn-cs"/>
              </a:rPr>
              <a:t>Furthermore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by </a:t>
            </a:r>
            <a:r>
              <a:rPr lang="fr-FR" sz="1200" b="0" i="0" u="none" strike="noStrike" kern="1200" baseline="0" dirty="0" err="1" smtClean="0">
                <a:solidFill>
                  <a:schemeClr val="tx1"/>
                </a:solidFill>
                <a:latin typeface="+mn-lt"/>
                <a:ea typeface="+mn-ea"/>
                <a:cs typeface="+mn-cs"/>
              </a:rPr>
              <a:t>exploiting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collocated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physical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chemical</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ecological</a:t>
            </a:r>
            <a:r>
              <a:rPr lang="fr-FR" sz="1200" b="0" i="0" u="none" strike="noStrike" kern="1200" baseline="0" dirty="0" smtClean="0">
                <a:solidFill>
                  <a:schemeClr val="tx1"/>
                </a:solidFill>
                <a:latin typeface="+mn-lt"/>
                <a:ea typeface="+mn-ea"/>
                <a:cs typeface="+mn-cs"/>
              </a:rPr>
              <a:t> data to support an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assessment</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fish</a:t>
            </a:r>
            <a:r>
              <a:rPr lang="fr-FR" sz="1200" b="0" i="0" u="none" strike="noStrike" kern="1200" baseline="0" dirty="0" smtClean="0">
                <a:solidFill>
                  <a:schemeClr val="tx1"/>
                </a:solidFill>
                <a:latin typeface="+mn-lt"/>
                <a:ea typeface="+mn-ea"/>
                <a:cs typeface="+mn-cs"/>
              </a:rPr>
              <a:t> stocks and </a:t>
            </a:r>
            <a:r>
              <a:rPr lang="fr-FR" sz="1200" b="0" i="0" u="none" strike="noStrike" kern="1200" baseline="0" dirty="0" err="1" smtClean="0">
                <a:solidFill>
                  <a:schemeClr val="tx1"/>
                </a:solidFill>
                <a:latin typeface="+mn-lt"/>
                <a:ea typeface="+mn-ea"/>
                <a:cs typeface="+mn-cs"/>
              </a:rPr>
              <a:t>their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reaction</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climate</a:t>
            </a:r>
            <a:r>
              <a:rPr lang="fr-FR" sz="1200" b="0" i="0" u="none" strike="noStrike" kern="1200" baseline="0" dirty="0" smtClean="0">
                <a:solidFill>
                  <a:schemeClr val="tx1"/>
                </a:solidFill>
                <a:latin typeface="+mn-lt"/>
                <a:ea typeface="+mn-ea"/>
                <a:cs typeface="+mn-cs"/>
              </a:rPr>
              <a:t> change. The </a:t>
            </a:r>
            <a:r>
              <a:rPr lang="fr-FR" sz="1200" b="0" i="0" u="none" strike="noStrike" kern="1200" baseline="0" dirty="0" err="1" smtClean="0">
                <a:solidFill>
                  <a:schemeClr val="tx1"/>
                </a:solidFill>
                <a:latin typeface="+mn-lt"/>
                <a:ea typeface="+mn-ea"/>
                <a:cs typeface="+mn-cs"/>
              </a:rPr>
              <a:t>merging</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different</a:t>
            </a:r>
            <a:r>
              <a:rPr lang="fr-FR" sz="1200" b="0" i="0" u="none" strike="noStrike" kern="1200" baseline="0" dirty="0" smtClean="0">
                <a:solidFill>
                  <a:schemeClr val="tx1"/>
                </a:solidFill>
                <a:latin typeface="+mn-lt"/>
                <a:ea typeface="+mn-ea"/>
                <a:cs typeface="+mn-cs"/>
              </a:rPr>
              <a:t> types of data </a:t>
            </a:r>
            <a:r>
              <a:rPr lang="fr-FR" sz="1200" b="0" i="0" u="none" strike="noStrike" kern="1200" baseline="0" dirty="0" err="1" smtClean="0">
                <a:solidFill>
                  <a:schemeClr val="tx1"/>
                </a:solidFill>
                <a:latin typeface="+mn-lt"/>
                <a:ea typeface="+mn-ea"/>
                <a:cs typeface="+mn-cs"/>
              </a:rPr>
              <a:t>across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platforms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combining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create</a:t>
            </a:r>
            <a:r>
              <a:rPr lang="fr-FR" sz="1200" b="0" i="0" u="none" strike="noStrike" kern="1200" baseline="0" dirty="0" smtClean="0">
                <a:solidFill>
                  <a:schemeClr val="tx1"/>
                </a:solidFill>
                <a:latin typeface="+mn-lt"/>
                <a:ea typeface="+mn-ea"/>
                <a:cs typeface="+mn-cs"/>
              </a:rPr>
              <a:t> new information as </a:t>
            </a:r>
            <a:r>
              <a:rPr lang="fr-FR" sz="1200" b="0" i="0" u="none" strike="noStrike" kern="1200" baseline="0" dirty="0" err="1" smtClean="0">
                <a:solidFill>
                  <a:schemeClr val="tx1"/>
                </a:solidFill>
                <a:latin typeface="+mn-lt"/>
                <a:ea typeface="+mn-ea"/>
                <a:cs typeface="+mn-cs"/>
              </a:rPr>
              <a:t>well</a:t>
            </a:r>
            <a:r>
              <a:rPr lang="fr-FR" sz="1200" b="0" i="0" u="none" strike="noStrike" kern="1200" baseline="0" dirty="0" smtClean="0">
                <a:solidFill>
                  <a:schemeClr val="tx1"/>
                </a:solidFill>
                <a:latin typeface="+mn-lt"/>
                <a:ea typeface="+mn-ea"/>
                <a:cs typeface="+mn-cs"/>
              </a:rPr>
              <a:t> as </a:t>
            </a:r>
            <a:r>
              <a:rPr lang="fr-FR" sz="1200" b="0" i="0" u="none" strike="noStrike" kern="1200" baseline="0" dirty="0" err="1" smtClean="0">
                <a:solidFill>
                  <a:schemeClr val="tx1"/>
                </a:solidFill>
                <a:latin typeface="+mn-lt"/>
                <a:ea typeface="+mn-ea"/>
                <a:cs typeface="+mn-cs"/>
              </a:rPr>
              <a:t>products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quality</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accuracy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compared</a:t>
            </a:r>
            <a:r>
              <a:rPr lang="fr-FR" sz="1200" b="0" i="0" u="none" strike="noStrike" kern="1200" baseline="0" dirty="0" smtClean="0">
                <a:solidFill>
                  <a:schemeClr val="tx1"/>
                </a:solidFill>
                <a:latin typeface="+mn-lt"/>
                <a:ea typeface="+mn-ea"/>
                <a:cs typeface="+mn-cs"/>
              </a:rPr>
              <a:t> to the </a:t>
            </a:r>
            <a:r>
              <a:rPr lang="fr-FR" sz="1200" b="0" i="0" u="none" strike="noStrike" kern="1200" baseline="0" dirty="0" err="1" smtClean="0">
                <a:solidFill>
                  <a:schemeClr val="tx1"/>
                </a:solidFill>
                <a:latin typeface="+mn-lt"/>
                <a:ea typeface="+mn-ea"/>
                <a:cs typeface="+mn-cs"/>
              </a:rPr>
              <a:t>current</a:t>
            </a:r>
            <a:r>
              <a:rPr lang="fr-FR" sz="1200" b="0" i="0" u="none" strike="noStrike" kern="1200" baseline="0" dirty="0" smtClean="0">
                <a:solidFill>
                  <a:schemeClr val="tx1"/>
                </a:solidFill>
                <a:latin typeface="+mn-lt"/>
                <a:ea typeface="+mn-ea"/>
                <a:cs typeface="+mn-cs"/>
              </a:rPr>
              <a:t> system. New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promise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integrated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a </a:t>
            </a:r>
            <a:r>
              <a:rPr lang="fr-FR" sz="1200" b="0" i="0" u="none" strike="noStrike" kern="1200" baseline="0" dirty="0" err="1" smtClean="0">
                <a:solidFill>
                  <a:schemeClr val="tx1"/>
                </a:solidFill>
                <a:latin typeface="+mn-lt"/>
                <a:ea typeface="+mn-ea"/>
                <a:cs typeface="+mn-cs"/>
              </a:rPr>
              <a:t>later</a:t>
            </a:r>
            <a:r>
              <a:rPr lang="fr-FR" sz="1200" b="0" i="0" u="none" strike="noStrike" kern="1200" baseline="0" dirty="0" smtClean="0">
                <a:solidFill>
                  <a:schemeClr val="tx1"/>
                </a:solidFill>
                <a:latin typeface="+mn-lt"/>
                <a:ea typeface="+mn-ea"/>
                <a:cs typeface="+mn-cs"/>
              </a:rPr>
              <a:t> stage </a:t>
            </a:r>
            <a:r>
              <a:rPr lang="fr-FR" sz="1200" b="0" i="0" u="none" strike="noStrike" kern="1200" baseline="0" dirty="0" err="1" smtClean="0">
                <a:solidFill>
                  <a:schemeClr val="tx1"/>
                </a:solidFill>
                <a:latin typeface="+mn-lt"/>
                <a:ea typeface="+mn-ea"/>
                <a:cs typeface="+mn-cs"/>
              </a:rPr>
              <a:t>into</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ocean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modelling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systems</a:t>
            </a:r>
            <a:r>
              <a:rPr lang="fr-FR"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F13A39C6-1B85-495C-AB02-0881054EFCF2}" type="slidenum">
              <a:rPr lang="en-GB" smtClean="0"/>
              <a:t>13</a:t>
            </a:fld>
            <a:endParaRPr lang="en-GB"/>
          </a:p>
        </p:txBody>
      </p:sp>
    </p:spTree>
    <p:extLst>
      <p:ext uri="{BB962C8B-B14F-4D97-AF65-F5344CB8AC3E}">
        <p14:creationId xmlns:p14="http://schemas.microsoft.com/office/powerpoint/2010/main" val="2068675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2130425"/>
            <a:ext cx="5688632" cy="1470025"/>
          </a:xfrm>
        </p:spPr>
        <p:txBody>
          <a:bodyPr/>
          <a:lstStyle>
            <a:lvl1pPr algn="l">
              <a:defRPr/>
            </a:lvl1pPr>
          </a:lstStyle>
          <a:p>
            <a:r>
              <a:rPr lang="de-DE" smtClean="0"/>
              <a:t>Titelmasterformat durch Klicken bearbeiten</a:t>
            </a:r>
            <a:endParaRPr lang="en-GB"/>
          </a:p>
        </p:txBody>
      </p:sp>
      <p:sp>
        <p:nvSpPr>
          <p:cNvPr id="3" name="Subtitle 2"/>
          <p:cNvSpPr>
            <a:spLocks noGrp="1"/>
          </p:cNvSpPr>
          <p:nvPr>
            <p:ph type="subTitle" idx="1"/>
          </p:nvPr>
        </p:nvSpPr>
        <p:spPr>
          <a:xfrm>
            <a:off x="2843808" y="3886200"/>
            <a:ext cx="576064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dirty="0"/>
          </a:p>
        </p:txBody>
      </p:sp>
      <p:sp>
        <p:nvSpPr>
          <p:cNvPr id="4" name="Date Placeholder 3"/>
          <p:cNvSpPr>
            <a:spLocks noGrp="1"/>
          </p:cNvSpPr>
          <p:nvPr>
            <p:ph type="dt" sz="half" idx="10"/>
          </p:nvPr>
        </p:nvSpPr>
        <p:spPr/>
        <p:txBody>
          <a:bodyPr/>
          <a:lstStyle/>
          <a:p>
            <a:fld id="{734D84C1-FAD0-49FD-A91C-6AA29C7F4B6A}" type="datetime1">
              <a:rPr lang="en-GB" smtClean="0"/>
              <a:t>18/01/2017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pic>
        <p:nvPicPr>
          <p:cNvPr id="8"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 y="0"/>
            <a:ext cx="3036093" cy="6858000"/>
          </a:xfrm>
          <a:prstGeom prst="rect">
            <a:avLst/>
          </a:prstGeom>
        </p:spPr>
      </p:pic>
    </p:spTree>
    <p:extLst>
      <p:ext uri="{BB962C8B-B14F-4D97-AF65-F5344CB8AC3E}">
        <p14:creationId xmlns:p14="http://schemas.microsoft.com/office/powerpoint/2010/main" val="420756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C53D773A-36B0-4BA7-B527-FC61ED418DE7}" type="datetime1">
              <a:rPr lang="en-GB" smtClean="0"/>
              <a:t>18/01/2017</a:t>
            </a:fld>
            <a:endParaRPr lang="en-GB"/>
          </a:p>
        </p:txBody>
      </p:sp>
      <p:sp>
        <p:nvSpPr>
          <p:cNvPr id="6" name="Footer Placeholder 5"/>
          <p:cNvSpPr>
            <a:spLocks noGrp="1"/>
          </p:cNvSpPr>
          <p:nvPr>
            <p:ph type="ftr" sz="quarter" idx="11"/>
          </p:nvPr>
        </p:nvSpPr>
        <p:spPr/>
        <p:txBody>
          <a:bodyPr/>
          <a:lstStyle/>
          <a:p>
            <a:r>
              <a:rPr lang="en-GB" smtClean="0"/>
              <a:t>Title of Presentation</a:t>
            </a:r>
            <a:endParaRPr lang="en-GB"/>
          </a:p>
        </p:txBody>
      </p:sp>
      <p:sp>
        <p:nvSpPr>
          <p:cNvPr id="7" name="Slide Number Placeholder 6"/>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938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0623610-376F-4237-AF60-104686041D92}" type="datetime1">
              <a:rPr lang="en-GB" smtClean="0"/>
              <a:t>18/01/2017</a:t>
            </a:fld>
            <a:endParaRPr lang="en-GB"/>
          </a:p>
        </p:txBody>
      </p:sp>
      <p:sp>
        <p:nvSpPr>
          <p:cNvPr id="6" name="Footer Placeholder 5"/>
          <p:cNvSpPr>
            <a:spLocks noGrp="1"/>
          </p:cNvSpPr>
          <p:nvPr>
            <p:ph type="ftr" sz="quarter" idx="11"/>
          </p:nvPr>
        </p:nvSpPr>
        <p:spPr/>
        <p:txBody>
          <a:bodyPr/>
          <a:lstStyle/>
          <a:p>
            <a:r>
              <a:rPr lang="en-GB" smtClean="0"/>
              <a:t>Title of Presentation</a:t>
            </a:r>
            <a:endParaRPr lang="en-GB"/>
          </a:p>
        </p:txBody>
      </p:sp>
      <p:sp>
        <p:nvSpPr>
          <p:cNvPr id="7" name="Slide Number Placeholder 6"/>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58185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2CAF0DB1-4EC1-4DA3-ABCD-FBC965146002}" type="datetime1">
              <a:rPr lang="en-GB" smtClean="0"/>
              <a:t>18/01/2017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38567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E7E1609D-DC7A-4D24-B2C5-10E3063D6C98}" type="datetime1">
              <a:rPr lang="en-GB" smtClean="0"/>
              <a:t>18/01/2017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55721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7" name="Textfeld 6"/>
          <p:cNvSpPr txBox="1"/>
          <p:nvPr userDrawn="1"/>
        </p:nvSpPr>
        <p:spPr>
          <a:xfrm>
            <a:off x="0" y="-27384"/>
            <a:ext cx="9144000" cy="369332"/>
          </a:xfrm>
          <a:prstGeom prst="rect">
            <a:avLst/>
          </a:prstGeom>
          <a:noFill/>
        </p:spPr>
        <p:txBody>
          <a:bodyPr wrap="square" rtlCol="0">
            <a:spAutoFit/>
          </a:bodyPr>
          <a:lstStyle/>
          <a:p>
            <a:pPr algn="ctr" fontAlgn="base">
              <a:spcBef>
                <a:spcPct val="0"/>
              </a:spcBef>
              <a:spcAft>
                <a:spcPct val="0"/>
              </a:spcAft>
            </a:pPr>
            <a:r>
              <a:rPr lang="de-DE" b="1" dirty="0" err="1" smtClean="0">
                <a:solidFill>
                  <a:srgbClr val="000000"/>
                </a:solidFill>
                <a:latin typeface="Arial" charset="0"/>
                <a:ea typeface="ＭＳ Ｐゴシック" charset="0"/>
                <a:cs typeface="ＭＳ Ｐゴシック" charset="0"/>
              </a:rPr>
              <a:t>AtlantOS</a:t>
            </a:r>
            <a:endParaRPr lang="de-DE" b="1" dirty="0">
              <a:solidFill>
                <a:srgbClr val="000000"/>
              </a:solidFill>
              <a:latin typeface="Arial" charset="0"/>
              <a:ea typeface="ＭＳ Ｐゴシック" charset="0"/>
              <a:cs typeface="ＭＳ Ｐゴシック" charset="0"/>
            </a:endParaRPr>
          </a:p>
        </p:txBody>
      </p:sp>
      <p:cxnSp>
        <p:nvCxnSpPr>
          <p:cNvPr id="9" name="Gerade Verbindung 8"/>
          <p:cNvCxnSpPr/>
          <p:nvPr userDrawn="1"/>
        </p:nvCxnSpPr>
        <p:spPr>
          <a:xfrm>
            <a:off x="144016" y="332656"/>
            <a:ext cx="8820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91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6"/>
          <p:cNvSpPr txBox="1"/>
          <p:nvPr userDrawn="1"/>
        </p:nvSpPr>
        <p:spPr>
          <a:xfrm>
            <a:off x="0" y="-27384"/>
            <a:ext cx="9144000" cy="369332"/>
          </a:xfrm>
          <a:prstGeom prst="rect">
            <a:avLst/>
          </a:prstGeom>
          <a:noFill/>
        </p:spPr>
        <p:txBody>
          <a:bodyPr wrap="square" rtlCol="0">
            <a:spAutoFit/>
          </a:bodyPr>
          <a:lstStyle/>
          <a:p>
            <a:pPr algn="ctr"/>
            <a:r>
              <a:rPr lang="de-DE" dirty="0" err="1" smtClean="0">
                <a:solidFill>
                  <a:prstClr val="black"/>
                </a:solidFill>
                <a:latin typeface="Calibri"/>
              </a:rPr>
              <a:t>AtlantOS</a:t>
            </a:r>
            <a:endParaRPr lang="de-DE" dirty="0">
              <a:solidFill>
                <a:prstClr val="black"/>
              </a:solidFill>
              <a:latin typeface="Calibri"/>
            </a:endParaRPr>
          </a:p>
        </p:txBody>
      </p:sp>
      <p:cxnSp>
        <p:nvCxnSpPr>
          <p:cNvPr id="9" name="Gerade Verbindung 8"/>
          <p:cNvCxnSpPr/>
          <p:nvPr userDrawn="1"/>
        </p:nvCxnSpPr>
        <p:spPr>
          <a:xfrm>
            <a:off x="144016" y="332656"/>
            <a:ext cx="8820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3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85964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422368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217985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77696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E309CB72-38C9-4383-AE92-5A52D1783104}" type="datetime1">
              <a:rPr lang="en-GB" smtClean="0"/>
              <a:t>18/01/2017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448251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latin typeface="Calibri"/>
            </a:endParaRPr>
          </a:p>
        </p:txBody>
      </p:sp>
      <p:sp>
        <p:nvSpPr>
          <p:cNvPr id="9" name="Foliennummernplatzhalter 8"/>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11485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7730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latin typeface="Calibri"/>
            </a:endParaRPr>
          </a:p>
        </p:txBody>
      </p:sp>
      <p:sp>
        <p:nvSpPr>
          <p:cNvPr id="4" name="Foliennummernplatzhalter 3"/>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014022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44703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559809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335290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688464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6FCD08F-3B60-4151-9AB4-14465E3D62C9}"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A337182E-5735-4DBA-9412-86939FBFCC83}"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89737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898989"/>
                </a:solidFill>
                <a:latin typeface="Calibri" charset="0"/>
                <a:ea typeface="ＭＳ Ｐゴシック" charset="0"/>
                <a:cs typeface="ＭＳ Ｐゴシック" charset="0"/>
              </a:defRPr>
            </a:lvl1pPr>
          </a:lstStyle>
          <a:p>
            <a:pPr>
              <a:defRPr/>
            </a:pPr>
            <a:fld id="{FC29B142-4C32-6A4D-B937-F5F8E687ED1B}" type="datetime1">
              <a:rPr lang="en-US"/>
              <a:pPr>
                <a:defRPr/>
              </a:pPr>
              <a:t>1/18/2017</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rgbClr val="898989"/>
                </a:solidFill>
                <a:latin typeface="Calibri" charset="0"/>
              </a:defRPr>
            </a:lvl1pPr>
          </a:lstStyle>
          <a:p>
            <a:pPr>
              <a:defRPr/>
            </a:pPr>
            <a:fld id="{3B24E87F-CB01-E646-8BEE-A76F61B1D375}" type="slidenum">
              <a:rPr lang="en-US">
                <a:ea typeface="ＭＳ Ｐゴシック"/>
                <a:cs typeface="ＭＳ Ｐゴシック"/>
              </a:rPr>
              <a:pPr>
                <a:defRPr/>
              </a:pPr>
              <a:t>‹Nr.›</a:t>
            </a:fld>
            <a:endParaRPr lang="en-US">
              <a:ea typeface="ＭＳ Ｐゴシック"/>
              <a:cs typeface="ＭＳ Ｐゴシック"/>
            </a:endParaRPr>
          </a:p>
        </p:txBody>
      </p:sp>
    </p:spTree>
    <p:extLst>
      <p:ext uri="{BB962C8B-B14F-4D97-AF65-F5344CB8AC3E}">
        <p14:creationId xmlns:p14="http://schemas.microsoft.com/office/powerpoint/2010/main" val="207161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Date Placeholder 4"/>
          <p:cNvSpPr>
            <a:spLocks noGrp="1"/>
          </p:cNvSpPr>
          <p:nvPr>
            <p:ph type="dt" sz="half" idx="10"/>
          </p:nvPr>
        </p:nvSpPr>
        <p:spPr/>
        <p:txBody>
          <a:bodyPr/>
          <a:lstStyle>
            <a:lvl1pPr>
              <a:defRPr>
                <a:solidFill>
                  <a:srgbClr val="898989"/>
                </a:solidFill>
                <a:latin typeface="Calibri" charset="0"/>
                <a:ea typeface="ＭＳ Ｐゴシック" charset="0"/>
                <a:cs typeface="ＭＳ Ｐゴシック" charset="0"/>
              </a:defRPr>
            </a:lvl1pPr>
          </a:lstStyle>
          <a:p>
            <a:pPr>
              <a:defRPr/>
            </a:pPr>
            <a:fld id="{32484BA1-ADFF-CF4A-83BB-5170DBF6D553}" type="datetime1">
              <a:rPr lang="en-US"/>
              <a:pPr>
                <a:defRPr/>
              </a:pPr>
              <a:t>1/18/2017</a:t>
            </a:fld>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latin typeface="Calibri"/>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latin typeface="Calibri" charset="0"/>
              </a:defRPr>
            </a:lvl1pPr>
          </a:lstStyle>
          <a:p>
            <a:pPr>
              <a:defRPr/>
            </a:pPr>
            <a:fld id="{658006C8-45B1-9E4F-A89E-6FA1E6DAD54C}" type="slidenum">
              <a:rPr lang="en-US">
                <a:ea typeface="ＭＳ Ｐゴシック"/>
                <a:cs typeface="ＭＳ Ｐゴシック"/>
              </a:rPr>
              <a:pPr>
                <a:defRPr/>
              </a:pPr>
              <a:t>‹Nr.›</a:t>
            </a:fld>
            <a:endParaRPr lang="en-US">
              <a:ea typeface="ＭＳ Ｐゴシック"/>
              <a:cs typeface="ＭＳ Ｐゴシック"/>
            </a:endParaRPr>
          </a:p>
        </p:txBody>
      </p:sp>
    </p:spTree>
    <p:extLst>
      <p:ext uri="{BB962C8B-B14F-4D97-AF65-F5344CB8AC3E}">
        <p14:creationId xmlns:p14="http://schemas.microsoft.com/office/powerpoint/2010/main" val="311657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Acknowledg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09CB72-38C9-4383-AE92-5A52D1783104}" type="datetime1">
              <a:rPr lang="en-GB" smtClean="0"/>
              <a:t>18/01/2017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
        <p:nvSpPr>
          <p:cNvPr id="7" name="Content Placeholder 2"/>
          <p:cNvSpPr>
            <a:spLocks noGrp="1"/>
          </p:cNvSpPr>
          <p:nvPr>
            <p:ph idx="4294967295" hasCustomPrompt="1"/>
          </p:nvPr>
        </p:nvSpPr>
        <p:spPr>
          <a:xfrm>
            <a:off x="685800" y="2349500"/>
            <a:ext cx="7772400" cy="3024188"/>
          </a:xfrm>
        </p:spPr>
        <p:txBody>
          <a:bodyPr/>
          <a:lstStyle>
            <a:lvl1pPr>
              <a:buNone/>
              <a:defRPr/>
            </a:lvl1pPr>
          </a:lstStyle>
          <a:p>
            <a:pPr marL="0" indent="0"/>
            <a:r>
              <a:rPr lang="en-US" dirty="0" smtClean="0">
                <a:latin typeface="Arial" charset="0"/>
                <a:cs typeface="Arial" charset="0"/>
              </a:rPr>
              <a:t>The research leading to these results has received funding from the </a:t>
            </a:r>
            <a:r>
              <a:rPr lang="de-DE" dirty="0" smtClean="0">
                <a:latin typeface="Arial" charset="0"/>
                <a:cs typeface="Arial" charset="0"/>
              </a:rPr>
              <a:t>.......</a:t>
            </a:r>
            <a:endParaRPr lang="en-GB" dirty="0" smtClean="0">
              <a:latin typeface="Arial" charset="0"/>
              <a:cs typeface="Arial" charset="0"/>
            </a:endParaRPr>
          </a:p>
        </p:txBody>
      </p:sp>
      <p:pic>
        <p:nvPicPr>
          <p:cNvPr id="11" name="Bild 10"/>
          <p:cNvPicPr>
            <a:picLocks noChangeAspect="1"/>
          </p:cNvPicPr>
          <p:nvPr userDrawn="1"/>
        </p:nvPicPr>
        <p:blipFill>
          <a:blip r:embed="rId2"/>
          <a:stretch>
            <a:fillRect/>
          </a:stretch>
        </p:blipFill>
        <p:spPr>
          <a:xfrm>
            <a:off x="4067944" y="188640"/>
            <a:ext cx="2184400" cy="1511300"/>
          </a:xfrm>
          <a:prstGeom prst="rect">
            <a:avLst/>
          </a:prstGeom>
        </p:spPr>
      </p:pic>
    </p:spTree>
    <p:extLst>
      <p:ext uri="{BB962C8B-B14F-4D97-AF65-F5344CB8AC3E}">
        <p14:creationId xmlns:p14="http://schemas.microsoft.com/office/powerpoint/2010/main" val="3595134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2FE030AD-E4A7-8F44-BCEB-23E6BF4B6571}" type="slidenum">
              <a:rPr lang="de-DE"/>
              <a:pPr>
                <a:defRPr/>
              </a:pPr>
              <a:t>‹Nr.›</a:t>
            </a:fld>
            <a:endParaRPr lang="de-DE"/>
          </a:p>
        </p:txBody>
      </p:sp>
    </p:spTree>
    <p:extLst>
      <p:ext uri="{BB962C8B-B14F-4D97-AF65-F5344CB8AC3E}">
        <p14:creationId xmlns:p14="http://schemas.microsoft.com/office/powerpoint/2010/main" val="1137403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Gerade Verbindung 7"/>
          <p:cNvCxnSpPr/>
          <p:nvPr userDrawn="1"/>
        </p:nvCxnSpPr>
        <p:spPr>
          <a:xfrm>
            <a:off x="250825" y="512763"/>
            <a:ext cx="8640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8"/>
          <p:cNvCxnSpPr/>
          <p:nvPr userDrawn="1"/>
        </p:nvCxnSpPr>
        <p:spPr>
          <a:xfrm>
            <a:off x="250825" y="6489700"/>
            <a:ext cx="8640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251520" y="20874"/>
            <a:ext cx="8640960" cy="490066"/>
          </a:xfrm>
        </p:spPr>
        <p:txBody>
          <a:bodyPr/>
          <a:lstStyle>
            <a:lvl1pPr>
              <a:defRPr sz="18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51520" y="620688"/>
            <a:ext cx="8640960" cy="5760640"/>
          </a:xfrm>
        </p:spPr>
        <p:txBody>
          <a:bodyPr/>
          <a:lstStyle>
            <a:lvl1pPr>
              <a:defRPr sz="2200"/>
            </a:lvl1pPr>
            <a:lvl2pPr marL="742950" indent="-285750">
              <a:buFont typeface="Courier New" panose="02070309020205020404" pitchFamily="49" charset="0"/>
              <a:buChar char="o"/>
              <a:defRPr sz="2000"/>
            </a:lvl2pPr>
            <a:lvl3pPr marL="1143000" indent="-228600">
              <a:buFont typeface="Arial" panose="020B0604020202020204" pitchFamily="34" charset="0"/>
              <a:buChar char="•"/>
              <a:defRPr sz="1600"/>
            </a:lvl3pPr>
            <a:lvl4pPr>
              <a:defRPr sz="1400"/>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6" name="Datumsplatzhalter 3"/>
          <p:cNvSpPr>
            <a:spLocks noGrp="1"/>
          </p:cNvSpPr>
          <p:nvPr>
            <p:ph type="dt" sz="half" idx="10"/>
          </p:nvPr>
        </p:nvSpPr>
        <p:spPr>
          <a:xfrm>
            <a:off x="254000" y="6489700"/>
            <a:ext cx="2133600" cy="365125"/>
          </a:xfrm>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7" name="Fußzeilenplatzhalter 4"/>
          <p:cNvSpPr>
            <a:spLocks noGrp="1"/>
          </p:cNvSpPr>
          <p:nvPr>
            <p:ph type="ftr" sz="quarter" idx="11"/>
          </p:nvPr>
        </p:nvSpPr>
        <p:spPr>
          <a:xfrm>
            <a:off x="3124200" y="6489700"/>
            <a:ext cx="2895600" cy="365125"/>
          </a:xfrm>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
            </a:r>
            <a:r>
              <a:rPr lang="de-DE" err="1"/>
              <a:t>AtlantOS</a:t>
            </a:r>
            <a:r>
              <a:rPr lang="de-DE"/>
              <a:t>  Meeting</a:t>
            </a:r>
          </a:p>
        </p:txBody>
      </p:sp>
      <p:sp>
        <p:nvSpPr>
          <p:cNvPr id="8" name="Foliennummernplatzhalter 5"/>
          <p:cNvSpPr>
            <a:spLocks noGrp="1"/>
          </p:cNvSpPr>
          <p:nvPr>
            <p:ph type="sldNum" sz="quarter" idx="12"/>
          </p:nvPr>
        </p:nvSpPr>
        <p:spPr>
          <a:xfrm>
            <a:off x="6759575" y="6489700"/>
            <a:ext cx="2133600" cy="365125"/>
          </a:xfrm>
        </p:spPr>
        <p:txBody>
          <a:bodyPr/>
          <a:lstStyle>
            <a:lvl1pPr>
              <a:defRPr b="1"/>
            </a:lvl1pPr>
          </a:lstStyle>
          <a:p>
            <a:pPr>
              <a:defRPr/>
            </a:pPr>
            <a:fld id="{6B7F46DE-F37E-F144-ACC6-6DE4D8010381}" type="slidenum">
              <a:rPr lang="de-DE"/>
              <a:pPr>
                <a:defRPr/>
              </a:pPr>
              <a:t>‹Nr.›</a:t>
            </a:fld>
            <a:endParaRPr lang="de-DE"/>
          </a:p>
        </p:txBody>
      </p:sp>
    </p:spTree>
    <p:extLst>
      <p:ext uri="{BB962C8B-B14F-4D97-AF65-F5344CB8AC3E}">
        <p14:creationId xmlns:p14="http://schemas.microsoft.com/office/powerpoint/2010/main" val="3279863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C4B5407C-9C44-4348-9536-8CDF27D56B99}" type="slidenum">
              <a:rPr lang="de-DE"/>
              <a:pPr>
                <a:defRPr/>
              </a:pPr>
              <a:t>‹Nr.›</a:t>
            </a:fld>
            <a:endParaRPr lang="de-DE"/>
          </a:p>
        </p:txBody>
      </p:sp>
    </p:spTree>
    <p:extLst>
      <p:ext uri="{BB962C8B-B14F-4D97-AF65-F5344CB8AC3E}">
        <p14:creationId xmlns:p14="http://schemas.microsoft.com/office/powerpoint/2010/main" val="4123623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6" name="Fußzeilenplatzhalt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7" name="Foliennummernplatzhalter 6"/>
          <p:cNvSpPr>
            <a:spLocks noGrp="1"/>
          </p:cNvSpPr>
          <p:nvPr>
            <p:ph type="sldNum" sz="quarter" idx="12"/>
          </p:nvPr>
        </p:nvSpPr>
        <p:spPr/>
        <p:txBody>
          <a:bodyPr/>
          <a:lstStyle>
            <a:lvl1pPr>
              <a:defRPr b="1"/>
            </a:lvl1pPr>
          </a:lstStyle>
          <a:p>
            <a:pPr>
              <a:defRPr/>
            </a:pPr>
            <a:fld id="{7DDF85D5-A0E8-EA40-9092-6D05D02FDA6D}" type="slidenum">
              <a:rPr lang="de-DE"/>
              <a:pPr>
                <a:defRPr/>
              </a:pPr>
              <a:t>‹Nr.›</a:t>
            </a:fld>
            <a:endParaRPr lang="de-DE"/>
          </a:p>
        </p:txBody>
      </p:sp>
    </p:spTree>
    <p:extLst>
      <p:ext uri="{BB962C8B-B14F-4D97-AF65-F5344CB8AC3E}">
        <p14:creationId xmlns:p14="http://schemas.microsoft.com/office/powerpoint/2010/main" val="2849224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8" name="Fußzeilenplatzhalter 7"/>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9" name="Foliennummernplatzhalter 8"/>
          <p:cNvSpPr>
            <a:spLocks noGrp="1"/>
          </p:cNvSpPr>
          <p:nvPr>
            <p:ph type="sldNum" sz="quarter" idx="12"/>
          </p:nvPr>
        </p:nvSpPr>
        <p:spPr/>
        <p:txBody>
          <a:bodyPr/>
          <a:lstStyle>
            <a:lvl1pPr>
              <a:defRPr b="1"/>
            </a:lvl1pPr>
          </a:lstStyle>
          <a:p>
            <a:pPr>
              <a:defRPr/>
            </a:pPr>
            <a:fld id="{962F3302-4CB4-0640-8746-17E33EE38AD1}" type="slidenum">
              <a:rPr lang="de-DE"/>
              <a:pPr>
                <a:defRPr/>
              </a:pPr>
              <a:t>‹Nr.›</a:t>
            </a:fld>
            <a:endParaRPr lang="de-DE"/>
          </a:p>
        </p:txBody>
      </p:sp>
    </p:spTree>
    <p:extLst>
      <p:ext uri="{BB962C8B-B14F-4D97-AF65-F5344CB8AC3E}">
        <p14:creationId xmlns:p14="http://schemas.microsoft.com/office/powerpoint/2010/main" val="2357225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4" name="Fußzeilenplatzhalt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5" name="Foliennummernplatzhalter 4"/>
          <p:cNvSpPr>
            <a:spLocks noGrp="1"/>
          </p:cNvSpPr>
          <p:nvPr>
            <p:ph type="sldNum" sz="quarter" idx="12"/>
          </p:nvPr>
        </p:nvSpPr>
        <p:spPr/>
        <p:txBody>
          <a:bodyPr/>
          <a:lstStyle>
            <a:lvl1pPr>
              <a:defRPr b="1"/>
            </a:lvl1pPr>
          </a:lstStyle>
          <a:p>
            <a:pPr>
              <a:defRPr/>
            </a:pPr>
            <a:fld id="{6062569C-CBAF-9640-AB66-C855953D33B5}" type="slidenum">
              <a:rPr lang="de-DE"/>
              <a:pPr>
                <a:defRPr/>
              </a:pPr>
              <a:t>‹Nr.›</a:t>
            </a:fld>
            <a:endParaRPr lang="de-DE"/>
          </a:p>
        </p:txBody>
      </p:sp>
    </p:spTree>
    <p:extLst>
      <p:ext uri="{BB962C8B-B14F-4D97-AF65-F5344CB8AC3E}">
        <p14:creationId xmlns:p14="http://schemas.microsoft.com/office/powerpoint/2010/main" val="534963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3" name="Fußzeilenplatzhalt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4" name="Foliennummernplatzhalter 3"/>
          <p:cNvSpPr>
            <a:spLocks noGrp="1"/>
          </p:cNvSpPr>
          <p:nvPr>
            <p:ph type="sldNum" sz="quarter" idx="12"/>
          </p:nvPr>
        </p:nvSpPr>
        <p:spPr/>
        <p:txBody>
          <a:bodyPr/>
          <a:lstStyle>
            <a:lvl1pPr>
              <a:defRPr b="1"/>
            </a:lvl1pPr>
          </a:lstStyle>
          <a:p>
            <a:pPr>
              <a:defRPr/>
            </a:pPr>
            <a:fld id="{265FBCCE-5F42-304D-8C86-7E89D3D339C8}" type="slidenum">
              <a:rPr lang="de-DE"/>
              <a:pPr>
                <a:defRPr/>
              </a:pPr>
              <a:t>‹Nr.›</a:t>
            </a:fld>
            <a:endParaRPr lang="de-DE"/>
          </a:p>
        </p:txBody>
      </p:sp>
    </p:spTree>
    <p:extLst>
      <p:ext uri="{BB962C8B-B14F-4D97-AF65-F5344CB8AC3E}">
        <p14:creationId xmlns:p14="http://schemas.microsoft.com/office/powerpoint/2010/main" val="1199293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6" name="Fußzeilenplatzhalt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7" name="Foliennummernplatzhalter 6"/>
          <p:cNvSpPr>
            <a:spLocks noGrp="1"/>
          </p:cNvSpPr>
          <p:nvPr>
            <p:ph type="sldNum" sz="quarter" idx="12"/>
          </p:nvPr>
        </p:nvSpPr>
        <p:spPr/>
        <p:txBody>
          <a:bodyPr/>
          <a:lstStyle>
            <a:lvl1pPr>
              <a:defRPr b="1"/>
            </a:lvl1pPr>
          </a:lstStyle>
          <a:p>
            <a:pPr>
              <a:defRPr/>
            </a:pPr>
            <a:fld id="{92DFE63C-578E-B642-8BBD-78D06CB75097}" type="slidenum">
              <a:rPr lang="de-DE"/>
              <a:pPr>
                <a:defRPr/>
              </a:pPr>
              <a:t>‹Nr.›</a:t>
            </a:fld>
            <a:endParaRPr lang="de-DE"/>
          </a:p>
        </p:txBody>
      </p:sp>
    </p:spTree>
    <p:extLst>
      <p:ext uri="{BB962C8B-B14F-4D97-AF65-F5344CB8AC3E}">
        <p14:creationId xmlns:p14="http://schemas.microsoft.com/office/powerpoint/2010/main" val="2512895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6" name="Fußzeilenplatzhalt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7" name="Foliennummernplatzhalter 6"/>
          <p:cNvSpPr>
            <a:spLocks noGrp="1"/>
          </p:cNvSpPr>
          <p:nvPr>
            <p:ph type="sldNum" sz="quarter" idx="12"/>
          </p:nvPr>
        </p:nvSpPr>
        <p:spPr/>
        <p:txBody>
          <a:bodyPr/>
          <a:lstStyle>
            <a:lvl1pPr>
              <a:defRPr b="1"/>
            </a:lvl1pPr>
          </a:lstStyle>
          <a:p>
            <a:pPr>
              <a:defRPr/>
            </a:pPr>
            <a:fld id="{ED701392-586A-C54B-8EF7-DECAE2D941A2}" type="slidenum">
              <a:rPr lang="de-DE"/>
              <a:pPr>
                <a:defRPr/>
              </a:pPr>
              <a:t>‹Nr.›</a:t>
            </a:fld>
            <a:endParaRPr lang="de-DE"/>
          </a:p>
        </p:txBody>
      </p:sp>
    </p:spTree>
    <p:extLst>
      <p:ext uri="{BB962C8B-B14F-4D97-AF65-F5344CB8AC3E}">
        <p14:creationId xmlns:p14="http://schemas.microsoft.com/office/powerpoint/2010/main" val="654945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ADEB6C39-31CD-A74D-AC5A-726868034A46}" type="slidenum">
              <a:rPr lang="de-DE"/>
              <a:pPr>
                <a:defRPr/>
              </a:pPr>
              <a:t>‹Nr.›</a:t>
            </a:fld>
            <a:endParaRPr lang="de-DE"/>
          </a:p>
        </p:txBody>
      </p:sp>
    </p:spTree>
    <p:extLst>
      <p:ext uri="{BB962C8B-B14F-4D97-AF65-F5344CB8AC3E}">
        <p14:creationId xmlns:p14="http://schemas.microsoft.com/office/powerpoint/2010/main" val="367294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19A3B4F-3F29-4CD1-ABA7-18E55B726566}" type="datetime1">
              <a:rPr lang="en-GB" smtClean="0"/>
              <a:t>18/01/2017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72223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A4E589E5-D738-F340-9FB8-3BBD7E1B487B}" type="slidenum">
              <a:rPr lang="de-DE"/>
              <a:pPr>
                <a:defRPr/>
              </a:pPr>
              <a:t>‹Nr.›</a:t>
            </a:fld>
            <a:endParaRPr lang="de-DE"/>
          </a:p>
        </p:txBody>
      </p:sp>
    </p:spTree>
    <p:extLst>
      <p:ext uri="{BB962C8B-B14F-4D97-AF65-F5344CB8AC3E}">
        <p14:creationId xmlns:p14="http://schemas.microsoft.com/office/powerpoint/2010/main" val="2909556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843808" y="2130425"/>
            <a:ext cx="5688632" cy="1470025"/>
          </a:xfrm>
        </p:spPr>
        <p:txBody>
          <a:bodyPr/>
          <a:lstStyle>
            <a:lvl1pPr algn="l">
              <a:defRPr/>
            </a:lvl1pPr>
          </a:lstStyle>
          <a:p>
            <a:r>
              <a:rPr lang="de-DE" smtClean="0"/>
              <a:t>Titelmasterformat durch Klicken bearbeiten</a:t>
            </a:r>
            <a:endParaRPr lang="en-GB"/>
          </a:p>
        </p:txBody>
      </p:sp>
      <p:sp>
        <p:nvSpPr>
          <p:cNvPr id="3" name="Subtitle 2"/>
          <p:cNvSpPr>
            <a:spLocks noGrp="1"/>
          </p:cNvSpPr>
          <p:nvPr>
            <p:ph type="subTitle" idx="1"/>
          </p:nvPr>
        </p:nvSpPr>
        <p:spPr>
          <a:xfrm>
            <a:off x="2843808" y="3886200"/>
            <a:ext cx="576064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dirty="0"/>
          </a:p>
        </p:txBody>
      </p:sp>
      <p:sp>
        <p:nvSpPr>
          <p:cNvPr id="4" name="Date Placeholder 3"/>
          <p:cNvSpPr>
            <a:spLocks noGrp="1"/>
          </p:cNvSpPr>
          <p:nvPr>
            <p:ph type="dt" sz="half" idx="10"/>
          </p:nvPr>
        </p:nvSpPr>
        <p:spPr/>
        <p:txBody>
          <a:bodyPr/>
          <a:lstStyle/>
          <a:p>
            <a:fld id="{734D84C1-FAD0-49FD-A91C-6AA29C7F4B6A}"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pic>
        <p:nvPicPr>
          <p:cNvPr id="8" name="Picture 5"/>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316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E309CB72-38C9-4383-AE92-5A52D1783104}"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3312943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al slide Acknowledg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09CB72-38C9-4383-AE92-5A52D1783104}"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
        <p:nvSpPr>
          <p:cNvPr id="7" name="Content Placeholder 2"/>
          <p:cNvSpPr>
            <a:spLocks noGrp="1"/>
          </p:cNvSpPr>
          <p:nvPr>
            <p:ph idx="4294967295" hasCustomPrompt="1"/>
          </p:nvPr>
        </p:nvSpPr>
        <p:spPr>
          <a:xfrm>
            <a:off x="685800" y="2349500"/>
            <a:ext cx="7772400" cy="3024188"/>
          </a:xfrm>
        </p:spPr>
        <p:txBody>
          <a:bodyPr/>
          <a:lstStyle>
            <a:lvl1pPr>
              <a:buNone/>
              <a:defRPr/>
            </a:lvl1pPr>
          </a:lstStyle>
          <a:p>
            <a:pPr marL="0" indent="0"/>
            <a:r>
              <a:rPr lang="en-US" dirty="0" smtClean="0">
                <a:latin typeface="Arial" charset="0"/>
                <a:cs typeface="Arial" charset="0"/>
              </a:rPr>
              <a:t>The research leading to these results has received funding from the </a:t>
            </a:r>
            <a:r>
              <a:rPr lang="de-DE" dirty="0" smtClean="0">
                <a:latin typeface="Arial" charset="0"/>
                <a:cs typeface="Arial" charset="0"/>
              </a:rPr>
              <a:t>.......</a:t>
            </a:r>
            <a:endParaRPr lang="en-GB" dirty="0" smtClean="0">
              <a:latin typeface="Arial" charset="0"/>
              <a:cs typeface="Arial" charset="0"/>
            </a:endParaRPr>
          </a:p>
        </p:txBody>
      </p:sp>
      <p:pic>
        <p:nvPicPr>
          <p:cNvPr id="11" name="Bild 10"/>
          <p:cNvPicPr>
            <a:picLocks noChangeAspect="1"/>
          </p:cNvPicPr>
          <p:nvPr userDrawn="1"/>
        </p:nvPicPr>
        <p:blipFill>
          <a:blip r:embed="rId2"/>
          <a:stretch>
            <a:fillRect/>
          </a:stretch>
        </p:blipFill>
        <p:spPr>
          <a:xfrm>
            <a:off x="4067944" y="188640"/>
            <a:ext cx="2184400" cy="1511300"/>
          </a:xfrm>
          <a:prstGeom prst="rect">
            <a:avLst/>
          </a:prstGeom>
        </p:spPr>
      </p:pic>
    </p:spTree>
    <p:extLst>
      <p:ext uri="{BB962C8B-B14F-4D97-AF65-F5344CB8AC3E}">
        <p14:creationId xmlns:p14="http://schemas.microsoft.com/office/powerpoint/2010/main" val="269007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19A3B4F-3F29-4CD1-ABA7-18E55B726566}"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67814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sz="half" idx="10"/>
          </p:nvPr>
        </p:nvSpPr>
        <p:spPr/>
        <p:txBody>
          <a:bodyPr/>
          <a:lstStyle/>
          <a:p>
            <a:fld id="{DE3C9AEE-C647-425C-8538-2538567CFD61}"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7" name="Slide Number Placeholder 6"/>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2279027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sz="half" idx="10"/>
          </p:nvPr>
        </p:nvSpPr>
        <p:spPr/>
        <p:txBody>
          <a:bodyPr/>
          <a:lstStyle/>
          <a:p>
            <a:fld id="{8E9F799E-8CD6-4C3A-8ABF-9359177C7969}"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9" name="Slide Number Placeholder 8"/>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3174320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Date Placeholder 2"/>
          <p:cNvSpPr>
            <a:spLocks noGrp="1"/>
          </p:cNvSpPr>
          <p:nvPr>
            <p:ph type="dt" sz="half" idx="10"/>
          </p:nvPr>
        </p:nvSpPr>
        <p:spPr/>
        <p:txBody>
          <a:bodyPr/>
          <a:lstStyle/>
          <a:p>
            <a:fld id="{D562CA4F-1A99-49E7-B15C-0507672DD1EE}"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5" name="Slide Number Placeholder 4"/>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690512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7935E-566C-458F-9306-A994C842FB34}"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4" name="Slide Number Placeholder 3"/>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642204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C53D773A-36B0-4BA7-B527-FC61ED418DE7}"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7" name="Slide Number Placeholder 6"/>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230631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sz="half" idx="10"/>
          </p:nvPr>
        </p:nvSpPr>
        <p:spPr/>
        <p:txBody>
          <a:bodyPr/>
          <a:lstStyle/>
          <a:p>
            <a:fld id="{DE3C9AEE-C647-425C-8538-2538567CFD61}" type="datetime1">
              <a:rPr lang="en-GB" smtClean="0"/>
              <a:t>18/01/2017</a:t>
            </a:fld>
            <a:endParaRPr lang="en-GB"/>
          </a:p>
        </p:txBody>
      </p:sp>
      <p:sp>
        <p:nvSpPr>
          <p:cNvPr id="6" name="Footer Placeholder 5"/>
          <p:cNvSpPr>
            <a:spLocks noGrp="1"/>
          </p:cNvSpPr>
          <p:nvPr>
            <p:ph type="ftr" sz="quarter" idx="11"/>
          </p:nvPr>
        </p:nvSpPr>
        <p:spPr/>
        <p:txBody>
          <a:bodyPr/>
          <a:lstStyle/>
          <a:p>
            <a:r>
              <a:rPr lang="en-GB" smtClean="0"/>
              <a:t>Title of Presentation</a:t>
            </a:r>
            <a:endParaRPr lang="en-GB"/>
          </a:p>
        </p:txBody>
      </p:sp>
      <p:sp>
        <p:nvSpPr>
          <p:cNvPr id="7" name="Slide Number Placeholder 6"/>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24244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0623610-376F-4237-AF60-104686041D92}"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7" name="Slide Number Placeholder 6"/>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806909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2CAF0DB1-4EC1-4DA3-ABCD-FBC965146002}"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4287769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E7E1609D-DC7A-4D24-B2C5-10E3063D6C98}"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spTree>
    <p:extLst>
      <p:ext uri="{BB962C8B-B14F-4D97-AF65-F5344CB8AC3E}">
        <p14:creationId xmlns:p14="http://schemas.microsoft.com/office/powerpoint/2010/main" val="3354999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7" name="Textfeld 6"/>
          <p:cNvSpPr txBox="1"/>
          <p:nvPr userDrawn="1"/>
        </p:nvSpPr>
        <p:spPr>
          <a:xfrm>
            <a:off x="0" y="-27384"/>
            <a:ext cx="9144000" cy="369332"/>
          </a:xfrm>
          <a:prstGeom prst="rect">
            <a:avLst/>
          </a:prstGeom>
          <a:noFill/>
        </p:spPr>
        <p:txBody>
          <a:bodyPr wrap="square" rtlCol="0">
            <a:spAutoFit/>
          </a:bodyPr>
          <a:lstStyle/>
          <a:p>
            <a:pPr algn="ctr" fontAlgn="base">
              <a:spcBef>
                <a:spcPct val="0"/>
              </a:spcBef>
              <a:spcAft>
                <a:spcPct val="0"/>
              </a:spcAft>
            </a:pPr>
            <a:r>
              <a:rPr lang="de-DE" b="1" dirty="0" err="1" smtClean="0">
                <a:solidFill>
                  <a:srgbClr val="000000"/>
                </a:solidFill>
                <a:latin typeface="Arial" charset="0"/>
                <a:ea typeface="ＭＳ Ｐゴシック" charset="0"/>
                <a:cs typeface="ＭＳ Ｐゴシック" charset="0"/>
              </a:rPr>
              <a:t>AtlantOS</a:t>
            </a:r>
            <a:endParaRPr lang="de-DE" b="1" dirty="0">
              <a:solidFill>
                <a:srgbClr val="000000"/>
              </a:solidFill>
              <a:latin typeface="Arial" charset="0"/>
              <a:ea typeface="ＭＳ Ｐゴシック" charset="0"/>
              <a:cs typeface="ＭＳ Ｐゴシック" charset="0"/>
            </a:endParaRPr>
          </a:p>
        </p:txBody>
      </p:sp>
      <p:cxnSp>
        <p:nvCxnSpPr>
          <p:cNvPr id="9" name="Gerade Verbindung 8"/>
          <p:cNvCxnSpPr/>
          <p:nvPr userDrawn="1"/>
        </p:nvCxnSpPr>
        <p:spPr>
          <a:xfrm>
            <a:off x="144016" y="332656"/>
            <a:ext cx="8820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42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sz="half" idx="10"/>
          </p:nvPr>
        </p:nvSpPr>
        <p:spPr/>
        <p:txBody>
          <a:bodyPr/>
          <a:lstStyle/>
          <a:p>
            <a:fld id="{8E9F799E-8CD6-4C3A-8ABF-9359177C7969}" type="datetime1">
              <a:rPr lang="en-GB" smtClean="0"/>
              <a:t>18/01/2017</a:t>
            </a:fld>
            <a:endParaRPr lang="en-GB"/>
          </a:p>
        </p:txBody>
      </p:sp>
      <p:sp>
        <p:nvSpPr>
          <p:cNvPr id="8" name="Footer Placeholder 7"/>
          <p:cNvSpPr>
            <a:spLocks noGrp="1"/>
          </p:cNvSpPr>
          <p:nvPr>
            <p:ph type="ftr" sz="quarter" idx="11"/>
          </p:nvPr>
        </p:nvSpPr>
        <p:spPr/>
        <p:txBody>
          <a:bodyPr/>
          <a:lstStyle/>
          <a:p>
            <a:r>
              <a:rPr lang="en-GB" smtClean="0"/>
              <a:t>Title of Presentation</a:t>
            </a:r>
            <a:endParaRPr lang="en-GB"/>
          </a:p>
        </p:txBody>
      </p:sp>
      <p:sp>
        <p:nvSpPr>
          <p:cNvPr id="9" name="Slide Number Placeholder 8"/>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227720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Date Placeholder 2"/>
          <p:cNvSpPr>
            <a:spLocks noGrp="1"/>
          </p:cNvSpPr>
          <p:nvPr>
            <p:ph type="dt" sz="half" idx="10"/>
          </p:nvPr>
        </p:nvSpPr>
        <p:spPr/>
        <p:txBody>
          <a:bodyPr/>
          <a:lstStyle/>
          <a:p>
            <a:fld id="{D562CA4F-1A99-49E7-B15C-0507672DD1EE}" type="datetime1">
              <a:rPr lang="en-GB" smtClean="0"/>
              <a:t>18/01/2017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a:p>
        </p:txBody>
      </p:sp>
      <p:sp>
        <p:nvSpPr>
          <p:cNvPr id="5" name="Slide Number Placeholder 4"/>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73714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7935E-566C-458F-9306-A994C842FB34}" type="datetime1">
              <a:rPr lang="en-GB" smtClean="0"/>
              <a:t>18/01/2017</a:t>
            </a:fld>
            <a:endParaRPr lang="en-GB"/>
          </a:p>
        </p:txBody>
      </p:sp>
      <p:sp>
        <p:nvSpPr>
          <p:cNvPr id="3" name="Footer Placeholder 2"/>
          <p:cNvSpPr>
            <a:spLocks noGrp="1"/>
          </p:cNvSpPr>
          <p:nvPr>
            <p:ph type="ftr" sz="quarter" idx="11"/>
          </p:nvPr>
        </p:nvSpPr>
        <p:spPr/>
        <p:txBody>
          <a:bodyPr/>
          <a:lstStyle/>
          <a:p>
            <a:r>
              <a:rPr lang="en-GB" smtClean="0"/>
              <a:t>Title of Presentation</a:t>
            </a:r>
            <a:endParaRPr lang="en-GB"/>
          </a:p>
        </p:txBody>
      </p:sp>
      <p:sp>
        <p:nvSpPr>
          <p:cNvPr id="4" name="Slide Number Placeholder 3"/>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47800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7935E-566C-458F-9306-A994C842FB34}" type="datetime1">
              <a:rPr lang="en-GB" smtClean="0"/>
              <a:t>18/01/2017</a:t>
            </a:fld>
            <a:endParaRPr lang="en-GB"/>
          </a:p>
        </p:txBody>
      </p:sp>
      <p:sp>
        <p:nvSpPr>
          <p:cNvPr id="3" name="Footer Placeholder 2"/>
          <p:cNvSpPr>
            <a:spLocks noGrp="1"/>
          </p:cNvSpPr>
          <p:nvPr>
            <p:ph type="ftr" sz="quarter" idx="11"/>
          </p:nvPr>
        </p:nvSpPr>
        <p:spPr/>
        <p:txBody>
          <a:bodyPr/>
          <a:lstStyle/>
          <a:p>
            <a:r>
              <a:rPr lang="en-GB" smtClean="0"/>
              <a:t>Title of Presentation</a:t>
            </a:r>
            <a:endParaRPr lang="en-GB"/>
          </a:p>
        </p:txBody>
      </p:sp>
      <p:sp>
        <p:nvSpPr>
          <p:cNvPr id="4" name="Slide Number Placeholder 3"/>
          <p:cNvSpPr>
            <a:spLocks noGrp="1"/>
          </p:cNvSpPr>
          <p:nvPr>
            <p:ph type="sldNum" sz="quarter" idx="12"/>
          </p:nvPr>
        </p:nvSpPr>
        <p:spPr/>
        <p:txBody>
          <a:bodyPr/>
          <a:lstStyle/>
          <a:p>
            <a:fld id="{03795460-39C6-410C-A80A-96E592A53964}" type="slidenum">
              <a:rPr lang="en-GB" smtClean="0"/>
              <a:t>‹Nr.›</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 y="0"/>
            <a:ext cx="3036093" cy="6858000"/>
          </a:xfrm>
          <a:prstGeom prst="rect">
            <a:avLst/>
          </a:prstGeom>
        </p:spPr>
      </p:pic>
    </p:spTree>
    <p:extLst>
      <p:ext uri="{BB962C8B-B14F-4D97-AF65-F5344CB8AC3E}">
        <p14:creationId xmlns:p14="http://schemas.microsoft.com/office/powerpoint/2010/main" val="385684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png"/><Relationship Id="rId2" Type="http://schemas.openxmlformats.org/officeDocument/2006/relationships/slideLayout" Target="../slideLayouts/slideLayout42.xml"/><Relationship Id="rId16" Type="http://schemas.microsoft.com/office/2007/relationships/hdphoto" Target="../media/hdphoto1.wdp"/><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7.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9120E-6557-4F19-8B9C-418673DCB177}" type="datetime1">
              <a:rPr lang="en-GB" smtClean="0"/>
              <a:t>18/01/2017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Title of Presentation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95460-39C6-410C-A80A-96E592A53964}" type="slidenum">
              <a:rPr lang="en-GB" smtClean="0"/>
              <a:t>‹Nr.›</a:t>
            </a:fld>
            <a:endParaRPr lang="en-GB"/>
          </a:p>
        </p:txBody>
      </p:sp>
      <p:pic>
        <p:nvPicPr>
          <p:cNvPr id="8" name="Picture 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102466" y="260648"/>
            <a:ext cx="1573990" cy="3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17"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8950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775" r:id="rId9"/>
    <p:sldLayoutId id="2147483656" r:id="rId10"/>
    <p:sldLayoutId id="2147483657" r:id="rId11"/>
    <p:sldLayoutId id="2147483658" r:id="rId12"/>
    <p:sldLayoutId id="2147483659" r:id="rId13"/>
    <p:sldLayoutId id="2147483708" r:id="rId1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B77EE-E0AC-4634-9456-7563B553368A}" type="datetimeFigureOut">
              <a:rPr lang="de-DE" smtClean="0">
                <a:solidFill>
                  <a:prstClr val="black">
                    <a:tint val="75000"/>
                  </a:prstClr>
                </a:solidFill>
                <a:latin typeface="Calibri"/>
              </a:rPr>
              <a:pPr/>
              <a:t>18.01.2017</a:t>
            </a:fld>
            <a:endParaRPr lang="de-DE">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840759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143000" y="3810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9" tIns="45719" rIns="91439" bIns="45719"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1219200" y="1524000"/>
            <a:ext cx="746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9" tIns="45719" rIns="91439"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eaLnBrk="0" hangingPunct="0">
              <a:defRPr sz="1400" b="0">
                <a:solidFill>
                  <a:srgbClr val="000000"/>
                </a:solidFill>
                <a:latin typeface="Arial" pitchFamily="-1" charset="0"/>
                <a:ea typeface="ＭＳ Ｐゴシック"/>
                <a:cs typeface="ＭＳ Ｐゴシック"/>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4290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eaLnBrk="0" hangingPunct="0">
              <a:defRPr sz="1400" b="0">
                <a:solidFill>
                  <a:srgbClr val="000000"/>
                </a:solidFill>
                <a:latin typeface="Arial" pitchFamily="-1" charset="0"/>
                <a:ea typeface="ＭＳ Ｐゴシック"/>
                <a:cs typeface="ＭＳ Ｐゴシック"/>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eaLnBrk="0" hangingPunct="0">
              <a:defRPr sz="1400" b="0">
                <a:solidFill>
                  <a:srgbClr val="000000"/>
                </a:solidFill>
              </a:defRPr>
            </a:lvl1pPr>
          </a:lstStyle>
          <a:p>
            <a:pPr fontAlgn="base">
              <a:spcBef>
                <a:spcPct val="0"/>
              </a:spcBef>
              <a:spcAft>
                <a:spcPct val="0"/>
              </a:spcAft>
              <a:defRPr/>
            </a:pPr>
            <a:fld id="{32CA3061-998B-214A-A1A6-5FFCCC8FF3A2}" type="slidenum">
              <a:rPr lang="en-US">
                <a:latin typeface="Arial" charset="0"/>
                <a:ea typeface="ＭＳ Ｐゴシック" charset="0"/>
                <a:cs typeface="ＭＳ Ｐゴシック" charset="0"/>
              </a:rPr>
              <a:pPr fontAlgn="base">
                <a:spcBef>
                  <a:spcPct val="0"/>
                </a:spcBef>
                <a:spcAft>
                  <a:spcPct val="0"/>
                </a:spcAft>
                <a:defRPr/>
              </a:pPr>
              <a:t>‹Nr.›</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50921104"/>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eaLnBrk="0" fontAlgn="base" hangingPunct="0">
        <a:spcBef>
          <a:spcPct val="0"/>
        </a:spcBef>
        <a:spcAft>
          <a:spcPct val="0"/>
        </a:spcAft>
        <a:defRPr sz="2800" b="1">
          <a:solidFill>
            <a:srgbClr val="464646"/>
          </a:solidFill>
          <a:latin typeface="+mj-lt"/>
          <a:ea typeface="+mj-ea"/>
          <a:cs typeface="+mj-cs"/>
        </a:defRPr>
      </a:lvl1pPr>
      <a:lvl2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5pPr>
      <a:lvl6pPr marL="457196"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6pPr>
      <a:lvl7pPr marL="914391"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7pPr>
      <a:lvl8pPr marL="1371587"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8pPr>
      <a:lvl9pPr marL="1828782"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9pPr>
    </p:titleStyle>
    <p:bodyStyle>
      <a:lvl1pPr marL="341313" indent="-341313" algn="l" rtl="0" eaLnBrk="0" fontAlgn="base" hangingPunct="0">
        <a:spcBef>
          <a:spcPct val="20000"/>
        </a:spcBef>
        <a:spcAft>
          <a:spcPct val="0"/>
        </a:spcAft>
        <a:buChar char="•"/>
        <a:defRPr sz="2800">
          <a:solidFill>
            <a:srgbClr val="464646"/>
          </a:solidFill>
          <a:latin typeface="+mn-lt"/>
          <a:ea typeface="+mn-ea"/>
          <a:cs typeface="+mn-cs"/>
        </a:defRPr>
      </a:lvl1pPr>
      <a:lvl2pPr marL="741363" indent="-284163" algn="l" rtl="0" eaLnBrk="0" fontAlgn="base" hangingPunct="0">
        <a:spcBef>
          <a:spcPct val="20000"/>
        </a:spcBef>
        <a:spcAft>
          <a:spcPct val="0"/>
        </a:spcAft>
        <a:buChar char="–"/>
        <a:defRPr sz="2400">
          <a:solidFill>
            <a:srgbClr val="464646"/>
          </a:solidFill>
          <a:latin typeface="+mn-lt"/>
          <a:ea typeface="+mn-ea"/>
        </a:defRPr>
      </a:lvl2pPr>
      <a:lvl3pPr marL="1141413" indent="-227013" algn="l" rtl="0" eaLnBrk="0" fontAlgn="base" hangingPunct="0">
        <a:spcBef>
          <a:spcPct val="20000"/>
        </a:spcBef>
        <a:spcAft>
          <a:spcPct val="0"/>
        </a:spcAft>
        <a:buChar char="•"/>
        <a:defRPr sz="2000">
          <a:solidFill>
            <a:srgbClr val="464646"/>
          </a:solidFill>
          <a:latin typeface="+mn-lt"/>
          <a:ea typeface="+mn-ea"/>
        </a:defRPr>
      </a:lvl3pPr>
      <a:lvl4pPr marL="1598613" indent="-227013" algn="l" rtl="0" eaLnBrk="0" fontAlgn="base" hangingPunct="0">
        <a:spcBef>
          <a:spcPct val="20000"/>
        </a:spcBef>
        <a:spcAft>
          <a:spcPct val="0"/>
        </a:spcAft>
        <a:buChar char="–"/>
        <a:defRPr>
          <a:solidFill>
            <a:srgbClr val="464646"/>
          </a:solidFill>
          <a:latin typeface="+mn-lt"/>
          <a:ea typeface="+mn-ea"/>
        </a:defRPr>
      </a:lvl4pPr>
      <a:lvl5pPr marL="2055813" indent="-227013" algn="l" rtl="0" eaLnBrk="0" fontAlgn="base" hangingPunct="0">
        <a:spcBef>
          <a:spcPct val="20000"/>
        </a:spcBef>
        <a:spcAft>
          <a:spcPct val="0"/>
        </a:spcAft>
        <a:buChar char="»"/>
        <a:defRPr>
          <a:solidFill>
            <a:srgbClr val="464646"/>
          </a:solidFill>
          <a:latin typeface="+mn-lt"/>
          <a:ea typeface="+mn-ea"/>
        </a:defRPr>
      </a:lvl5pPr>
      <a:lvl6pPr marL="2514575" indent="-228597" algn="l" rtl="0" fontAlgn="base">
        <a:spcBef>
          <a:spcPct val="20000"/>
        </a:spcBef>
        <a:spcAft>
          <a:spcPct val="0"/>
        </a:spcAft>
        <a:buChar char="»"/>
        <a:defRPr sz="1600">
          <a:solidFill>
            <a:srgbClr val="464646"/>
          </a:solidFill>
          <a:latin typeface="+mn-lt"/>
          <a:ea typeface="+mn-ea"/>
        </a:defRPr>
      </a:lvl6pPr>
      <a:lvl7pPr marL="2971770" indent="-228597" algn="l" rtl="0" fontAlgn="base">
        <a:spcBef>
          <a:spcPct val="20000"/>
        </a:spcBef>
        <a:spcAft>
          <a:spcPct val="0"/>
        </a:spcAft>
        <a:buChar char="»"/>
        <a:defRPr sz="1600">
          <a:solidFill>
            <a:srgbClr val="464646"/>
          </a:solidFill>
          <a:latin typeface="+mn-lt"/>
          <a:ea typeface="+mn-ea"/>
        </a:defRPr>
      </a:lvl7pPr>
      <a:lvl8pPr marL="3428966" indent="-228597" algn="l" rtl="0" fontAlgn="base">
        <a:spcBef>
          <a:spcPct val="20000"/>
        </a:spcBef>
        <a:spcAft>
          <a:spcPct val="0"/>
        </a:spcAft>
        <a:buChar char="»"/>
        <a:defRPr sz="1600">
          <a:solidFill>
            <a:srgbClr val="464646"/>
          </a:solidFill>
          <a:latin typeface="+mn-lt"/>
          <a:ea typeface="+mn-ea"/>
        </a:defRPr>
      </a:lvl8pPr>
      <a:lvl9pPr marL="3886161" indent="-228597" algn="l" rtl="0" fontAlgn="base">
        <a:spcBef>
          <a:spcPct val="20000"/>
        </a:spcBef>
        <a:spcAft>
          <a:spcPct val="0"/>
        </a:spcAft>
        <a:buChar char="»"/>
        <a:defRPr sz="1600">
          <a:solidFill>
            <a:srgbClr val="464646"/>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Titelplatzhalter 1"/>
          <p:cNvSpPr>
            <a:spLocks noGrp="1"/>
          </p:cNvSpPr>
          <p:nvPr>
            <p:ph type="title"/>
          </p:nvPr>
        </p:nvSpPr>
        <p:spPr bwMode="auto">
          <a:xfrm>
            <a:off x="457200" y="274638"/>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75779" name="Textplatzhalter 2"/>
          <p:cNvSpPr>
            <a:spLocks noGrp="1"/>
          </p:cNvSpPr>
          <p:nvPr>
            <p:ph type="body" idx="1"/>
          </p:nvPr>
        </p:nvSpPr>
        <p:spPr bwMode="auto">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solidFill>
                <a:latin typeface="Calibri"/>
                <a:ea typeface="+mn-ea"/>
                <a:cs typeface="+mn-cs"/>
              </a:defRPr>
            </a:lvl1pPr>
          </a:lstStyle>
          <a:p>
            <a:pPr>
              <a:defRPr/>
            </a:pPr>
            <a:r>
              <a:rPr lang="de-DE"/>
              <a:t>13./14. May</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solidFill>
                <a:latin typeface="Calibri"/>
                <a:ea typeface="+mn-ea"/>
                <a:cs typeface="+mn-cs"/>
              </a:defRPr>
            </a:lvl1pPr>
          </a:lstStyle>
          <a:p>
            <a:pPr>
              <a:defRPr/>
            </a:pPr>
            <a:r>
              <a:rPr lang="de-DE"/>
              <a:t>4th </a:t>
            </a:r>
            <a:r>
              <a:rPr lang="de-DE" err="1"/>
              <a:t>AtlantOS</a:t>
            </a:r>
            <a:r>
              <a:rPr lang="de-DE"/>
              <a:t>  Meeting</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000000"/>
                </a:solidFill>
                <a:latin typeface="Calibri" charset="0"/>
              </a:defRPr>
            </a:lvl1pPr>
          </a:lstStyle>
          <a:p>
            <a:pPr fontAlgn="base">
              <a:spcBef>
                <a:spcPct val="0"/>
              </a:spcBef>
              <a:spcAft>
                <a:spcPct val="0"/>
              </a:spcAft>
              <a:defRPr/>
            </a:pPr>
            <a:fld id="{CDDDA3C3-1353-7440-9967-3F3056F1C77E}" type="slidenum">
              <a:rPr lang="de-DE">
                <a:ea typeface="ＭＳ Ｐゴシック" charset="0"/>
                <a:cs typeface="ＭＳ Ｐゴシック" charset="0"/>
              </a:rPr>
              <a:pPr fontAlgn="base">
                <a:spcBef>
                  <a:spcPct val="0"/>
                </a:spcBef>
                <a:spcAft>
                  <a:spcPct val="0"/>
                </a:spcAft>
                <a:defRPr/>
              </a:pPr>
              <a:t>‹Nr.›</a:t>
            </a:fld>
            <a:endParaRPr lang="de-DE">
              <a:ea typeface="ＭＳ Ｐゴシック" charset="0"/>
              <a:cs typeface="ＭＳ Ｐゴシック" charset="0"/>
            </a:endParaRPr>
          </a:p>
        </p:txBody>
      </p:sp>
    </p:spTree>
    <p:extLst>
      <p:ext uri="{BB962C8B-B14F-4D97-AF65-F5344CB8AC3E}">
        <p14:creationId xmlns:p14="http://schemas.microsoft.com/office/powerpoint/2010/main" val="28229357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p:txStyles>
    <p:titleStyle>
      <a:lvl1pPr algn="ctr"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32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32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32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Courier New" charset="0"/>
        <a:buChar char="o"/>
        <a:defRPr sz="16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kern="1200">
          <a:solidFill>
            <a:srgbClr val="FFFF99"/>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15" cstate="email">
            <a:lum bright="70000" contrast="-70000"/>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9120E-6557-4F19-8B9C-418673DCB177}" type="datetime1">
              <a:rPr lang="en-GB" smtClean="0">
                <a:solidFill>
                  <a:prstClr val="black">
                    <a:tint val="75000"/>
                  </a:prstClr>
                </a:solidFill>
                <a:latin typeface="Futura Bk BT"/>
              </a:rPr>
              <a:pPr/>
              <a:t>18/01/2017</a:t>
            </a:fld>
            <a:endParaRPr lang="en-GB">
              <a:solidFill>
                <a:prstClr val="black">
                  <a:tint val="75000"/>
                </a:prstClr>
              </a:solidFill>
              <a:latin typeface="Futura Bk B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latin typeface="Futura Bk BT"/>
              </a:rPr>
              <a:t>Title of Presentation</a:t>
            </a:r>
            <a:endParaRPr lang="en-GB">
              <a:solidFill>
                <a:prstClr val="black">
                  <a:tint val="75000"/>
                </a:prstClr>
              </a:solidFill>
              <a:latin typeface="Futura Bk B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95460-39C6-410C-A80A-96E592A53964}" type="slidenum">
              <a:rPr lang="en-GB" smtClean="0">
                <a:solidFill>
                  <a:prstClr val="black">
                    <a:tint val="75000"/>
                  </a:prstClr>
                </a:solidFill>
                <a:latin typeface="Futura Bk BT"/>
              </a:rPr>
              <a:pPr/>
              <a:t>‹Nr.›</a:t>
            </a:fld>
            <a:endParaRPr lang="en-GB">
              <a:solidFill>
                <a:prstClr val="black">
                  <a:tint val="75000"/>
                </a:prstClr>
              </a:solidFill>
              <a:latin typeface="Futura Bk BT"/>
            </a:endParaRPr>
          </a:p>
        </p:txBody>
      </p:sp>
      <p:pic>
        <p:nvPicPr>
          <p:cNvPr id="8" name="Picture 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02466" y="260648"/>
            <a:ext cx="1573990" cy="3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45497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42.jpeg"/><Relationship Id="rId5" Type="http://schemas.openxmlformats.org/officeDocument/2006/relationships/image" Target="../media/image4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5.jpeg"/><Relationship Id="rId5" Type="http://schemas.microsoft.com/office/2007/relationships/hdphoto" Target="../media/hdphoto1.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7.jpeg"/><Relationship Id="rId7"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9.png"/><Relationship Id="rId1" Type="http://schemas.openxmlformats.org/officeDocument/2006/relationships/slideLayout" Target="../slideLayouts/slideLayout3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5856" y="1698377"/>
            <a:ext cx="5328592" cy="3098775"/>
          </a:xfrm>
        </p:spPr>
        <p:txBody>
          <a:bodyPr>
            <a:normAutofit fontScale="90000"/>
          </a:bodyPr>
          <a:lstStyle/>
          <a:p>
            <a:pPr algn="r"/>
            <a:r>
              <a:rPr lang="en-GB" b="1" dirty="0"/>
              <a:t>Optimizing and Enhancing the Integrated Atlantic Ocean Observing System</a:t>
            </a:r>
            <a:endParaRPr lang="en-GB" dirty="0"/>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31840" y="5229200"/>
            <a:ext cx="4104456" cy="1477328"/>
          </a:xfrm>
          <a:prstGeom prst="rect">
            <a:avLst/>
          </a:prstGeom>
          <a:noFill/>
        </p:spPr>
        <p:txBody>
          <a:bodyPr wrap="square" rtlCol="0">
            <a:spAutoFit/>
          </a:bodyPr>
          <a:lstStyle/>
          <a:p>
            <a:r>
              <a:rPr lang="en-GB" b="1" dirty="0" err="1" smtClean="0">
                <a:solidFill>
                  <a:schemeClr val="bg1">
                    <a:lumMod val="75000"/>
                  </a:schemeClr>
                </a:solidFill>
              </a:rPr>
              <a:t>Prof.</a:t>
            </a:r>
            <a:r>
              <a:rPr lang="en-GB" b="1" dirty="0" smtClean="0">
                <a:solidFill>
                  <a:schemeClr val="bg1">
                    <a:lumMod val="75000"/>
                  </a:schemeClr>
                </a:solidFill>
              </a:rPr>
              <a:t> </a:t>
            </a:r>
            <a:r>
              <a:rPr lang="en-GB" b="1" dirty="0" err="1" smtClean="0">
                <a:solidFill>
                  <a:schemeClr val="bg1">
                    <a:lumMod val="75000"/>
                  </a:schemeClr>
                </a:solidFill>
              </a:rPr>
              <a:t>Dr.</a:t>
            </a:r>
            <a:r>
              <a:rPr lang="en-GB" b="1" dirty="0" smtClean="0">
                <a:solidFill>
                  <a:schemeClr val="bg1">
                    <a:lumMod val="75000"/>
                  </a:schemeClr>
                </a:solidFill>
              </a:rPr>
              <a:t> Martin Visbeck</a:t>
            </a:r>
          </a:p>
          <a:p>
            <a:r>
              <a:rPr lang="en-GB" b="1" dirty="0" err="1" smtClean="0">
                <a:solidFill>
                  <a:schemeClr val="bg1">
                    <a:lumMod val="75000"/>
                  </a:schemeClr>
                </a:solidFill>
              </a:rPr>
              <a:t>Dr.</a:t>
            </a:r>
            <a:r>
              <a:rPr lang="en-GB" b="1" dirty="0" smtClean="0">
                <a:solidFill>
                  <a:schemeClr val="bg1">
                    <a:lumMod val="75000"/>
                  </a:schemeClr>
                </a:solidFill>
              </a:rPr>
              <a:t> Johannes </a:t>
            </a:r>
            <a:r>
              <a:rPr lang="en-GB" b="1" dirty="0" err="1" smtClean="0">
                <a:solidFill>
                  <a:schemeClr val="bg1">
                    <a:lumMod val="75000"/>
                  </a:schemeClr>
                </a:solidFill>
              </a:rPr>
              <a:t>Karstensen</a:t>
            </a:r>
            <a:endParaRPr lang="en-GB" b="1" dirty="0" smtClean="0">
              <a:solidFill>
                <a:schemeClr val="bg1">
                  <a:lumMod val="75000"/>
                </a:schemeClr>
              </a:solidFill>
            </a:endParaRPr>
          </a:p>
          <a:p>
            <a:r>
              <a:rPr lang="en-GB" b="1" dirty="0" err="1" smtClean="0">
                <a:solidFill>
                  <a:schemeClr val="bg1">
                    <a:lumMod val="75000"/>
                  </a:schemeClr>
                </a:solidFill>
              </a:rPr>
              <a:t>Dr.</a:t>
            </a:r>
            <a:r>
              <a:rPr lang="en-GB" b="1" dirty="0" smtClean="0">
                <a:solidFill>
                  <a:schemeClr val="bg1">
                    <a:lumMod val="75000"/>
                  </a:schemeClr>
                </a:solidFill>
              </a:rPr>
              <a:t> </a:t>
            </a:r>
            <a:r>
              <a:rPr lang="en-GB" b="1" dirty="0" err="1" smtClean="0">
                <a:solidFill>
                  <a:schemeClr val="bg1">
                    <a:lumMod val="75000"/>
                  </a:schemeClr>
                </a:solidFill>
              </a:rPr>
              <a:t>Anja</a:t>
            </a:r>
            <a:r>
              <a:rPr lang="en-GB" b="1" dirty="0" smtClean="0">
                <a:solidFill>
                  <a:schemeClr val="bg1">
                    <a:lumMod val="75000"/>
                  </a:schemeClr>
                </a:solidFill>
              </a:rPr>
              <a:t> Reitz</a:t>
            </a:r>
          </a:p>
          <a:p>
            <a:r>
              <a:rPr lang="en-GB" dirty="0" smtClean="0">
                <a:solidFill>
                  <a:schemeClr val="bg1">
                    <a:lumMod val="75000"/>
                  </a:schemeClr>
                </a:solidFill>
              </a:rPr>
              <a:t>GEOMAR Helmholtz Centre for Ocean Research Kiel, Germany</a:t>
            </a:r>
            <a:endParaRPr lang="en-GB" dirty="0">
              <a:solidFill>
                <a:schemeClr val="bg1">
                  <a:lumMod val="75000"/>
                </a:schemeClr>
              </a:solidFill>
            </a:endParaRPr>
          </a:p>
        </p:txBody>
      </p:sp>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2320" y="5373216"/>
            <a:ext cx="1459738" cy="97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2" descr="Bild in Originalgröße anzei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5204" y="6338215"/>
            <a:ext cx="1377276" cy="4751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411760" y="188640"/>
            <a:ext cx="2160240" cy="558676"/>
            <a:chOff x="2411760" y="188640"/>
            <a:chExt cx="2160240" cy="558676"/>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1760" y="188640"/>
              <a:ext cx="691476" cy="558676"/>
            </a:xfrm>
            <a:prstGeom prst="rect">
              <a:avLst/>
            </a:prstGeom>
          </p:spPr>
        </p:pic>
        <p:sp>
          <p:nvSpPr>
            <p:cNvPr id="4" name="TextBox 3"/>
            <p:cNvSpPr txBox="1"/>
            <p:nvPr/>
          </p:nvSpPr>
          <p:spPr>
            <a:xfrm>
              <a:off x="3131840" y="260648"/>
              <a:ext cx="1440160" cy="369332"/>
            </a:xfrm>
            <a:prstGeom prst="rect">
              <a:avLst/>
            </a:prstGeom>
            <a:noFill/>
          </p:spPr>
          <p:txBody>
            <a:bodyPr wrap="square" rtlCol="0">
              <a:spAutoFit/>
            </a:bodyPr>
            <a:lstStyle/>
            <a:p>
              <a:r>
                <a:rPr lang="en-US" dirty="0" smtClean="0"/>
                <a:t>#</a:t>
              </a:r>
              <a:r>
                <a:rPr lang="en-US" dirty="0" err="1" smtClean="0"/>
                <a:t>AtlantOS</a:t>
              </a:r>
              <a:endParaRPr lang="en-US" dirty="0"/>
            </a:p>
          </p:txBody>
        </p:sp>
      </p:grpSp>
    </p:spTree>
    <p:extLst>
      <p:ext uri="{BB962C8B-B14F-4D97-AF65-F5344CB8AC3E}">
        <p14:creationId xmlns:p14="http://schemas.microsoft.com/office/powerpoint/2010/main" val="4290466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2"/>
          <p:cNvSpPr/>
          <p:nvPr/>
        </p:nvSpPr>
        <p:spPr>
          <a:xfrm>
            <a:off x="3156045" y="2132856"/>
            <a:ext cx="5976664" cy="3693319"/>
          </a:xfrm>
          <a:prstGeom prst="rect">
            <a:avLst/>
          </a:prstGeom>
        </p:spPr>
        <p:txBody>
          <a:bodyPr wrap="square">
            <a:spAutoFit/>
          </a:bodyPr>
          <a:lstStyle/>
          <a:p>
            <a:pPr fontAlgn="base">
              <a:spcBef>
                <a:spcPct val="0"/>
              </a:spcBef>
              <a:spcAft>
                <a:spcPct val="0"/>
              </a:spcAft>
            </a:pPr>
            <a:r>
              <a:rPr lang="en-US" b="1" dirty="0" smtClean="0">
                <a:solidFill>
                  <a:srgbClr val="7F7F7F"/>
                </a:solidFill>
                <a:latin typeface="Arial" charset="0"/>
                <a:ea typeface="ＭＳ Ｐゴシック" charset="0"/>
                <a:cs typeface="ＭＳ Ｐゴシック" charset="0"/>
              </a:rPr>
              <a:t>Why do we need more ocean observations?</a:t>
            </a:r>
          </a:p>
          <a:p>
            <a:pPr fontAlgn="base">
              <a:spcBef>
                <a:spcPct val="0"/>
              </a:spcBef>
              <a:spcAft>
                <a:spcPct val="0"/>
              </a:spcAft>
            </a:pPr>
            <a:endParaRPr lang="en-US" b="1" dirty="0">
              <a:solidFill>
                <a:srgbClr val="7F7F7F"/>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7F7F7F"/>
              </a:solidFill>
              <a:latin typeface="Arial" charset="0"/>
              <a:ea typeface="ＭＳ Ｐゴシック" charset="0"/>
              <a:cs typeface="ＭＳ Ｐゴシック" charset="0"/>
            </a:endParaRPr>
          </a:p>
          <a:p>
            <a:pPr fontAlgn="base">
              <a:spcBef>
                <a:spcPct val="0"/>
              </a:spcBef>
              <a:spcAft>
                <a:spcPct val="0"/>
              </a:spcAft>
            </a:pPr>
            <a:endParaRPr lang="en-US" b="1" dirty="0">
              <a:solidFill>
                <a:srgbClr val="7F7F7F"/>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7F7F7F"/>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7F7F7F"/>
              </a:solidFill>
              <a:latin typeface="Arial" charset="0"/>
              <a:ea typeface="ＭＳ Ｐゴシック" charset="0"/>
              <a:cs typeface="ＭＳ Ｐゴシック" charset="0"/>
            </a:endParaRPr>
          </a:p>
          <a:p>
            <a:pPr fontAlgn="base">
              <a:spcBef>
                <a:spcPct val="0"/>
              </a:spcBef>
              <a:spcAft>
                <a:spcPct val="0"/>
              </a:spcAft>
            </a:pPr>
            <a:r>
              <a:rPr lang="en-US" b="1" dirty="0" smtClean="0">
                <a:solidFill>
                  <a:srgbClr val="7F7F7F"/>
                </a:solidFill>
                <a:latin typeface="Arial" charset="0"/>
                <a:ea typeface="ＭＳ Ｐゴシック" charset="0"/>
                <a:cs typeface="ＭＳ Ｐゴシック" charset="0"/>
              </a:rPr>
              <a:t>Who are our partners in Atlantic Observing?</a:t>
            </a:r>
          </a:p>
          <a:p>
            <a:pPr fontAlgn="base">
              <a:spcBef>
                <a:spcPct val="0"/>
              </a:spcBef>
              <a:spcAft>
                <a:spcPct val="0"/>
              </a:spcAft>
            </a:pPr>
            <a:endParaRPr lang="en-US" b="1" dirty="0" smtClean="0">
              <a:solidFill>
                <a:srgbClr val="7F7F7F"/>
              </a:solidFill>
              <a:latin typeface="Arial" charset="0"/>
              <a:ea typeface="ＭＳ Ｐゴシック" charset="0"/>
              <a:cs typeface="ＭＳ Ｐゴシック" charset="0"/>
            </a:endParaRPr>
          </a:p>
          <a:p>
            <a:pPr fontAlgn="base">
              <a:spcBef>
                <a:spcPct val="0"/>
              </a:spcBef>
              <a:spcAft>
                <a:spcPct val="0"/>
              </a:spcAft>
            </a:pPr>
            <a:endParaRPr lang="en-US" b="1" dirty="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What </a:t>
            </a:r>
            <a:r>
              <a:rPr lang="en-US" b="1" dirty="0">
                <a:solidFill>
                  <a:srgbClr val="000000"/>
                </a:solidFill>
                <a:latin typeface="Arial" charset="0"/>
                <a:ea typeface="ＭＳ Ｐゴシック" charset="0"/>
                <a:cs typeface="ＭＳ Ｐゴシック" charset="0"/>
              </a:rPr>
              <a:t>frameworks can we build on</a:t>
            </a:r>
            <a:r>
              <a:rPr lang="en-US" b="1" dirty="0" smtClean="0">
                <a:solidFill>
                  <a:srgbClr val="000000"/>
                </a:solidFill>
                <a:latin typeface="Arial" charset="0"/>
                <a:ea typeface="ＭＳ Ｐゴシック" charset="0"/>
                <a:cs typeface="ＭＳ Ｐゴシック" charset="0"/>
              </a:rPr>
              <a:t>?</a:t>
            </a:r>
            <a:endParaRPr lang="en-US" b="1" dirty="0">
              <a:solidFill>
                <a:srgbClr val="000000"/>
              </a:solidFill>
              <a:latin typeface="Arial" charset="0"/>
              <a:ea typeface="ＭＳ Ｐゴシック" charset="0"/>
              <a:cs typeface="ＭＳ Ｐゴシック" charset="0"/>
            </a:endParaRPr>
          </a:p>
        </p:txBody>
      </p:sp>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spTree>
    <p:extLst>
      <p:ext uri="{BB962C8B-B14F-4D97-AF65-F5344CB8AC3E}">
        <p14:creationId xmlns:p14="http://schemas.microsoft.com/office/powerpoint/2010/main" val="56419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85800" y="274638"/>
            <a:ext cx="7772400" cy="762000"/>
          </a:xfrm>
          <a:prstGeom prst="rect">
            <a:avLst/>
          </a:prstGeom>
          <a:noFill/>
          <a:ln w="9525">
            <a:noFill/>
            <a:miter lim="800000"/>
            <a:headEnd/>
            <a:tailEnd/>
          </a:ln>
        </p:spPr>
        <p:txBody>
          <a:bodyPr lIns="82296" tIns="41148" rIns="82296" bIns="41148" anchor="ctr"/>
          <a:lstStyle/>
          <a:p>
            <a:pPr defTabSz="457200" eaLnBrk="0" hangingPunct="0">
              <a:defRPr/>
            </a:pPr>
            <a:r>
              <a:rPr lang="en-US" b="1" kern="0" dirty="0">
                <a:solidFill>
                  <a:srgbClr val="1F497D"/>
                </a:solidFill>
                <a:latin typeface="Arial" pitchFamily="-1" charset="0"/>
                <a:ea typeface="ＭＳ Ｐゴシック" pitchFamily="-1" charset="-128"/>
                <a:cs typeface="Arial"/>
              </a:rPr>
              <a:t>Framework for Ocean Observing</a:t>
            </a:r>
            <a:br>
              <a:rPr lang="en-US" b="1" kern="0" dirty="0">
                <a:solidFill>
                  <a:srgbClr val="1F497D"/>
                </a:solidFill>
                <a:latin typeface="Arial" pitchFamily="-1" charset="0"/>
                <a:ea typeface="ＭＳ Ｐゴシック" pitchFamily="-1" charset="-128"/>
                <a:cs typeface="Arial"/>
              </a:rPr>
            </a:br>
            <a:endParaRPr lang="en-US" sz="2900" b="1" kern="0" dirty="0">
              <a:solidFill>
                <a:srgbClr val="1F497D"/>
              </a:solidFill>
              <a:latin typeface="Arial" pitchFamily="-1" charset="0"/>
              <a:ea typeface="ＭＳ Ｐゴシック" pitchFamily="-1" charset="-128"/>
              <a:cs typeface="Arial"/>
            </a:endParaRPr>
          </a:p>
        </p:txBody>
      </p:sp>
      <p:pic>
        <p:nvPicPr>
          <p:cNvPr id="12" name="Picture 11"/>
          <p:cNvPicPr>
            <a:picLocks noChangeAspect="1"/>
          </p:cNvPicPr>
          <p:nvPr/>
        </p:nvPicPr>
        <p:blipFill>
          <a:blip r:embed="rId3" cstate="email">
            <a:extLst>
              <a:ext uri="{BEBA8EAE-BF5A-486C-A8C5-ECC9F3942E4B}">
                <a14:imgProps xmlns:a14="http://schemas.microsoft.com/office/drawing/2010/main">
                  <a14:imgLayer r:embed="rId4">
                    <a14:imgEffect>
                      <a14:backgroundRemoval t="9459" b="89865" l="3150" r="97441"/>
                    </a14:imgEffect>
                  </a14:imgLayer>
                </a14:imgProps>
              </a:ext>
              <a:ext uri="{28A0092B-C50C-407E-A947-70E740481C1C}">
                <a14:useLocalDpi xmlns:a14="http://schemas.microsoft.com/office/drawing/2010/main"/>
              </a:ext>
            </a:extLst>
          </a:blip>
          <a:stretch>
            <a:fillRect/>
          </a:stretch>
        </p:blipFill>
        <p:spPr>
          <a:xfrm rot="16200000">
            <a:off x="-256330" y="1957138"/>
            <a:ext cx="1225382" cy="712722"/>
          </a:xfrm>
          <a:prstGeom prst="rect">
            <a:avLst/>
          </a:prstGeom>
        </p:spPr>
      </p:pic>
      <p:pic>
        <p:nvPicPr>
          <p:cNvPr id="1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6296" y="116632"/>
            <a:ext cx="1779827" cy="41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1" descr="FOO-diagram.jpg"/>
          <p:cNvPicPr/>
          <p:nvPr/>
        </p:nvPicPr>
        <p:blipFill>
          <a:blip r:embed="rId6" cstate="email">
            <a:extLst>
              <a:ext uri="{28A0092B-C50C-407E-A947-70E740481C1C}">
                <a14:useLocalDpi xmlns:a14="http://schemas.microsoft.com/office/drawing/2010/main"/>
              </a:ext>
            </a:extLst>
          </a:blip>
          <a:stretch>
            <a:fillRect/>
          </a:stretch>
        </p:blipFill>
        <p:spPr>
          <a:xfrm>
            <a:off x="1475656" y="908720"/>
            <a:ext cx="6984776" cy="5544615"/>
          </a:xfrm>
          <a:prstGeom prst="rect">
            <a:avLst/>
          </a:prstGeom>
        </p:spPr>
      </p:pic>
    </p:spTree>
    <p:extLst>
      <p:ext uri="{BB962C8B-B14F-4D97-AF65-F5344CB8AC3E}">
        <p14:creationId xmlns:p14="http://schemas.microsoft.com/office/powerpoint/2010/main" val="272710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Content Placeholder 3" descr="FOO-Venn-diagram.gif"/>
          <p:cNvPicPr>
            <a:picLocks noGrp="1" noChangeAspect="1"/>
          </p:cNvPicPr>
          <p:nvPr>
            <p:ph sz="half" idx="1"/>
          </p:nvPr>
        </p:nvPicPr>
        <p:blipFill>
          <a:blip r:embed="rId3" cstate="email">
            <a:extLst>
              <a:ext uri="{28A0092B-C50C-407E-A947-70E740481C1C}">
                <a14:useLocalDpi xmlns:a14="http://schemas.microsoft.com/office/drawing/2010/main"/>
              </a:ext>
            </a:extLst>
          </a:blip>
          <a:srcRect t="-28664" b="-28664"/>
          <a:stretch>
            <a:fillRect/>
          </a:stretch>
        </p:blipFill>
        <p:spPr>
          <a:xfrm>
            <a:off x="0" y="601663"/>
            <a:ext cx="6045200" cy="6518275"/>
          </a:xfrm>
        </p:spPr>
      </p:pic>
      <p:sp>
        <p:nvSpPr>
          <p:cNvPr id="95234" name="Content Placeholder 8"/>
          <p:cNvSpPr>
            <a:spLocks noGrp="1"/>
          </p:cNvSpPr>
          <p:nvPr>
            <p:ph sz="half" idx="2"/>
          </p:nvPr>
        </p:nvSpPr>
        <p:spPr>
          <a:xfrm>
            <a:off x="5875338" y="1371600"/>
            <a:ext cx="2857500" cy="4594225"/>
          </a:xfrm>
        </p:spPr>
        <p:txBody>
          <a:bodyPr/>
          <a:lstStyle/>
          <a:p>
            <a:r>
              <a:rPr lang="en-US" sz="1800" b="1">
                <a:latin typeface="Arial" charset="0"/>
                <a:ea typeface="ＭＳ Ｐゴシック" charset="0"/>
                <a:cs typeface="ＭＳ Ｐゴシック" charset="0"/>
              </a:rPr>
              <a:t>We cannot measure everything, nor do we need to</a:t>
            </a:r>
          </a:p>
          <a:p>
            <a:r>
              <a:rPr lang="en-US" sz="1800">
                <a:latin typeface="Arial" charset="0"/>
                <a:ea typeface="ＭＳ Ｐゴシック" charset="0"/>
                <a:cs typeface="ＭＳ Ｐゴシック" charset="0"/>
              </a:rPr>
              <a:t>basis for including new elements of the system, for expressing requirements at a high level</a:t>
            </a:r>
          </a:p>
          <a:p>
            <a:r>
              <a:rPr lang="en-US" sz="1800">
                <a:latin typeface="Arial" charset="0"/>
                <a:ea typeface="ＭＳ Ｐゴシック" charset="0"/>
                <a:cs typeface="ＭＳ Ｐゴシック" charset="0"/>
              </a:rPr>
              <a:t>Driven by requirements, negotiated with feasibility</a:t>
            </a:r>
          </a:p>
          <a:p>
            <a:r>
              <a:rPr lang="en-US" sz="1800">
                <a:latin typeface="Arial" charset="0"/>
                <a:ea typeface="ＭＳ Ｐゴシック" charset="0"/>
                <a:cs typeface="ＭＳ Ｐゴシック" charset="0"/>
              </a:rPr>
              <a:t>Allows for innovation in the observing system over time</a:t>
            </a:r>
          </a:p>
        </p:txBody>
      </p:sp>
      <p:sp>
        <p:nvSpPr>
          <p:cNvPr id="6" name="Rectangle 2"/>
          <p:cNvSpPr txBox="1">
            <a:spLocks noChangeArrowheads="1"/>
          </p:cNvSpPr>
          <p:nvPr/>
        </p:nvSpPr>
        <p:spPr bwMode="auto">
          <a:xfrm>
            <a:off x="822325" y="411163"/>
            <a:ext cx="7772400" cy="763587"/>
          </a:xfrm>
          <a:prstGeom prst="rect">
            <a:avLst/>
          </a:prstGeom>
          <a:noFill/>
          <a:ln w="9525">
            <a:noFill/>
            <a:miter lim="800000"/>
            <a:headEnd/>
            <a:tailEnd/>
          </a:ln>
        </p:spPr>
        <p:txBody>
          <a:bodyPr lIns="82296" tIns="41148" rIns="82296" bIns="41148" anchor="ctr"/>
          <a:lstStyle/>
          <a:p>
            <a:pPr defTabSz="457200" eaLnBrk="0" hangingPunct="0">
              <a:defRPr/>
            </a:pPr>
            <a:r>
              <a:rPr lang="en-US" b="1" kern="0" dirty="0">
                <a:solidFill>
                  <a:srgbClr val="1F497D"/>
                </a:solidFill>
                <a:latin typeface="Arial" pitchFamily="-1" charset="0"/>
                <a:ea typeface="ＭＳ Ｐゴシック" pitchFamily="-1" charset="-128"/>
                <a:cs typeface="Arial"/>
              </a:rPr>
              <a:t>Driven by requirements, negotiated with feasibility in mind</a:t>
            </a:r>
            <a:br>
              <a:rPr lang="en-US" b="1" kern="0" dirty="0">
                <a:solidFill>
                  <a:srgbClr val="1F497D"/>
                </a:solidFill>
                <a:latin typeface="Arial" pitchFamily="-1" charset="0"/>
                <a:ea typeface="ＭＳ Ｐゴシック" pitchFamily="-1" charset="-128"/>
                <a:cs typeface="Arial"/>
              </a:rPr>
            </a:br>
            <a:r>
              <a:rPr lang="en-US" sz="2900" b="1" kern="0" dirty="0">
                <a:solidFill>
                  <a:srgbClr val="1F497D"/>
                </a:solidFill>
                <a:latin typeface="Arial" pitchFamily="-1" charset="0"/>
                <a:ea typeface="ＭＳ Ｐゴシック" pitchFamily="-1" charset="-128"/>
                <a:cs typeface="Arial"/>
              </a:rPr>
              <a:t>Essential Ocean Variables</a:t>
            </a:r>
          </a:p>
        </p:txBody>
      </p:sp>
      <p:pic>
        <p:nvPicPr>
          <p:cNvPr id="95236" name="Picture 3" descr="frame_3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5400" y="80963"/>
            <a:ext cx="138271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6"/>
          <p:cNvSpPr>
            <a:spLocks noChangeArrowheads="1"/>
          </p:cNvSpPr>
          <p:nvPr/>
        </p:nvSpPr>
        <p:spPr bwMode="auto">
          <a:xfrm>
            <a:off x="2771775" y="6381750"/>
            <a:ext cx="365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a:solidFill>
                  <a:srgbClr val="000000"/>
                </a:solidFill>
                <a:latin typeface="Arial" charset="0"/>
                <a:ea typeface="ＭＳ Ｐゴシック" charset="0"/>
                <a:cs typeface="ＭＳ Ｐゴシック" charset="0"/>
              </a:rPr>
              <a:t>http://www.oceanobs09.net/foo/</a:t>
            </a:r>
          </a:p>
        </p:txBody>
      </p:sp>
    </p:spTree>
    <p:extLst>
      <p:ext uri="{BB962C8B-B14F-4D97-AF65-F5344CB8AC3E}">
        <p14:creationId xmlns:p14="http://schemas.microsoft.com/office/powerpoint/2010/main" val="1768933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2466" y="260648"/>
            <a:ext cx="1573990" cy="3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email">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r>
              <a:rPr lang="en-US" sz="2800" dirty="0" smtClean="0"/>
              <a:t>Project Structure</a:t>
            </a:r>
            <a:endParaRPr lang="en-US" sz="2800" dirty="0"/>
          </a:p>
        </p:txBody>
      </p:sp>
      <p:pic>
        <p:nvPicPr>
          <p:cNvPr id="42" name="Picture 3" descr="AtlantOS-diagram.jpe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907704" y="1172455"/>
            <a:ext cx="7080374" cy="551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60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4" name="Datumsplatzhalter 3"/>
          <p:cNvSpPr>
            <a:spLocks noGrp="1"/>
          </p:cNvSpPr>
          <p:nvPr>
            <p:ph type="dt" sz="half" idx="10"/>
          </p:nvPr>
        </p:nvSpPr>
        <p:spPr/>
        <p:txBody>
          <a:bodyPr/>
          <a:lstStyle/>
          <a:p>
            <a:fld id="{E309CB72-38C9-4383-AE92-5A52D1783104}" type="datetime1">
              <a:rPr lang="en-GB" smtClean="0"/>
              <a:t>18/01/2017</a:t>
            </a:fld>
            <a:endParaRPr lang="en-GB"/>
          </a:p>
        </p:txBody>
      </p:sp>
      <p:sp>
        <p:nvSpPr>
          <p:cNvPr id="5" name="Fußzeilenplatzhalter 4"/>
          <p:cNvSpPr>
            <a:spLocks noGrp="1"/>
          </p:cNvSpPr>
          <p:nvPr>
            <p:ph type="ftr" sz="quarter" idx="11"/>
          </p:nvPr>
        </p:nvSpPr>
        <p:spPr/>
        <p:txBody>
          <a:bodyPr/>
          <a:lstStyle/>
          <a:p>
            <a:r>
              <a:rPr lang="en-GB" smtClean="0"/>
              <a:t>Title of Presentation</a:t>
            </a:r>
            <a:endParaRPr lang="en-GB"/>
          </a:p>
        </p:txBody>
      </p:sp>
      <p:sp>
        <p:nvSpPr>
          <p:cNvPr id="6" name="Foliennummernplatzhalter 5"/>
          <p:cNvSpPr>
            <a:spLocks noGrp="1"/>
          </p:cNvSpPr>
          <p:nvPr>
            <p:ph type="sldNum" sz="quarter" idx="12"/>
          </p:nvPr>
        </p:nvSpPr>
        <p:spPr/>
        <p:txBody>
          <a:bodyPr/>
          <a:lstStyle/>
          <a:p>
            <a:fld id="{03795460-39C6-410C-A80A-96E592A53964}" type="slidenum">
              <a:rPr lang="en-GB" smtClean="0"/>
              <a:t>14</a:t>
            </a:fld>
            <a:endParaRPr lang="en-GB"/>
          </a:p>
        </p:txBody>
      </p:sp>
      <p:sp>
        <p:nvSpPr>
          <p:cNvPr id="7" name="Inhaltsplatzhalter 6"/>
          <p:cNvSpPr>
            <a:spLocks noGrp="1"/>
          </p:cNvSpPr>
          <p:nvPr>
            <p:ph idx="1"/>
          </p:nvPr>
        </p:nvSpPr>
        <p:spPr/>
        <p:txBody>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9035034" cy="641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19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2" name="Title 1"/>
          <p:cNvSpPr>
            <a:spLocks noGrp="1"/>
          </p:cNvSpPr>
          <p:nvPr>
            <p:ph type="title"/>
          </p:nvPr>
        </p:nvSpPr>
        <p:spPr>
          <a:xfrm>
            <a:off x="457200" y="694245"/>
            <a:ext cx="8229600" cy="790539"/>
          </a:xfrm>
        </p:spPr>
        <p:txBody>
          <a:bodyPr>
            <a:normAutofit/>
          </a:bodyPr>
          <a:lstStyle/>
          <a:p>
            <a:r>
              <a:rPr lang="en-US" sz="3600" b="1" dirty="0"/>
              <a:t>Highest level objective for all WPs</a:t>
            </a:r>
            <a:endParaRPr lang="en-GB" sz="3600" b="1" dirty="0">
              <a:latin typeface="Century Gothic" panose="020B0502020202020204" pitchFamily="34" charset="0"/>
            </a:endParaRPr>
          </a:p>
        </p:txBody>
      </p:sp>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15</a:t>
            </a:fld>
            <a:endParaRPr lang="en-GB" dirty="0">
              <a:latin typeface="Century Gothic" panose="020B0502020202020204" pitchFamily="34" charset="0"/>
            </a:endParaRPr>
          </a:p>
        </p:txBody>
      </p:sp>
      <p:sp>
        <p:nvSpPr>
          <p:cNvPr id="14" name="Content Placeholder 2"/>
          <p:cNvSpPr txBox="1">
            <a:spLocks/>
          </p:cNvSpPr>
          <p:nvPr/>
        </p:nvSpPr>
        <p:spPr>
          <a:xfrm>
            <a:off x="457200" y="185536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to carry out the research and innovation needed to deliver the framework and tools for a fit-for-purpose, efficient, integrated and sustainable Integrated Atlantic Ocean Observing System – leaving a legacy for GEO/GEOSS and GOOS</a:t>
            </a:r>
          </a:p>
          <a:p>
            <a:pPr lvl="1"/>
            <a:r>
              <a:rPr lang="en-US" sz="2400" dirty="0" smtClean="0"/>
              <a:t>Achieve a significant change in planning, observations, data systems, and leave a legacy for the countries around the basin </a:t>
            </a:r>
          </a:p>
          <a:p>
            <a:pPr lvl="1"/>
            <a:r>
              <a:rPr lang="en-US" sz="2400" dirty="0" smtClean="0"/>
              <a:t>Steering a voluntary collaboration of </a:t>
            </a:r>
            <a:br>
              <a:rPr lang="en-US" sz="2400" dirty="0" smtClean="0"/>
            </a:br>
            <a:r>
              <a:rPr lang="en-US" sz="2400" dirty="0" smtClean="0"/>
              <a:t>investment two orders of magnitude greater</a:t>
            </a:r>
            <a:br>
              <a:rPr lang="en-US" sz="2400" dirty="0" smtClean="0"/>
            </a:br>
            <a:r>
              <a:rPr lang="en-US" sz="2400" dirty="0" smtClean="0"/>
              <a:t>than that in the project itself</a:t>
            </a:r>
          </a:p>
          <a:p>
            <a:endParaRPr lang="en-US" sz="2400" dirty="0" smtClean="0"/>
          </a:p>
          <a:p>
            <a:endParaRPr lang="en-US" sz="2400" dirty="0"/>
          </a:p>
        </p:txBody>
      </p:sp>
    </p:spTree>
    <p:extLst>
      <p:ext uri="{BB962C8B-B14F-4D97-AF65-F5344CB8AC3E}">
        <p14:creationId xmlns:p14="http://schemas.microsoft.com/office/powerpoint/2010/main" val="3373217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2"/>
          <p:cNvSpPr/>
          <p:nvPr/>
        </p:nvSpPr>
        <p:spPr>
          <a:xfrm>
            <a:off x="2757498" y="1268760"/>
            <a:ext cx="6134982" cy="830997"/>
          </a:xfrm>
          <a:prstGeom prst="rect">
            <a:avLst/>
          </a:prstGeom>
        </p:spPr>
        <p:txBody>
          <a:bodyPr wrap="square">
            <a:spAutoFit/>
          </a:bodyPr>
          <a:lstStyle/>
          <a:p>
            <a:pPr fontAlgn="base">
              <a:spcBef>
                <a:spcPct val="0"/>
              </a:spcBef>
              <a:spcAft>
                <a:spcPct val="0"/>
              </a:spcAft>
            </a:pPr>
            <a:r>
              <a:rPr lang="en-US" sz="2400" dirty="0" smtClean="0">
                <a:solidFill>
                  <a:srgbClr val="000000"/>
                </a:solidFill>
                <a:latin typeface="Arial" charset="0"/>
                <a:ea typeface="ＭＳ Ｐゴシック" charset="0"/>
                <a:cs typeface="ＭＳ Ｐゴシック" charset="0"/>
              </a:rPr>
              <a:t>Outcome of AtlantOS and related initiatives:</a:t>
            </a:r>
          </a:p>
          <a:p>
            <a:pPr fontAlgn="base">
              <a:spcBef>
                <a:spcPct val="0"/>
              </a:spcBef>
              <a:spcAft>
                <a:spcPct val="0"/>
              </a:spcAft>
            </a:pPr>
            <a:r>
              <a:rPr lang="en-US" sz="2400" b="1" dirty="0" smtClean="0">
                <a:solidFill>
                  <a:srgbClr val="000000"/>
                </a:solidFill>
                <a:latin typeface="Arial" charset="0"/>
                <a:ea typeface="ＭＳ Ｐゴシック" charset="0"/>
                <a:cs typeface="ＭＳ Ｐゴシック" charset="0"/>
              </a:rPr>
              <a:t>Blueprint for OceanObs19</a:t>
            </a:r>
            <a:endParaRPr lang="en-US" sz="2400" b="1" dirty="0">
              <a:solidFill>
                <a:srgbClr val="000000"/>
              </a:solidFill>
              <a:latin typeface="Arial" charset="0"/>
              <a:ea typeface="ＭＳ Ｐゴシック" charset="0"/>
              <a:cs typeface="ＭＳ Ｐゴシック" charset="0"/>
            </a:endParaRPr>
          </a:p>
        </p:txBody>
      </p:sp>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pic>
        <p:nvPicPr>
          <p:cNvPr id="2" name="Picture 1" descr="Screen Shot 2015-06-10 at 00.06.1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34600">
            <a:off x="3714107" y="2609535"/>
            <a:ext cx="4383051" cy="5282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p:cNvGrpSpPr/>
          <p:nvPr/>
        </p:nvGrpSpPr>
        <p:grpSpPr>
          <a:xfrm>
            <a:off x="2411760" y="188640"/>
            <a:ext cx="2160240" cy="558676"/>
            <a:chOff x="2411760" y="188640"/>
            <a:chExt cx="2160240" cy="558676"/>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1760" y="188640"/>
              <a:ext cx="691476" cy="558676"/>
            </a:xfrm>
            <a:prstGeom prst="rect">
              <a:avLst/>
            </a:prstGeom>
          </p:spPr>
        </p:pic>
        <p:sp>
          <p:nvSpPr>
            <p:cNvPr id="10" name="TextBox 9"/>
            <p:cNvSpPr txBox="1"/>
            <p:nvPr/>
          </p:nvSpPr>
          <p:spPr>
            <a:xfrm>
              <a:off x="3131840" y="260648"/>
              <a:ext cx="1440160" cy="369332"/>
            </a:xfrm>
            <a:prstGeom prst="rect">
              <a:avLst/>
            </a:prstGeom>
            <a:noFill/>
          </p:spPr>
          <p:txBody>
            <a:bodyPr wrap="square" rtlCol="0">
              <a:spAutoFit/>
            </a:bodyPr>
            <a:lstStyle/>
            <a:p>
              <a:r>
                <a:rPr lang="en-US" dirty="0" smtClean="0"/>
                <a:t>#</a:t>
              </a:r>
              <a:r>
                <a:rPr lang="en-US" dirty="0" err="1" smtClean="0"/>
                <a:t>AtlantOS</a:t>
              </a:r>
              <a:endParaRPr lang="en-US" dirty="0"/>
            </a:p>
          </p:txBody>
        </p:sp>
      </p:grpSp>
      <p:sp>
        <p:nvSpPr>
          <p:cNvPr id="11" name="TextBox 2"/>
          <p:cNvSpPr txBox="1"/>
          <p:nvPr/>
        </p:nvSpPr>
        <p:spPr>
          <a:xfrm rot="20719632">
            <a:off x="3119012" y="3545365"/>
            <a:ext cx="5558426" cy="707886"/>
          </a:xfrm>
          <a:prstGeom prst="rect">
            <a:avLst/>
          </a:prstGeom>
          <a:solidFill>
            <a:srgbClr val="FFFF00"/>
          </a:solidFill>
        </p:spPr>
        <p:txBody>
          <a:bodyPr wrap="square" rtlCol="0">
            <a:spAutoFit/>
          </a:bodyPr>
          <a:lstStyle/>
          <a:p>
            <a:r>
              <a:rPr lang="en-US" sz="2000" b="1" dirty="0"/>
              <a:t>An international, multi-disciplinary and multi-sectoral team is currently established</a:t>
            </a:r>
          </a:p>
        </p:txBody>
      </p:sp>
    </p:spTree>
    <p:extLst>
      <p:ext uri="{BB962C8B-B14F-4D97-AF65-F5344CB8AC3E}">
        <p14:creationId xmlns:p14="http://schemas.microsoft.com/office/powerpoint/2010/main" val="12979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2762" y="4293096"/>
            <a:ext cx="4104456" cy="1077218"/>
          </a:xfrm>
          <a:prstGeom prst="rect">
            <a:avLst/>
          </a:prstGeom>
          <a:noFill/>
        </p:spPr>
        <p:txBody>
          <a:bodyPr wrap="square" rtlCol="0">
            <a:spAutoFit/>
          </a:bodyPr>
          <a:lstStyle/>
          <a:p>
            <a:pPr algn="ctr"/>
            <a:r>
              <a:rPr lang="en-GB" sz="1600" smtClean="0">
                <a:latin typeface="Century Gothic" panose="020B0502020202020204" pitchFamily="34" charset="0"/>
              </a:rPr>
              <a:t>This </a:t>
            </a:r>
            <a:r>
              <a:rPr lang="en-GB" sz="1600" dirty="0">
                <a:latin typeface="Century Gothic" panose="020B0502020202020204" pitchFamily="34" charset="0"/>
              </a:rPr>
              <a:t>project has received funding from the European Union's Horizon 2020 research and innovation programme under grant agreement </a:t>
            </a:r>
            <a:r>
              <a:rPr lang="en-GB" sz="1600">
                <a:latin typeface="Century Gothic" panose="020B0502020202020204" pitchFamily="34" charset="0"/>
              </a:rPr>
              <a:t>No </a:t>
            </a:r>
            <a:r>
              <a:rPr lang="en-GB" sz="1600" smtClean="0">
                <a:latin typeface="Century Gothic" panose="020B0502020202020204" pitchFamily="34" charset="0"/>
              </a:rPr>
              <a:t>633211</a:t>
            </a:r>
            <a:r>
              <a:rPr lang="en-GB" sz="1600" dirty="0">
                <a:latin typeface="Century Gothic" panose="020B0502020202020204" pitchFamily="34" charset="0"/>
              </a:rPr>
              <a: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1197" y="1700808"/>
            <a:ext cx="3347585" cy="222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 y="0"/>
            <a:ext cx="3036093" cy="6858000"/>
          </a:xfrm>
          <a:prstGeom prst="rect">
            <a:avLst/>
          </a:prstGeom>
        </p:spPr>
      </p:pic>
    </p:spTree>
    <p:extLst>
      <p:ext uri="{BB962C8B-B14F-4D97-AF65-F5344CB8AC3E}">
        <p14:creationId xmlns:p14="http://schemas.microsoft.com/office/powerpoint/2010/main" val="2496217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2" name="Title 1"/>
          <p:cNvSpPr>
            <a:spLocks noGrp="1"/>
          </p:cNvSpPr>
          <p:nvPr>
            <p:ph type="title"/>
          </p:nvPr>
        </p:nvSpPr>
        <p:spPr>
          <a:xfrm>
            <a:off x="457200" y="838261"/>
            <a:ext cx="8229600" cy="790539"/>
          </a:xfrm>
        </p:spPr>
        <p:txBody>
          <a:bodyPr>
            <a:noAutofit/>
          </a:bodyPr>
          <a:lstStyle/>
          <a:p>
            <a:r>
              <a:rPr lang="en-GB" sz="3200" b="1" dirty="0" smtClean="0">
                <a:latin typeface="Century Gothic" panose="020B0502020202020204" pitchFamily="34" charset="0"/>
              </a:rPr>
              <a:t>WP1 Observing System requirements and design studies</a:t>
            </a:r>
            <a:endParaRPr lang="en-GB" sz="3200" b="1" dirty="0">
              <a:latin typeface="Century Gothic" panose="020B0502020202020204" pitchFamily="34" charset="0"/>
            </a:endParaRPr>
          </a:p>
        </p:txBody>
      </p:sp>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18</a:t>
            </a:fld>
            <a:endParaRPr lang="en-GB" dirty="0">
              <a:latin typeface="Century Gothic" panose="020B0502020202020204" pitchFamily="34" charset="0"/>
            </a:endParaRPr>
          </a:p>
        </p:txBody>
      </p:sp>
      <p:sp>
        <p:nvSpPr>
          <p:cNvPr id="15" name="Content Placeholder 2"/>
          <p:cNvSpPr>
            <a:spLocks noGrp="1"/>
          </p:cNvSpPr>
          <p:nvPr>
            <p:ph idx="1"/>
          </p:nvPr>
        </p:nvSpPr>
        <p:spPr>
          <a:xfrm>
            <a:off x="457200" y="1999381"/>
            <a:ext cx="8229600" cy="4525963"/>
          </a:xfrm>
        </p:spPr>
        <p:txBody>
          <a:bodyPr>
            <a:normAutofit fontScale="70000" lnSpcReduction="20000"/>
          </a:bodyPr>
          <a:lstStyle/>
          <a:p>
            <a:pPr marL="0" indent="0">
              <a:spcBef>
                <a:spcPts val="0"/>
              </a:spcBef>
              <a:spcAft>
                <a:spcPts val="1200"/>
              </a:spcAft>
              <a:buNone/>
            </a:pPr>
            <a:r>
              <a:rPr lang="en-US" b="1" dirty="0" smtClean="0"/>
              <a:t>Objectives</a:t>
            </a:r>
            <a:r>
              <a:rPr lang="en-US" dirty="0" smtClean="0"/>
              <a:t>:</a:t>
            </a:r>
          </a:p>
          <a:p>
            <a:pPr>
              <a:spcBef>
                <a:spcPts val="0"/>
              </a:spcBef>
              <a:spcAft>
                <a:spcPts val="1000"/>
              </a:spcAft>
            </a:pPr>
            <a:r>
              <a:rPr lang="en-US" b="1" dirty="0" smtClean="0"/>
              <a:t>Requirements </a:t>
            </a:r>
            <a:r>
              <a:rPr lang="en-US" dirty="0" smtClean="0"/>
              <a:t>– identification of major societal challenges requiring sustained observations, and scientifically rigorous requirements for Essential Ocean Variables</a:t>
            </a:r>
          </a:p>
          <a:p>
            <a:pPr>
              <a:spcBef>
                <a:spcPts val="0"/>
              </a:spcBef>
              <a:spcAft>
                <a:spcPts val="1000"/>
              </a:spcAft>
            </a:pPr>
            <a:r>
              <a:rPr lang="en-US" b="1" dirty="0" smtClean="0"/>
              <a:t>Evaluation </a:t>
            </a:r>
            <a:r>
              <a:rPr lang="en-US" dirty="0" smtClean="0"/>
              <a:t>- gap analysis, assessing capacity and feasibility (technical readiness, cost and sustainability by funding agencies)</a:t>
            </a:r>
          </a:p>
          <a:p>
            <a:pPr>
              <a:spcBef>
                <a:spcPts val="0"/>
              </a:spcBef>
              <a:spcAft>
                <a:spcPts val="1000"/>
              </a:spcAft>
            </a:pPr>
            <a:r>
              <a:rPr lang="en-US" b="1" dirty="0" smtClean="0"/>
              <a:t>Design studies </a:t>
            </a:r>
            <a:r>
              <a:rPr lang="en-US" dirty="0" smtClean="0"/>
              <a:t>– using models in OSSEs to guide scientific design -&gt; feeding into compromise systems design</a:t>
            </a:r>
          </a:p>
          <a:p>
            <a:pPr marL="0" indent="0">
              <a:spcBef>
                <a:spcPts val="0"/>
              </a:spcBef>
              <a:spcAft>
                <a:spcPts val="1000"/>
              </a:spcAft>
              <a:buNone/>
            </a:pPr>
            <a:endParaRPr lang="en-US" dirty="0" smtClean="0"/>
          </a:p>
          <a:p>
            <a:pPr marL="0" indent="0">
              <a:spcBef>
                <a:spcPts val="0"/>
              </a:spcBef>
              <a:spcAft>
                <a:spcPts val="1000"/>
              </a:spcAft>
              <a:buNone/>
            </a:pPr>
            <a:r>
              <a:rPr lang="en-US" dirty="0" smtClean="0"/>
              <a:t>Strong links to WP </a:t>
            </a:r>
            <a:r>
              <a:rPr lang="en-US" b="1" dirty="0" smtClean="0"/>
              <a:t>9 </a:t>
            </a:r>
            <a:r>
              <a:rPr lang="en-US" dirty="0" smtClean="0"/>
              <a:t>(for evaluation)</a:t>
            </a:r>
            <a:r>
              <a:rPr lang="en-US" b="1" dirty="0" smtClean="0"/>
              <a:t>, 10 </a:t>
            </a:r>
            <a:r>
              <a:rPr lang="en-US" dirty="0" smtClean="0"/>
              <a:t>(for stakeholder engagement / sustainability)</a:t>
            </a:r>
          </a:p>
          <a:p>
            <a:endParaRPr lang="en-US" dirty="0" smtClean="0"/>
          </a:p>
        </p:txBody>
      </p:sp>
    </p:spTree>
    <p:extLst>
      <p:ext uri="{BB962C8B-B14F-4D97-AF65-F5344CB8AC3E}">
        <p14:creationId xmlns:p14="http://schemas.microsoft.com/office/powerpoint/2010/main" val="15052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2" name="Title 1"/>
          <p:cNvSpPr>
            <a:spLocks noGrp="1"/>
          </p:cNvSpPr>
          <p:nvPr>
            <p:ph type="title"/>
          </p:nvPr>
        </p:nvSpPr>
        <p:spPr>
          <a:xfrm>
            <a:off x="457200" y="694245"/>
            <a:ext cx="8229600" cy="790539"/>
          </a:xfrm>
        </p:spPr>
        <p:txBody>
          <a:bodyPr>
            <a:noAutofit/>
          </a:bodyPr>
          <a:lstStyle/>
          <a:p>
            <a:r>
              <a:rPr lang="en-GB" sz="3200" b="1" dirty="0">
                <a:latin typeface="Century Gothic" panose="020B0502020202020204" pitchFamily="34" charset="0"/>
              </a:rPr>
              <a:t>WP1 Observing System requirements and design studies</a:t>
            </a:r>
          </a:p>
        </p:txBody>
      </p:sp>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19</a:t>
            </a:fld>
            <a:endParaRPr lang="en-GB" dirty="0">
              <a:latin typeface="Century Gothic" panose="020B0502020202020204" pitchFamily="34" charset="0"/>
            </a:endParaRPr>
          </a:p>
        </p:txBody>
      </p:sp>
      <p:sp>
        <p:nvSpPr>
          <p:cNvPr id="4" name="Inhaltsplatzhalter 3"/>
          <p:cNvSpPr>
            <a:spLocks noGrp="1"/>
          </p:cNvSpPr>
          <p:nvPr>
            <p:ph idx="1"/>
          </p:nvPr>
        </p:nvSpPr>
        <p:spPr>
          <a:xfrm>
            <a:off x="457200" y="1711349"/>
            <a:ext cx="8229600" cy="4525963"/>
          </a:xfrm>
        </p:spPr>
        <p:txBody>
          <a:bodyPr>
            <a:normAutofit/>
          </a:bodyPr>
          <a:lstStyle/>
          <a:p>
            <a:pPr marL="0" indent="0">
              <a:spcAft>
                <a:spcPts val="1800"/>
              </a:spcAft>
              <a:buNone/>
            </a:pPr>
            <a:r>
              <a:rPr lang="de-DE" sz="2800" b="1" dirty="0" smtClean="0"/>
              <a:t>Essential </a:t>
            </a:r>
            <a:r>
              <a:rPr lang="de-DE" sz="2800" b="1" dirty="0" err="1" smtClean="0"/>
              <a:t>Ocean</a:t>
            </a:r>
            <a:r>
              <a:rPr lang="de-DE" sz="2800" b="1" dirty="0" smtClean="0"/>
              <a:t> Variables </a:t>
            </a:r>
          </a:p>
          <a:p>
            <a:pPr marL="3816000">
              <a:spcBef>
                <a:spcPts val="0"/>
              </a:spcBef>
              <a:spcAft>
                <a:spcPts val="1200"/>
              </a:spcAft>
            </a:pPr>
            <a:r>
              <a:rPr lang="de-DE" sz="2400" dirty="0" err="1"/>
              <a:t>We</a:t>
            </a:r>
            <a:r>
              <a:rPr lang="de-DE" sz="2400" dirty="0"/>
              <a:t> </a:t>
            </a:r>
            <a:r>
              <a:rPr lang="de-DE" sz="2400" dirty="0" err="1"/>
              <a:t>can</a:t>
            </a:r>
            <a:r>
              <a:rPr lang="de-DE" sz="2400" dirty="0"/>
              <a:t> not </a:t>
            </a:r>
            <a:r>
              <a:rPr lang="de-DE" sz="2400" dirty="0" err="1"/>
              <a:t>measure</a:t>
            </a:r>
            <a:r>
              <a:rPr lang="de-DE" sz="2400" dirty="0"/>
              <a:t> </a:t>
            </a:r>
            <a:r>
              <a:rPr lang="de-DE" sz="2400" dirty="0" err="1"/>
              <a:t>everything</a:t>
            </a:r>
            <a:r>
              <a:rPr lang="de-DE" sz="2400" dirty="0"/>
              <a:t> </a:t>
            </a:r>
            <a:r>
              <a:rPr lang="de-DE" sz="2400" dirty="0" err="1"/>
              <a:t>nor</a:t>
            </a:r>
            <a:r>
              <a:rPr lang="de-DE" sz="2400" dirty="0"/>
              <a:t> do </a:t>
            </a:r>
            <a:r>
              <a:rPr lang="de-DE" sz="2400" dirty="0" err="1"/>
              <a:t>we</a:t>
            </a:r>
            <a:r>
              <a:rPr lang="de-DE" sz="2400" dirty="0"/>
              <a:t> </a:t>
            </a:r>
            <a:r>
              <a:rPr lang="de-DE" sz="2400" dirty="0" err="1"/>
              <a:t>need</a:t>
            </a:r>
            <a:r>
              <a:rPr lang="de-DE" sz="2400" dirty="0"/>
              <a:t> </a:t>
            </a:r>
            <a:r>
              <a:rPr lang="de-DE" sz="2400" dirty="0" err="1" smtClean="0"/>
              <a:t>to</a:t>
            </a:r>
            <a:endParaRPr lang="de-DE" sz="2400" dirty="0" smtClean="0"/>
          </a:p>
          <a:p>
            <a:pPr marL="3816000">
              <a:spcBef>
                <a:spcPts val="0"/>
              </a:spcBef>
              <a:spcAft>
                <a:spcPts val="1200"/>
              </a:spcAft>
            </a:pPr>
            <a:r>
              <a:rPr lang="de-DE" sz="2400" dirty="0" err="1" smtClean="0"/>
              <a:t>Including</a:t>
            </a:r>
            <a:r>
              <a:rPr lang="de-DE" sz="2400" dirty="0" smtClean="0"/>
              <a:t> </a:t>
            </a:r>
            <a:r>
              <a:rPr lang="de-DE" sz="2400" dirty="0" err="1" smtClean="0"/>
              <a:t>new</a:t>
            </a:r>
            <a:r>
              <a:rPr lang="de-DE" sz="2400" dirty="0" smtClean="0"/>
              <a:t> variables </a:t>
            </a:r>
            <a:r>
              <a:rPr lang="de-DE" sz="2400" dirty="0" err="1" smtClean="0"/>
              <a:t>is</a:t>
            </a:r>
            <a:r>
              <a:rPr lang="de-DE" sz="2400" dirty="0" smtClean="0"/>
              <a:t> </a:t>
            </a:r>
            <a:r>
              <a:rPr lang="de-DE" sz="2400" dirty="0" err="1" smtClean="0"/>
              <a:t>driven</a:t>
            </a:r>
            <a:r>
              <a:rPr lang="de-DE" sz="2400" dirty="0" smtClean="0"/>
              <a:t> </a:t>
            </a:r>
            <a:r>
              <a:rPr lang="de-DE" sz="2400" dirty="0" err="1" smtClean="0"/>
              <a:t>by</a:t>
            </a:r>
            <a:r>
              <a:rPr lang="de-DE" sz="2400" dirty="0" smtClean="0"/>
              <a:t> </a:t>
            </a:r>
            <a:r>
              <a:rPr lang="de-DE" sz="2400" dirty="0" err="1" smtClean="0"/>
              <a:t>requirements</a:t>
            </a:r>
            <a:r>
              <a:rPr lang="de-DE" sz="2400" dirty="0" smtClean="0"/>
              <a:t>, </a:t>
            </a:r>
            <a:r>
              <a:rPr lang="de-DE" sz="2400" dirty="0" err="1" smtClean="0"/>
              <a:t>negotiated</a:t>
            </a:r>
            <a:r>
              <a:rPr lang="de-DE" sz="2400" dirty="0" smtClean="0"/>
              <a:t> </a:t>
            </a:r>
            <a:r>
              <a:rPr lang="de-DE" sz="2400" dirty="0" err="1" smtClean="0"/>
              <a:t>with</a:t>
            </a:r>
            <a:r>
              <a:rPr lang="de-DE" sz="2400" dirty="0" smtClean="0"/>
              <a:t> </a:t>
            </a:r>
            <a:r>
              <a:rPr lang="de-DE" sz="2400" dirty="0" err="1" smtClean="0"/>
              <a:t>feasability</a:t>
            </a:r>
            <a:endParaRPr lang="de-DE" sz="2400" dirty="0" smtClean="0"/>
          </a:p>
          <a:p>
            <a:pPr marL="3816000">
              <a:spcBef>
                <a:spcPts val="0"/>
              </a:spcBef>
              <a:spcAft>
                <a:spcPts val="1200"/>
              </a:spcAft>
            </a:pPr>
            <a:r>
              <a:rPr lang="de-DE" sz="2400" dirty="0" err="1" smtClean="0"/>
              <a:t>Allows</a:t>
            </a:r>
            <a:r>
              <a:rPr lang="de-DE" sz="2400" dirty="0" smtClean="0"/>
              <a:t> </a:t>
            </a:r>
            <a:r>
              <a:rPr lang="de-DE" sz="2400" dirty="0" err="1" smtClean="0"/>
              <a:t>for</a:t>
            </a:r>
            <a:r>
              <a:rPr lang="de-DE" sz="2400" dirty="0" smtClean="0"/>
              <a:t> </a:t>
            </a:r>
            <a:r>
              <a:rPr lang="de-DE" sz="2400" dirty="0" err="1" smtClean="0"/>
              <a:t>information</a:t>
            </a:r>
            <a:r>
              <a:rPr lang="de-DE" sz="2400" dirty="0" smtClean="0"/>
              <a:t> in </a:t>
            </a:r>
            <a:r>
              <a:rPr lang="de-DE" sz="2400" dirty="0" err="1" smtClean="0"/>
              <a:t>the</a:t>
            </a:r>
            <a:r>
              <a:rPr lang="de-DE" sz="2400" dirty="0" smtClean="0"/>
              <a:t> </a:t>
            </a:r>
            <a:r>
              <a:rPr lang="de-DE" sz="2400" dirty="0" err="1" smtClean="0"/>
              <a:t>observing</a:t>
            </a:r>
            <a:r>
              <a:rPr lang="de-DE" sz="2400" dirty="0" smtClean="0"/>
              <a:t> </a:t>
            </a:r>
            <a:r>
              <a:rPr lang="de-DE" sz="2400" dirty="0" err="1" smtClean="0"/>
              <a:t>system</a:t>
            </a:r>
            <a:r>
              <a:rPr lang="de-DE" sz="2400" dirty="0" smtClean="0"/>
              <a:t> </a:t>
            </a:r>
            <a:r>
              <a:rPr lang="de-DE" sz="2400" dirty="0" err="1" smtClean="0"/>
              <a:t>over</a:t>
            </a:r>
            <a:r>
              <a:rPr lang="de-DE" sz="2400" dirty="0" smtClean="0"/>
              <a:t> time</a:t>
            </a:r>
          </a:p>
          <a:p>
            <a:pPr marL="3816000">
              <a:spcBef>
                <a:spcPts val="0"/>
              </a:spcBef>
              <a:spcAft>
                <a:spcPts val="1200"/>
              </a:spcAft>
            </a:pPr>
            <a:endParaRPr lang="en-US" sz="2400" dirty="0"/>
          </a:p>
        </p:txBody>
      </p:sp>
      <p:grpSp>
        <p:nvGrpSpPr>
          <p:cNvPr id="14" name="Group 7"/>
          <p:cNvGrpSpPr>
            <a:grpSpLocks/>
          </p:cNvGrpSpPr>
          <p:nvPr/>
        </p:nvGrpSpPr>
        <p:grpSpPr bwMode="auto">
          <a:xfrm>
            <a:off x="251520" y="3140968"/>
            <a:ext cx="3470400" cy="2671045"/>
            <a:chOff x="0" y="1676400"/>
            <a:chExt cx="6527800" cy="5105400"/>
          </a:xfrm>
        </p:grpSpPr>
        <p:sp>
          <p:nvSpPr>
            <p:cNvPr id="15" name="Rectangle 6"/>
            <p:cNvSpPr>
              <a:spLocks noChangeArrowheads="1"/>
            </p:cNvSpPr>
            <p:nvPr/>
          </p:nvSpPr>
          <p:spPr bwMode="auto">
            <a:xfrm>
              <a:off x="0" y="1676400"/>
              <a:ext cx="6527800" cy="5105400"/>
            </a:xfrm>
            <a:prstGeom prst="rect">
              <a:avLst/>
            </a:prstGeom>
            <a:solidFill>
              <a:schemeClr val="bg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350">
                <a:solidFill>
                  <a:schemeClr val="lt1"/>
                </a:solidFill>
              </a:endParaRPr>
            </a:p>
          </p:txBody>
        </p:sp>
        <p:pic>
          <p:nvPicPr>
            <p:cNvPr id="16" name="Picture 4" descr="feasibility-impact.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9000" y="2286000"/>
              <a:ext cx="4317648" cy="427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12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2"/>
          <p:cNvSpPr/>
          <p:nvPr/>
        </p:nvSpPr>
        <p:spPr>
          <a:xfrm>
            <a:off x="3059832" y="1181064"/>
            <a:ext cx="5976664" cy="5632312"/>
          </a:xfrm>
          <a:prstGeom prst="rect">
            <a:avLst/>
          </a:prstGeom>
        </p:spPr>
        <p:txBody>
          <a:bodyPr wrap="square">
            <a:spAutoFit/>
          </a:bodyPr>
          <a:lstStyle/>
          <a:p>
            <a:pP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Optimizing and Enhancing the </a:t>
            </a:r>
            <a:br>
              <a:rPr lang="en-US" b="1" dirty="0" smtClean="0">
                <a:solidFill>
                  <a:srgbClr val="000000"/>
                </a:solidFill>
                <a:latin typeface="Arial" charset="0"/>
                <a:ea typeface="ＭＳ Ｐゴシック" charset="0"/>
                <a:cs typeface="ＭＳ Ｐゴシック" charset="0"/>
              </a:rPr>
            </a:br>
            <a:r>
              <a:rPr lang="en-US" b="1" dirty="0" smtClean="0">
                <a:solidFill>
                  <a:srgbClr val="000000"/>
                </a:solidFill>
                <a:latin typeface="Arial" charset="0"/>
                <a:ea typeface="ＭＳ Ｐゴシック" charset="0"/>
                <a:cs typeface="ＭＳ Ｐゴシック" charset="0"/>
              </a:rPr>
              <a:t>Integrated Atlantic Ocean Observing System</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i="1" dirty="0" smtClean="0">
                <a:solidFill>
                  <a:srgbClr val="000000"/>
                </a:solidFill>
                <a:latin typeface="Arial" charset="0"/>
                <a:ea typeface="ＭＳ Ｐゴシック" charset="0"/>
                <a:cs typeface="ＭＳ Ｐゴシック" charset="0"/>
              </a:rPr>
              <a:t>Budget</a:t>
            </a:r>
            <a:r>
              <a:rPr lang="en-US" b="1" dirty="0" smtClean="0">
                <a:solidFill>
                  <a:srgbClr val="000000"/>
                </a:solidFill>
                <a:latin typeface="Arial" charset="0"/>
                <a:ea typeface="ＭＳ Ｐゴシック" charset="0"/>
                <a:cs typeface="ＭＳ Ｐゴシック" charset="0"/>
              </a:rPr>
              <a:t>: 21 Mio. Euros in 4 years</a:t>
            </a:r>
          </a:p>
          <a:p>
            <a:pPr fontAlgn="base">
              <a:spcBef>
                <a:spcPct val="0"/>
              </a:spcBef>
              <a:spcAft>
                <a:spcPct val="0"/>
              </a:spcAft>
            </a:pPr>
            <a:r>
              <a:rPr lang="en-US" i="1" dirty="0" smtClean="0">
                <a:solidFill>
                  <a:srgbClr val="000000"/>
                </a:solidFill>
                <a:latin typeface="Arial" charset="0"/>
                <a:ea typeface="ＭＳ Ｐゴシック" charset="0"/>
                <a:cs typeface="ＭＳ Ｐゴシック" charset="0"/>
              </a:rPr>
              <a:t>Coordinator: </a:t>
            </a:r>
            <a:r>
              <a:rPr lang="en-US" b="1" dirty="0" smtClean="0">
                <a:solidFill>
                  <a:srgbClr val="000000"/>
                </a:solidFill>
                <a:latin typeface="Arial" charset="0"/>
                <a:ea typeface="ＭＳ Ｐゴシック" charset="0"/>
                <a:cs typeface="ＭＳ Ｐゴシック" charset="0"/>
              </a:rPr>
              <a:t>GEOMAR</a:t>
            </a:r>
            <a:r>
              <a:rPr lang="en-US" i="1" dirty="0" smtClean="0">
                <a:solidFill>
                  <a:srgbClr val="000000"/>
                </a:solidFill>
                <a:latin typeface="Arial" charset="0"/>
                <a:ea typeface="ＭＳ Ｐゴシック" charset="0"/>
                <a:cs typeface="ＭＳ Ｐゴシック" charset="0"/>
              </a:rPr>
              <a:t>; Partner: </a:t>
            </a:r>
            <a:r>
              <a:rPr lang="en-US" b="1" dirty="0" smtClean="0">
                <a:solidFill>
                  <a:srgbClr val="000000"/>
                </a:solidFill>
                <a:latin typeface="Arial" charset="0"/>
                <a:ea typeface="ＭＳ Ｐゴシック" charset="0"/>
                <a:cs typeface="ＭＳ Ｐゴシック" charset="0"/>
              </a:rPr>
              <a:t>62</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dirty="0" smtClean="0">
                <a:solidFill>
                  <a:srgbClr val="000000"/>
                </a:solidFill>
                <a:latin typeface="Arial" charset="0"/>
                <a:ea typeface="ＭＳ Ｐゴシック" charset="0"/>
                <a:cs typeface="ＭＳ Ｐゴシック" charset="0"/>
              </a:rPr>
              <a:t>Horizon 2020 call BG-8-2014:</a:t>
            </a:r>
            <a:r>
              <a:rPr lang="en-US" i="1" dirty="0" smtClean="0">
                <a:solidFill>
                  <a:srgbClr val="000000"/>
                </a:solidFill>
                <a:latin typeface="Arial" charset="0"/>
                <a:ea typeface="ＭＳ Ｐゴシック" charset="0"/>
                <a:cs typeface="ＭＳ Ｐゴシック" charset="0"/>
              </a:rPr>
              <a:t> Developing in-situ Atlantic Ocean Observations for a better management and sustainable exploitation of the maritime resources.</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i="1" dirty="0" smtClean="0">
                <a:solidFill>
                  <a:srgbClr val="000000"/>
                </a:solidFill>
                <a:latin typeface="Arial" charset="0"/>
                <a:ea typeface="ＭＳ Ｐゴシック" charset="0"/>
                <a:cs typeface="ＭＳ Ｐゴシック" charset="0"/>
              </a:rPr>
              <a:t>The project: </a:t>
            </a:r>
            <a:r>
              <a:rPr lang="en-US" b="1" dirty="0" smtClean="0">
                <a:solidFill>
                  <a:srgbClr val="000000"/>
                </a:solidFill>
                <a:latin typeface="Arial" charset="0"/>
                <a:ea typeface="ＭＳ Ｐゴシック" charset="0"/>
                <a:cs typeface="ＭＳ Ｐゴシック" charset="0"/>
              </a:rPr>
              <a:t>AtlantOS is a research and innovation project that proposes the integration of ocean observing </a:t>
            </a:r>
            <a:r>
              <a:rPr lang="en-US" b="1" dirty="0" smtClean="0">
                <a:solidFill>
                  <a:srgbClr val="000000"/>
                </a:solidFill>
                <a:latin typeface="Arial" charset="0"/>
                <a:ea typeface="ＭＳ Ｐゴシック" charset="0"/>
                <a:cs typeface="ＭＳ Ｐゴシック" charset="0"/>
              </a:rPr>
              <a:t>activities </a:t>
            </a:r>
            <a:r>
              <a:rPr lang="en-US" b="1" dirty="0" smtClean="0">
                <a:solidFill>
                  <a:srgbClr val="000000"/>
                </a:solidFill>
                <a:latin typeface="Arial" charset="0"/>
                <a:ea typeface="ＭＳ Ｐゴシック" charset="0"/>
                <a:cs typeface="ＭＳ Ｐゴシック" charset="0"/>
              </a:rPr>
              <a:t>across all disciplines for the Atlantic, considering European as well as non-European partners. </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i="1" dirty="0">
                <a:solidFill>
                  <a:srgbClr val="000000"/>
                </a:solidFill>
                <a:latin typeface="Arial" charset="0"/>
                <a:ea typeface="ＭＳ Ｐゴシック" charset="0"/>
                <a:cs typeface="ＭＳ Ｐゴシック" charset="0"/>
              </a:rPr>
              <a:t>G</a:t>
            </a:r>
            <a:r>
              <a:rPr lang="en-US" i="1" dirty="0" smtClean="0">
                <a:solidFill>
                  <a:srgbClr val="000000"/>
                </a:solidFill>
                <a:latin typeface="Arial" charset="0"/>
                <a:ea typeface="ＭＳ Ｐゴシック" charset="0"/>
                <a:cs typeface="ＭＳ Ｐゴシック" charset="0"/>
              </a:rPr>
              <a:t>oal: </a:t>
            </a:r>
            <a:r>
              <a:rPr lang="en-US" b="1" dirty="0" smtClean="0">
                <a:solidFill>
                  <a:srgbClr val="000000"/>
                </a:solidFill>
                <a:latin typeface="Arial" charset="0"/>
                <a:ea typeface="ＭＳ Ｐゴシック" charset="0"/>
                <a:cs typeface="ＭＳ Ｐゴシック" charset="0"/>
              </a:rPr>
              <a:t>Integration of the so far loosely-coordinated set of existing ocean observing activities to a more sustainable, more efficient, and fit-for-purpose Integrated Atlantic Ocean Observing System.</a:t>
            </a:r>
            <a:endParaRPr lang="en-US" b="1" dirty="0">
              <a:solidFill>
                <a:srgbClr val="000000"/>
              </a:solidFill>
              <a:latin typeface="Arial" charset="0"/>
              <a:ea typeface="ＭＳ Ｐゴシック" charset="0"/>
              <a:cs typeface="ＭＳ Ｐゴシック" charset="0"/>
            </a:endParaRPr>
          </a:p>
        </p:txBody>
      </p:sp>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spTree>
    <p:extLst>
      <p:ext uri="{BB962C8B-B14F-4D97-AF65-F5344CB8AC3E}">
        <p14:creationId xmlns:p14="http://schemas.microsoft.com/office/powerpoint/2010/main" val="174601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2" name="Title 1"/>
          <p:cNvSpPr>
            <a:spLocks noGrp="1"/>
          </p:cNvSpPr>
          <p:nvPr>
            <p:ph type="title"/>
          </p:nvPr>
        </p:nvSpPr>
        <p:spPr>
          <a:xfrm>
            <a:off x="457200" y="838261"/>
            <a:ext cx="8229600" cy="790539"/>
          </a:xfrm>
        </p:spPr>
        <p:txBody>
          <a:bodyPr>
            <a:noAutofit/>
          </a:bodyPr>
          <a:lstStyle/>
          <a:p>
            <a:r>
              <a:rPr lang="en-GB" sz="3200" b="1" dirty="0" smtClean="0">
                <a:latin typeface="Century Gothic" panose="020B0502020202020204" pitchFamily="34" charset="0"/>
              </a:rPr>
              <a:t>WP2 Enhancement of ship-based observing networks</a:t>
            </a:r>
            <a:endParaRPr lang="en-GB" sz="3200" b="1" dirty="0">
              <a:latin typeface="Century Gothic" panose="020B0502020202020204" pitchFamily="34" charset="0"/>
            </a:endParaRPr>
          </a:p>
        </p:txBody>
      </p:sp>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20</a:t>
            </a:fld>
            <a:endParaRPr lang="en-GB" dirty="0">
              <a:latin typeface="Century Gothic" panose="020B0502020202020204" pitchFamily="34" charset="0"/>
            </a:endParaRPr>
          </a:p>
        </p:txBody>
      </p:sp>
      <p:sp>
        <p:nvSpPr>
          <p:cNvPr id="14" name="Content Placeholder 2"/>
          <p:cNvSpPr txBox="1">
            <a:spLocks/>
          </p:cNvSpPr>
          <p:nvPr/>
        </p:nvSpPr>
        <p:spPr>
          <a:xfrm>
            <a:off x="457200" y="199938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smtClean="0"/>
              <a:t>Enhance, coordinate and support vessel-based </a:t>
            </a:r>
            <a:br>
              <a:rPr lang="en-US" sz="2200" dirty="0" smtClean="0"/>
            </a:br>
            <a:r>
              <a:rPr lang="en-US" sz="2200" dirty="0" smtClean="0"/>
              <a:t>observations – including programs like Go-Ship </a:t>
            </a:r>
            <a:br>
              <a:rPr lang="en-US" sz="2200" dirty="0" smtClean="0"/>
            </a:br>
            <a:r>
              <a:rPr lang="en-US" sz="2200" dirty="0" smtClean="0"/>
              <a:t>and others </a:t>
            </a:r>
          </a:p>
          <a:p>
            <a:pPr marL="342900" lvl="1" indent="-342900">
              <a:spcBef>
                <a:spcPts val="0"/>
              </a:spcBef>
              <a:spcAft>
                <a:spcPts val="1200"/>
              </a:spcAft>
              <a:buFont typeface="Arial" panose="020B0604020202020204" pitchFamily="34" charset="0"/>
              <a:buChar char="•"/>
            </a:pPr>
            <a:r>
              <a:rPr lang="en-US" sz="2200" dirty="0" smtClean="0"/>
              <a:t>Enhance </a:t>
            </a:r>
            <a:r>
              <a:rPr lang="en-US" sz="2200" dirty="0" smtClean="0">
                <a:ea typeface="ＭＳ Ｐゴシック" pitchFamily="34" charset="-128"/>
              </a:rPr>
              <a:t>delivery </a:t>
            </a:r>
            <a:r>
              <a:rPr lang="en-US" sz="2200" dirty="0">
                <a:ea typeface="ＭＳ Ｐゴシック" pitchFamily="34" charset="-128"/>
              </a:rPr>
              <a:t>of biochemical and ecological </a:t>
            </a:r>
            <a:r>
              <a:rPr lang="en-US" sz="2200" dirty="0" smtClean="0">
                <a:ea typeface="ＭＳ Ｐゴシック" pitchFamily="34" charset="-128"/>
              </a:rPr>
              <a:t/>
            </a:r>
            <a:br>
              <a:rPr lang="en-US" sz="2200" dirty="0" smtClean="0">
                <a:ea typeface="ＭＳ Ｐゴシック" pitchFamily="34" charset="-128"/>
              </a:rPr>
            </a:br>
            <a:r>
              <a:rPr lang="en-US" sz="2200" dirty="0" smtClean="0">
                <a:ea typeface="ＭＳ Ｐゴシック" pitchFamily="34" charset="-128"/>
              </a:rPr>
              <a:t>variables </a:t>
            </a:r>
            <a:r>
              <a:rPr lang="en-US" sz="2200" dirty="0">
                <a:ea typeface="ＭＳ Ｐゴシック" pitchFamily="34" charset="-128"/>
              </a:rPr>
              <a:t>using new technology </a:t>
            </a:r>
          </a:p>
          <a:p>
            <a:pPr marL="342900" lvl="1" indent="-342900">
              <a:spcBef>
                <a:spcPts val="0"/>
              </a:spcBef>
              <a:spcAft>
                <a:spcPts val="1200"/>
              </a:spcAft>
              <a:buFont typeface="Arial" panose="020B0604020202020204" pitchFamily="34" charset="0"/>
              <a:buChar char="•"/>
            </a:pPr>
            <a:r>
              <a:rPr lang="en-US" sz="2200" dirty="0" smtClean="0"/>
              <a:t>Improve </a:t>
            </a:r>
            <a:r>
              <a:rPr lang="en-US" sz="2200" dirty="0"/>
              <a:t>the fish survey data </a:t>
            </a:r>
            <a:r>
              <a:rPr lang="en-US" sz="2200" dirty="0" smtClean="0"/>
              <a:t>availability</a:t>
            </a:r>
          </a:p>
          <a:p>
            <a:pPr marL="342900" lvl="1" indent="-342900">
              <a:spcBef>
                <a:spcPts val="0"/>
              </a:spcBef>
              <a:spcAft>
                <a:spcPts val="1200"/>
              </a:spcAft>
              <a:buFont typeface="Arial" panose="020B0604020202020204" pitchFamily="34" charset="0"/>
              <a:buChar char="•"/>
            </a:pPr>
            <a:r>
              <a:rPr lang="en-GB" sz="2000" dirty="0">
                <a:ea typeface="ＭＳ Ｐゴシック" pitchFamily="34" charset="-128"/>
              </a:rPr>
              <a:t>Integrate the national European deep seafloor </a:t>
            </a:r>
            <a:r>
              <a:rPr lang="en-GB" sz="2000" dirty="0" smtClean="0">
                <a:ea typeface="ＭＳ Ｐゴシック" pitchFamily="34" charset="-128"/>
              </a:rPr>
              <a:t/>
            </a:r>
            <a:br>
              <a:rPr lang="en-GB" sz="2000" dirty="0" smtClean="0">
                <a:ea typeface="ＭＳ Ｐゴシック" pitchFamily="34" charset="-128"/>
              </a:rPr>
            </a:br>
            <a:r>
              <a:rPr lang="en-GB" sz="2000" dirty="0" smtClean="0">
                <a:ea typeface="ＭＳ Ｐゴシック" pitchFamily="34" charset="-128"/>
              </a:rPr>
              <a:t>mapping results and enhance the accessibility </a:t>
            </a:r>
            <a:br>
              <a:rPr lang="en-GB" sz="2000" dirty="0" smtClean="0">
                <a:ea typeface="ＭＳ Ｐゴシック" pitchFamily="34" charset="-128"/>
              </a:rPr>
            </a:br>
            <a:r>
              <a:rPr lang="en-GB" sz="2000" dirty="0" smtClean="0">
                <a:ea typeface="ＭＳ Ｐゴシック" pitchFamily="34" charset="-128"/>
              </a:rPr>
              <a:t>of sea floor data</a:t>
            </a:r>
            <a:endParaRPr lang="en-US" sz="2200" dirty="0"/>
          </a:p>
          <a:p>
            <a:pPr marL="0" indent="0">
              <a:spcBef>
                <a:spcPts val="0"/>
              </a:spcBef>
              <a:spcAft>
                <a:spcPts val="1000"/>
              </a:spcAft>
              <a:buFont typeface="Arial" panose="020B0604020202020204" pitchFamily="34" charset="0"/>
              <a:buNone/>
            </a:pPr>
            <a:endParaRPr lang="en-US" dirty="0" smtClean="0"/>
          </a:p>
          <a:p>
            <a:endParaRPr lang="en-US" dirty="0" smtClean="0"/>
          </a:p>
        </p:txBody>
      </p:sp>
      <p:pic>
        <p:nvPicPr>
          <p:cNvPr id="15" name="Picture 12" descr="Ferrybox.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4248" y="2204864"/>
            <a:ext cx="1726984" cy="65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PR route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1595" y="2996952"/>
            <a:ext cx="1874901" cy="140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nature.org/cs/groups/webcontent/@web/@oceanscoasts/documents/media/prd_01797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176" y="4365104"/>
            <a:ext cx="174244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rsta.royalsocietypublishing.org/content/364/1845/2009/F4.larg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7747" y="5085184"/>
            <a:ext cx="1642595" cy="154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7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2" name="Title 1"/>
          <p:cNvSpPr>
            <a:spLocks noGrp="1"/>
          </p:cNvSpPr>
          <p:nvPr>
            <p:ph type="title"/>
          </p:nvPr>
        </p:nvSpPr>
        <p:spPr>
          <a:xfrm>
            <a:off x="457200" y="694245"/>
            <a:ext cx="8229600" cy="790539"/>
          </a:xfrm>
        </p:spPr>
        <p:txBody>
          <a:bodyPr>
            <a:normAutofit/>
          </a:bodyPr>
          <a:lstStyle/>
          <a:p>
            <a:r>
              <a:rPr lang="en-GB" sz="3200" b="1" dirty="0" smtClean="0">
                <a:latin typeface="Century Gothic" panose="020B0502020202020204" pitchFamily="34" charset="0"/>
              </a:rPr>
              <a:t>WP3 Autonomous observing networks</a:t>
            </a:r>
            <a:endParaRPr lang="en-GB" sz="3200" b="1" dirty="0">
              <a:latin typeface="Century Gothic" panose="020B0502020202020204" pitchFamily="34" charset="0"/>
            </a:endParaRPr>
          </a:p>
        </p:txBody>
      </p:sp>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21</a:t>
            </a:fld>
            <a:endParaRPr lang="en-GB" dirty="0">
              <a:latin typeface="Century Gothic" panose="020B0502020202020204" pitchFamily="34" charset="0"/>
            </a:endParaRPr>
          </a:p>
        </p:txBody>
      </p:sp>
      <p:sp>
        <p:nvSpPr>
          <p:cNvPr id="15" name="Content Placeholder 2"/>
          <p:cNvSpPr txBox="1">
            <a:spLocks/>
          </p:cNvSpPr>
          <p:nvPr/>
        </p:nvSpPr>
        <p:spPr>
          <a:xfrm>
            <a:off x="457200"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smtClean="0"/>
              <a:t>Network enhancement: quantitative and qualitative improvement of measurements </a:t>
            </a:r>
          </a:p>
          <a:p>
            <a:pPr marL="342900" lvl="1" indent="-342900">
              <a:spcBef>
                <a:spcPts val="0"/>
              </a:spcBef>
              <a:spcAft>
                <a:spcPts val="1200"/>
              </a:spcAft>
              <a:buFont typeface="Arial" panose="020B0604020202020204" pitchFamily="34" charset="0"/>
              <a:buChar char="•"/>
            </a:pPr>
            <a:r>
              <a:rPr lang="en-US" sz="2200" dirty="0" smtClean="0"/>
              <a:t>Data flux: format requirements and accessibility</a:t>
            </a:r>
            <a:r>
              <a:rPr lang="en-US" sz="2200" dirty="0" smtClean="0">
                <a:ea typeface="ＭＳ Ｐゴシック" pitchFamily="34" charset="-128"/>
              </a:rPr>
              <a:t> </a:t>
            </a:r>
            <a:endParaRPr lang="en-US" sz="2200" dirty="0">
              <a:ea typeface="ＭＳ Ｐゴシック" pitchFamily="34" charset="-128"/>
            </a:endParaRPr>
          </a:p>
          <a:p>
            <a:pPr marL="342900" lvl="1" indent="-342900">
              <a:spcBef>
                <a:spcPts val="0"/>
              </a:spcBef>
              <a:spcAft>
                <a:spcPts val="1200"/>
              </a:spcAft>
              <a:buFont typeface="Arial" panose="020B0604020202020204" pitchFamily="34" charset="0"/>
              <a:buChar char="•"/>
            </a:pPr>
            <a:r>
              <a:rPr lang="en-US" sz="2200" dirty="0" smtClean="0"/>
              <a:t>Network sustainability beyond </a:t>
            </a:r>
            <a:r>
              <a:rPr lang="en-US" sz="2200" dirty="0" err="1" smtClean="0"/>
              <a:t>AtlantOS</a:t>
            </a:r>
            <a:endParaRPr lang="en-US" sz="2200" dirty="0" smtClean="0"/>
          </a:p>
          <a:p>
            <a:pPr marL="0" indent="0">
              <a:spcBef>
                <a:spcPts val="0"/>
              </a:spcBef>
              <a:spcAft>
                <a:spcPts val="1000"/>
              </a:spcAft>
              <a:buFont typeface="Arial" panose="020B0604020202020204" pitchFamily="34" charset="0"/>
              <a:buNone/>
            </a:pPr>
            <a:endParaRPr lang="en-US" dirty="0" smtClean="0"/>
          </a:p>
          <a:p>
            <a:endParaRPr lang="en-US" dirty="0" smtClean="0"/>
          </a:p>
        </p:txBody>
      </p:sp>
    </p:spTree>
    <p:extLst>
      <p:ext uri="{BB962C8B-B14F-4D97-AF65-F5344CB8AC3E}">
        <p14:creationId xmlns:p14="http://schemas.microsoft.com/office/powerpoint/2010/main" val="347954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22</a:t>
            </a:fld>
            <a:endParaRPr lang="en-GB" dirty="0">
              <a:latin typeface="Century Gothic" panose="020B0502020202020204" pitchFamily="34" charset="0"/>
            </a:endParaRPr>
          </a:p>
        </p:txBody>
      </p:sp>
      <p:sp>
        <p:nvSpPr>
          <p:cNvPr id="14" name="Title 1"/>
          <p:cNvSpPr>
            <a:spLocks noGrp="1"/>
          </p:cNvSpPr>
          <p:nvPr>
            <p:ph type="title"/>
          </p:nvPr>
        </p:nvSpPr>
        <p:spPr>
          <a:xfrm>
            <a:off x="457200" y="694245"/>
            <a:ext cx="8229600" cy="790539"/>
          </a:xfrm>
        </p:spPr>
        <p:txBody>
          <a:bodyPr>
            <a:normAutofit/>
          </a:bodyPr>
          <a:lstStyle/>
          <a:p>
            <a:r>
              <a:rPr lang="en-GB" sz="3200" b="1" dirty="0" smtClean="0">
                <a:latin typeface="Century Gothic" panose="020B0502020202020204" pitchFamily="34" charset="0"/>
              </a:rPr>
              <a:t>WP3 Autonomous observing networks</a:t>
            </a:r>
            <a:endParaRPr lang="en-GB" sz="3200" b="1" dirty="0">
              <a:latin typeface="Century Gothic" panose="020B0502020202020204" pitchFamily="34" charset="0"/>
            </a:endParaRPr>
          </a:p>
        </p:txBody>
      </p:sp>
      <p:sp>
        <p:nvSpPr>
          <p:cNvPr id="15" name="Content Placeholder 2"/>
          <p:cNvSpPr txBox="1">
            <a:spLocks/>
          </p:cNvSpPr>
          <p:nvPr/>
        </p:nvSpPr>
        <p:spPr>
          <a:xfrm>
            <a:off x="457200"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Autonomous observing networks</a:t>
            </a:r>
            <a:r>
              <a:rPr lang="en-US" dirty="0" smtClean="0"/>
              <a:t>:</a:t>
            </a:r>
          </a:p>
          <a:p>
            <a:pPr marL="457200" indent="-457200">
              <a:buFont typeface="+mj-lt"/>
              <a:buAutoNum type="arabicPeriod"/>
            </a:pPr>
            <a:r>
              <a:rPr lang="en-US" sz="2400" dirty="0"/>
              <a:t>Argo (ERIC Euro-Argo)</a:t>
            </a:r>
          </a:p>
          <a:p>
            <a:pPr marL="457200" indent="-457200">
              <a:buFont typeface="+mj-lt"/>
              <a:buAutoNum type="arabicPeriod"/>
            </a:pPr>
            <a:r>
              <a:rPr lang="en-US" sz="2400" dirty="0" err="1" smtClean="0"/>
              <a:t>OceanSites</a:t>
            </a:r>
            <a:r>
              <a:rPr lang="en-US" sz="2400" dirty="0" smtClean="0"/>
              <a:t> </a:t>
            </a:r>
            <a:br>
              <a:rPr lang="en-US" sz="2400" dirty="0" smtClean="0"/>
            </a:br>
            <a:r>
              <a:rPr lang="en-US" sz="2400" dirty="0" smtClean="0"/>
              <a:t>- Network </a:t>
            </a:r>
            <a:r>
              <a:rPr lang="en-US" sz="2400" dirty="0"/>
              <a:t>of fixed point biogeochemical </a:t>
            </a:r>
            <a:r>
              <a:rPr lang="en-US" sz="2400" dirty="0" smtClean="0"/>
              <a:t/>
            </a:r>
            <a:br>
              <a:rPr lang="en-US" sz="2400" dirty="0" smtClean="0"/>
            </a:br>
            <a:r>
              <a:rPr lang="en-US" sz="2400" dirty="0" smtClean="0"/>
              <a:t>observatories </a:t>
            </a:r>
            <a:r>
              <a:rPr lang="en-US" sz="2400" dirty="0"/>
              <a:t/>
            </a:r>
            <a:br>
              <a:rPr lang="en-US" sz="2400" dirty="0"/>
            </a:br>
            <a:r>
              <a:rPr lang="en-US" sz="2400" dirty="0" smtClean="0"/>
              <a:t>- </a:t>
            </a:r>
            <a:r>
              <a:rPr lang="en-US" sz="2400" dirty="0" err="1" smtClean="0"/>
              <a:t>Pirata</a:t>
            </a:r>
            <a:r>
              <a:rPr lang="en-US" sz="2400" dirty="0" smtClean="0"/>
              <a:t> </a:t>
            </a:r>
            <a:r>
              <a:rPr lang="en-US" sz="2400" dirty="0"/>
              <a:t>mooring </a:t>
            </a:r>
            <a:r>
              <a:rPr lang="en-US" sz="2400" dirty="0" smtClean="0"/>
              <a:t>Array</a:t>
            </a:r>
            <a:br>
              <a:rPr lang="en-US" sz="2400" dirty="0" smtClean="0"/>
            </a:br>
            <a:r>
              <a:rPr lang="en-US" sz="2400" dirty="0" smtClean="0"/>
              <a:t>- Transport </a:t>
            </a:r>
            <a:r>
              <a:rPr lang="en-US" sz="2400" dirty="0"/>
              <a:t>Mooring Array</a:t>
            </a:r>
          </a:p>
          <a:p>
            <a:pPr marL="457200" indent="-457200">
              <a:buFont typeface="+mj-lt"/>
              <a:buAutoNum type="arabicPeriod"/>
            </a:pPr>
            <a:r>
              <a:rPr lang="en-US" sz="2400" dirty="0"/>
              <a:t>Glider network </a:t>
            </a:r>
          </a:p>
          <a:p>
            <a:pPr marL="457200" indent="-457200">
              <a:buFont typeface="+mj-lt"/>
              <a:buAutoNum type="arabicPeriod"/>
            </a:pPr>
            <a:r>
              <a:rPr lang="en-US" sz="2400" dirty="0"/>
              <a:t>Surface Drifters</a:t>
            </a:r>
          </a:p>
          <a:p>
            <a:pPr marL="457200" indent="-457200">
              <a:buFont typeface="+mj-lt"/>
              <a:buAutoNum type="arabicPeriod"/>
            </a:pPr>
            <a:r>
              <a:rPr lang="en-US" sz="2400" dirty="0"/>
              <a:t>European Animal Telemetry Network</a:t>
            </a:r>
          </a:p>
          <a:p>
            <a:pPr marL="0" indent="0">
              <a:spcBef>
                <a:spcPts val="0"/>
              </a:spcBef>
              <a:spcAft>
                <a:spcPts val="1000"/>
              </a:spcAft>
              <a:buFont typeface="Arial" panose="020B0604020202020204" pitchFamily="34" charset="0"/>
              <a:buNone/>
            </a:pPr>
            <a:endParaRPr lang="en-US" dirty="0" smtClean="0"/>
          </a:p>
          <a:p>
            <a:endParaRPr lang="en-US" dirty="0" smtClean="0"/>
          </a:p>
        </p:txBody>
      </p:sp>
      <p:pic>
        <p:nvPicPr>
          <p:cNvPr id="16" name="Image 13" descr="toga.buoy.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2320" y="1988194"/>
            <a:ext cx="1152203" cy="115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4" descr="DIVER.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2320" y="3284338"/>
            <a:ext cx="1205607" cy="94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26" descr="Em-balise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80130" y="4364458"/>
            <a:ext cx="113436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24" descr="Argo float.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52320" y="5416400"/>
            <a:ext cx="1224136" cy="8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72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23</a:t>
            </a:fld>
            <a:endParaRPr lang="en-GB" dirty="0">
              <a:latin typeface="Century Gothic" panose="020B0502020202020204" pitchFamily="34" charset="0"/>
            </a:endParaRPr>
          </a:p>
        </p:txBody>
      </p:sp>
      <p:sp>
        <p:nvSpPr>
          <p:cNvPr id="14" name="Title 1"/>
          <p:cNvSpPr>
            <a:spLocks noGrp="1"/>
          </p:cNvSpPr>
          <p:nvPr>
            <p:ph type="title"/>
          </p:nvPr>
        </p:nvSpPr>
        <p:spPr>
          <a:xfrm>
            <a:off x="457200" y="694245"/>
            <a:ext cx="8229600" cy="790539"/>
          </a:xfrm>
        </p:spPr>
        <p:txBody>
          <a:bodyPr>
            <a:noAutofit/>
          </a:bodyPr>
          <a:lstStyle/>
          <a:p>
            <a:r>
              <a:rPr lang="en-GB" sz="3200" b="1" dirty="0" smtClean="0">
                <a:latin typeface="Century Gothic" panose="020B0502020202020204" pitchFamily="34" charset="0"/>
              </a:rPr>
              <a:t>WP4 Interfaces with costal ocean observing systems</a:t>
            </a:r>
            <a:endParaRPr lang="en-GB" sz="3200" b="1" dirty="0">
              <a:latin typeface="Century Gothic" panose="020B0502020202020204" pitchFamily="34" charset="0"/>
            </a:endParaRPr>
          </a:p>
        </p:txBody>
      </p:sp>
      <p:sp>
        <p:nvSpPr>
          <p:cNvPr id="15" name="Content Placeholder 2"/>
          <p:cNvSpPr txBox="1">
            <a:spLocks/>
          </p:cNvSpPr>
          <p:nvPr/>
        </p:nvSpPr>
        <p:spPr>
          <a:xfrm>
            <a:off x="457200"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smtClean="0"/>
              <a:t>Conduct gap analysis for the connection between costal and deep ocean networks</a:t>
            </a:r>
          </a:p>
          <a:p>
            <a:pPr marL="342900" lvl="1" indent="-342900">
              <a:spcBef>
                <a:spcPts val="0"/>
              </a:spcBef>
              <a:spcAft>
                <a:spcPts val="1200"/>
              </a:spcAft>
              <a:buFont typeface="Arial" panose="020B0604020202020204" pitchFamily="34" charset="0"/>
              <a:buChar char="•"/>
            </a:pPr>
            <a:r>
              <a:rPr lang="en-US" sz="2200" dirty="0" smtClean="0"/>
              <a:t>Optimize shelf sampling over seasonal timescales</a:t>
            </a:r>
            <a:endParaRPr lang="en-US" sz="2200" dirty="0">
              <a:ea typeface="ＭＳ Ｐゴシック" pitchFamily="34" charset="-128"/>
            </a:endParaRPr>
          </a:p>
          <a:p>
            <a:pPr marL="342900" lvl="1" indent="-342900">
              <a:spcBef>
                <a:spcPts val="0"/>
              </a:spcBef>
              <a:spcAft>
                <a:spcPts val="1200"/>
              </a:spcAft>
              <a:buFont typeface="Arial" panose="020B0604020202020204" pitchFamily="34" charset="0"/>
              <a:buChar char="•"/>
            </a:pPr>
            <a:r>
              <a:rPr lang="en-US" sz="2200" dirty="0" smtClean="0"/>
              <a:t>Strengthen access to sea level data networks</a:t>
            </a:r>
          </a:p>
          <a:p>
            <a:pPr marL="342900" lvl="1" indent="-342900">
              <a:spcBef>
                <a:spcPts val="0"/>
              </a:spcBef>
              <a:spcAft>
                <a:spcPts val="1200"/>
              </a:spcAft>
              <a:buFont typeface="Arial" panose="020B0604020202020204" pitchFamily="34" charset="0"/>
              <a:buChar char="•"/>
            </a:pPr>
            <a:r>
              <a:rPr lang="en-US" sz="2200" dirty="0" smtClean="0"/>
              <a:t>Share best practice </a:t>
            </a:r>
          </a:p>
          <a:p>
            <a:pPr marL="0" indent="0">
              <a:spcBef>
                <a:spcPts val="0"/>
              </a:spcBef>
              <a:spcAft>
                <a:spcPts val="1000"/>
              </a:spcAft>
              <a:buFont typeface="Arial" panose="020B0604020202020204" pitchFamily="34" charset="0"/>
              <a:buNone/>
            </a:pPr>
            <a:endParaRPr lang="en-US" dirty="0" smtClean="0"/>
          </a:p>
          <a:p>
            <a:endParaRPr lang="en-US" dirty="0" smtClean="0"/>
          </a:p>
        </p:txBody>
      </p:sp>
      <p:pic>
        <p:nvPicPr>
          <p:cNvPr id="1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9637" y="4725144"/>
            <a:ext cx="5488667" cy="214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sendai-huge-wav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725144"/>
            <a:ext cx="2953408" cy="21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5_47876.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2415" y="4288730"/>
            <a:ext cx="1948097" cy="259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13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24</a:t>
            </a:fld>
            <a:endParaRPr lang="en-GB" dirty="0">
              <a:latin typeface="Century Gothic" panose="020B0502020202020204" pitchFamily="34" charset="0"/>
            </a:endParaRPr>
          </a:p>
        </p:txBody>
      </p:sp>
      <p:sp>
        <p:nvSpPr>
          <p:cNvPr id="14" name="Title 1"/>
          <p:cNvSpPr>
            <a:spLocks noGrp="1"/>
          </p:cNvSpPr>
          <p:nvPr>
            <p:ph type="title"/>
          </p:nvPr>
        </p:nvSpPr>
        <p:spPr>
          <a:xfrm>
            <a:off x="457200" y="838261"/>
            <a:ext cx="8229600" cy="790539"/>
          </a:xfrm>
        </p:spPr>
        <p:txBody>
          <a:bodyPr>
            <a:noAutofit/>
          </a:bodyPr>
          <a:lstStyle/>
          <a:p>
            <a:r>
              <a:rPr lang="en-GB" sz="3200" b="1" dirty="0" smtClean="0">
                <a:latin typeface="Century Gothic" panose="020B0502020202020204" pitchFamily="34" charset="0"/>
              </a:rPr>
              <a:t>WP5 Integrated regional observing systems</a:t>
            </a:r>
            <a:endParaRPr lang="en-GB" sz="3200" b="1" dirty="0">
              <a:latin typeface="Century Gothic" panose="020B0502020202020204" pitchFamily="34" charset="0"/>
            </a:endParaRPr>
          </a:p>
        </p:txBody>
      </p:sp>
      <p:sp>
        <p:nvSpPr>
          <p:cNvPr id="15" name="Content Placeholder 2"/>
          <p:cNvSpPr txBox="1">
            <a:spLocks/>
          </p:cNvSpPr>
          <p:nvPr/>
        </p:nvSpPr>
        <p:spPr>
          <a:xfrm>
            <a:off x="457200" y="1855365"/>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smtClean="0"/>
              <a:t>Optimize the regional observing systems</a:t>
            </a:r>
          </a:p>
          <a:p>
            <a:pPr marL="342900" lvl="1" indent="-342900">
              <a:spcBef>
                <a:spcPts val="0"/>
              </a:spcBef>
              <a:spcAft>
                <a:spcPts val="1200"/>
              </a:spcAft>
              <a:buFont typeface="Arial" panose="020B0604020202020204" pitchFamily="34" charset="0"/>
              <a:buChar char="•"/>
            </a:pPr>
            <a:r>
              <a:rPr lang="en-US" sz="2200" dirty="0" smtClean="0"/>
              <a:t>Application of regional ocean observing: </a:t>
            </a:r>
            <a:br>
              <a:rPr lang="en-US" sz="2200" dirty="0" smtClean="0"/>
            </a:br>
            <a:r>
              <a:rPr lang="en-US" sz="2200" dirty="0" smtClean="0"/>
              <a:t>climate and ecosystem </a:t>
            </a:r>
          </a:p>
          <a:p>
            <a:pPr marL="342900" lvl="1" indent="-342900">
              <a:spcBef>
                <a:spcPts val="0"/>
              </a:spcBef>
              <a:spcAft>
                <a:spcPts val="1200"/>
              </a:spcAft>
              <a:buFont typeface="Arial" panose="020B0604020202020204" pitchFamily="34" charset="0"/>
              <a:buChar char="•"/>
            </a:pPr>
            <a:r>
              <a:rPr lang="en-US" sz="2200" dirty="0" smtClean="0"/>
              <a:t>Regional Observing system simulation </a:t>
            </a:r>
            <a:br>
              <a:rPr lang="en-US" sz="2200" dirty="0" smtClean="0"/>
            </a:br>
            <a:r>
              <a:rPr lang="en-US" sz="2200" dirty="0" smtClean="0"/>
              <a:t>experiments and process modelling</a:t>
            </a:r>
          </a:p>
          <a:p>
            <a:pPr marL="0" lvl="1" indent="0">
              <a:spcBef>
                <a:spcPts val="0"/>
              </a:spcBef>
              <a:spcAft>
                <a:spcPts val="1200"/>
              </a:spcAft>
              <a:buNone/>
            </a:pPr>
            <a:endParaRPr lang="en-US" sz="2200" dirty="0" smtClean="0"/>
          </a:p>
          <a:p>
            <a:pPr marL="0" indent="0">
              <a:buNone/>
            </a:pPr>
            <a:r>
              <a:rPr lang="en-GB" sz="2000" dirty="0"/>
              <a:t>Showcase the power of integrated trans-Atlantic observing to provide information necessary to cope with global challenges such as climate change, increased pressures on natural resources, and global-scale hazards</a:t>
            </a:r>
          </a:p>
          <a:p>
            <a:pPr marL="0" indent="0">
              <a:buNone/>
            </a:pPr>
            <a:endParaRPr lang="en-US" dirty="0" smtClean="0"/>
          </a:p>
        </p:txBody>
      </p:sp>
      <p:grpSp>
        <p:nvGrpSpPr>
          <p:cNvPr id="16" name="Grouper 11"/>
          <p:cNvGrpSpPr/>
          <p:nvPr/>
        </p:nvGrpSpPr>
        <p:grpSpPr>
          <a:xfrm>
            <a:off x="6516216" y="1916832"/>
            <a:ext cx="2043920" cy="2696700"/>
            <a:chOff x="1187624" y="1628800"/>
            <a:chExt cx="3240360" cy="4457070"/>
          </a:xfrm>
        </p:grpSpPr>
        <p:pic>
          <p:nvPicPr>
            <p:cNvPr id="17" name="Image 12" descr="map_currents_atlanti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1628800"/>
              <a:ext cx="3240360" cy="4457070"/>
            </a:xfrm>
            <a:prstGeom prst="rect">
              <a:avLst/>
            </a:prstGeom>
          </p:spPr>
        </p:pic>
        <p:sp>
          <p:nvSpPr>
            <p:cNvPr id="18" name="Ellipse 17"/>
            <p:cNvSpPr/>
            <p:nvPr/>
          </p:nvSpPr>
          <p:spPr>
            <a:xfrm>
              <a:off x="1979712" y="1628800"/>
              <a:ext cx="1584176" cy="1368152"/>
            </a:xfrm>
            <a:prstGeom prst="ellipse">
              <a:avLst/>
            </a:prstGeom>
            <a:solidFill>
              <a:schemeClr val="tx2">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a:p>
          </p:txBody>
        </p:sp>
        <p:sp>
          <p:nvSpPr>
            <p:cNvPr id="19" name="Ellipse 18"/>
            <p:cNvSpPr/>
            <p:nvPr/>
          </p:nvSpPr>
          <p:spPr>
            <a:xfrm>
              <a:off x="2195736" y="4077072"/>
              <a:ext cx="2160240" cy="1440160"/>
            </a:xfrm>
            <a:prstGeom prst="ellipse">
              <a:avLst/>
            </a:prstGeom>
            <a:solidFill>
              <a:schemeClr val="tx2">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a:p>
          </p:txBody>
        </p:sp>
        <p:grpSp>
          <p:nvGrpSpPr>
            <p:cNvPr id="20" name="Grouper 15"/>
            <p:cNvGrpSpPr/>
            <p:nvPr/>
          </p:nvGrpSpPr>
          <p:grpSpPr>
            <a:xfrm>
              <a:off x="2195736" y="1700808"/>
              <a:ext cx="2050223" cy="3589859"/>
              <a:chOff x="6516216" y="1556792"/>
              <a:chExt cx="2050223" cy="3589859"/>
            </a:xfrm>
          </p:grpSpPr>
          <p:grpSp>
            <p:nvGrpSpPr>
              <p:cNvPr id="21" name="Grouper 16"/>
              <p:cNvGrpSpPr/>
              <p:nvPr/>
            </p:nvGrpSpPr>
            <p:grpSpPr>
              <a:xfrm>
                <a:off x="6516216" y="1556792"/>
                <a:ext cx="1152128" cy="576064"/>
                <a:chOff x="5580112" y="1556792"/>
                <a:chExt cx="1152128" cy="576064"/>
              </a:xfrm>
            </p:grpSpPr>
            <p:cxnSp>
              <p:nvCxnSpPr>
                <p:cNvPr id="31" name="Connecteur droit 26"/>
                <p:cNvCxnSpPr/>
                <p:nvPr/>
              </p:nvCxnSpPr>
              <p:spPr>
                <a:xfrm flipV="1">
                  <a:off x="5652120" y="1916832"/>
                  <a:ext cx="288032" cy="216024"/>
                </a:xfrm>
                <a:prstGeom prst="line">
                  <a:avLst/>
                </a:prstGeom>
                <a:ln w="57150" cmpd="sng">
                  <a:solidFill>
                    <a:schemeClr val="accent4">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2" name="Connecteur droit 27"/>
                <p:cNvCxnSpPr/>
                <p:nvPr/>
              </p:nvCxnSpPr>
              <p:spPr>
                <a:xfrm>
                  <a:off x="5940152" y="1916832"/>
                  <a:ext cx="792088" cy="144016"/>
                </a:xfrm>
                <a:prstGeom prst="line">
                  <a:avLst/>
                </a:prstGeom>
                <a:ln w="57150" cmpd="sng">
                  <a:solidFill>
                    <a:schemeClr val="accent4">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3" name="ZoneTexte 28"/>
                <p:cNvSpPr txBox="1"/>
                <p:nvPr/>
              </p:nvSpPr>
              <p:spPr>
                <a:xfrm>
                  <a:off x="5580112" y="1556792"/>
                  <a:ext cx="953065" cy="421507"/>
                </a:xfrm>
                <a:prstGeom prst="rect">
                  <a:avLst/>
                </a:prstGeom>
                <a:noFill/>
              </p:spPr>
              <p:txBody>
                <a:bodyPr wrap="none" rtlCol="0">
                  <a:spAutoFit/>
                </a:bodyPr>
                <a:lstStyle/>
                <a:p>
                  <a:r>
                    <a:rPr lang="en-GB" sz="900" b="1" dirty="0" smtClean="0">
                      <a:solidFill>
                        <a:schemeClr val="accent4">
                          <a:lumMod val="75000"/>
                        </a:schemeClr>
                      </a:solidFill>
                    </a:rPr>
                    <a:t>OSNAP</a:t>
                  </a:r>
                  <a:endParaRPr lang="en-GB" sz="900" b="1" dirty="0">
                    <a:solidFill>
                      <a:schemeClr val="accent4">
                        <a:lumMod val="75000"/>
                      </a:schemeClr>
                    </a:solidFill>
                  </a:endParaRPr>
                </a:p>
              </p:txBody>
            </p:sp>
          </p:grpSp>
          <p:grpSp>
            <p:nvGrpSpPr>
              <p:cNvPr id="22" name="Grouper 17"/>
              <p:cNvGrpSpPr/>
              <p:nvPr/>
            </p:nvGrpSpPr>
            <p:grpSpPr>
              <a:xfrm>
                <a:off x="6588224" y="4725144"/>
                <a:ext cx="1872208" cy="421507"/>
                <a:chOff x="5652120" y="4725144"/>
                <a:chExt cx="1872208" cy="421507"/>
              </a:xfrm>
            </p:grpSpPr>
            <p:cxnSp>
              <p:nvCxnSpPr>
                <p:cNvPr id="29" name="Connecteur droit 24"/>
                <p:cNvCxnSpPr/>
                <p:nvPr/>
              </p:nvCxnSpPr>
              <p:spPr>
                <a:xfrm>
                  <a:off x="5652120" y="5013176"/>
                  <a:ext cx="1872208" cy="72008"/>
                </a:xfrm>
                <a:prstGeom prst="line">
                  <a:avLst/>
                </a:prstGeom>
                <a:ln w="57150" cmpd="sng">
                  <a:solidFill>
                    <a:schemeClr val="accent4">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0" name="ZoneTexte 25"/>
                <p:cNvSpPr txBox="1"/>
                <p:nvPr/>
              </p:nvSpPr>
              <p:spPr>
                <a:xfrm>
                  <a:off x="6516217" y="4725144"/>
                  <a:ext cx="987210" cy="421507"/>
                </a:xfrm>
                <a:prstGeom prst="rect">
                  <a:avLst/>
                </a:prstGeom>
                <a:noFill/>
              </p:spPr>
              <p:txBody>
                <a:bodyPr wrap="none" rtlCol="0">
                  <a:spAutoFit/>
                </a:bodyPr>
                <a:lstStyle/>
                <a:p>
                  <a:r>
                    <a:rPr lang="en-GB" sz="900" b="1" dirty="0" smtClean="0">
                      <a:solidFill>
                        <a:schemeClr val="accent4">
                          <a:lumMod val="75000"/>
                        </a:schemeClr>
                      </a:solidFill>
                    </a:rPr>
                    <a:t>SAMOC</a:t>
                  </a:r>
                  <a:endParaRPr lang="en-GB" sz="900" b="1" dirty="0">
                    <a:solidFill>
                      <a:schemeClr val="accent4">
                        <a:lumMod val="75000"/>
                      </a:schemeClr>
                    </a:solidFill>
                  </a:endParaRPr>
                </a:p>
              </p:txBody>
            </p:sp>
          </p:grpSp>
          <p:grpSp>
            <p:nvGrpSpPr>
              <p:cNvPr id="23" name="Grouper 18"/>
              <p:cNvGrpSpPr/>
              <p:nvPr/>
            </p:nvGrpSpPr>
            <p:grpSpPr>
              <a:xfrm>
                <a:off x="6855652" y="4170566"/>
                <a:ext cx="1710787" cy="421507"/>
                <a:chOff x="5919548" y="4170566"/>
                <a:chExt cx="1710787" cy="421507"/>
              </a:xfrm>
            </p:grpSpPr>
            <p:grpSp>
              <p:nvGrpSpPr>
                <p:cNvPr id="24" name="Grouper 19"/>
                <p:cNvGrpSpPr/>
                <p:nvPr/>
              </p:nvGrpSpPr>
              <p:grpSpPr>
                <a:xfrm>
                  <a:off x="6084168" y="4221088"/>
                  <a:ext cx="1512168" cy="0"/>
                  <a:chOff x="6084168" y="4221088"/>
                  <a:chExt cx="1512168" cy="0"/>
                </a:xfrm>
              </p:grpSpPr>
              <p:cxnSp>
                <p:nvCxnSpPr>
                  <p:cNvPr id="26" name="Connecteur droit 21"/>
                  <p:cNvCxnSpPr/>
                  <p:nvPr/>
                </p:nvCxnSpPr>
                <p:spPr>
                  <a:xfrm>
                    <a:off x="6084168" y="4221088"/>
                    <a:ext cx="144016" cy="0"/>
                  </a:xfrm>
                  <a:prstGeom prst="line">
                    <a:avLst/>
                  </a:prstGeom>
                  <a:ln w="57150" cmpd="sng">
                    <a:solidFill>
                      <a:schemeClr val="accent4">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7" name="Connecteur droit 22"/>
                  <p:cNvCxnSpPr/>
                  <p:nvPr/>
                </p:nvCxnSpPr>
                <p:spPr>
                  <a:xfrm>
                    <a:off x="7380312" y="4221088"/>
                    <a:ext cx="216024" cy="0"/>
                  </a:xfrm>
                  <a:prstGeom prst="line">
                    <a:avLst/>
                  </a:prstGeom>
                  <a:ln w="57150" cmpd="sng">
                    <a:solidFill>
                      <a:schemeClr val="accent4">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8" name="Connecteur droit 23"/>
                  <p:cNvCxnSpPr/>
                  <p:nvPr/>
                </p:nvCxnSpPr>
                <p:spPr>
                  <a:xfrm>
                    <a:off x="6300192" y="4221088"/>
                    <a:ext cx="1080120" cy="0"/>
                  </a:xfrm>
                  <a:prstGeom prst="line">
                    <a:avLst/>
                  </a:prstGeom>
                  <a:ln w="28575" cmpd="sng">
                    <a:solidFill>
                      <a:schemeClr val="accent4">
                        <a:lumMod val="50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25" name="ZoneTexte 20"/>
                <p:cNvSpPr txBox="1"/>
                <p:nvPr/>
              </p:nvSpPr>
              <p:spPr>
                <a:xfrm>
                  <a:off x="5919548" y="4170566"/>
                  <a:ext cx="1710787" cy="421507"/>
                </a:xfrm>
                <a:prstGeom prst="rect">
                  <a:avLst/>
                </a:prstGeom>
                <a:noFill/>
              </p:spPr>
              <p:txBody>
                <a:bodyPr wrap="none" rtlCol="0">
                  <a:spAutoFit/>
                </a:bodyPr>
                <a:lstStyle/>
                <a:p>
                  <a:r>
                    <a:rPr lang="en-GB" sz="900" b="1" dirty="0" smtClean="0">
                      <a:solidFill>
                        <a:schemeClr val="accent4">
                          <a:lumMod val="75000"/>
                        </a:schemeClr>
                      </a:solidFill>
                    </a:rPr>
                    <a:t>11°S monitoring</a:t>
                  </a:r>
                  <a:endParaRPr lang="en-GB" sz="900" b="1" dirty="0">
                    <a:solidFill>
                      <a:schemeClr val="accent4">
                        <a:lumMod val="75000"/>
                      </a:schemeClr>
                    </a:solidFill>
                  </a:endParaRPr>
                </a:p>
              </p:txBody>
            </p:sp>
          </p:grpSp>
        </p:grpSp>
      </p:grpSp>
    </p:spTree>
    <p:extLst>
      <p:ext uri="{BB962C8B-B14F-4D97-AF65-F5344CB8AC3E}">
        <p14:creationId xmlns:p14="http://schemas.microsoft.com/office/powerpoint/2010/main" val="31216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25</a:t>
            </a:fld>
            <a:endParaRPr lang="en-GB" dirty="0">
              <a:latin typeface="Century Gothic" panose="020B0502020202020204" pitchFamily="34" charset="0"/>
            </a:endParaRPr>
          </a:p>
        </p:txBody>
      </p:sp>
      <p:sp>
        <p:nvSpPr>
          <p:cNvPr id="14" name="Title 1"/>
          <p:cNvSpPr>
            <a:spLocks noGrp="1"/>
          </p:cNvSpPr>
          <p:nvPr>
            <p:ph type="title"/>
          </p:nvPr>
        </p:nvSpPr>
        <p:spPr>
          <a:xfrm>
            <a:off x="457200" y="838261"/>
            <a:ext cx="8229600" cy="790539"/>
          </a:xfrm>
        </p:spPr>
        <p:txBody>
          <a:bodyPr>
            <a:noAutofit/>
          </a:bodyPr>
          <a:lstStyle/>
          <a:p>
            <a:r>
              <a:rPr lang="en-GB" sz="3200" b="1" dirty="0" smtClean="0">
                <a:latin typeface="Century Gothic" panose="020B0502020202020204" pitchFamily="34" charset="0"/>
              </a:rPr>
              <a:t>WP6 Cross cutting issues and emerging networks</a:t>
            </a:r>
            <a:endParaRPr lang="en-GB" sz="3200" b="1" dirty="0">
              <a:latin typeface="Century Gothic" panose="020B0502020202020204" pitchFamily="34" charset="0"/>
            </a:endParaRPr>
          </a:p>
        </p:txBody>
      </p:sp>
      <p:sp>
        <p:nvSpPr>
          <p:cNvPr id="15" name="Content Placeholder 2"/>
          <p:cNvSpPr txBox="1">
            <a:spLocks/>
          </p:cNvSpPr>
          <p:nvPr/>
        </p:nvSpPr>
        <p:spPr>
          <a:xfrm>
            <a:off x="457200" y="185536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a:t>Coordination and integration of existing </a:t>
            </a:r>
            <a:r>
              <a:rPr lang="en-US" sz="2200" dirty="0" smtClean="0"/>
              <a:t>instrumentation </a:t>
            </a:r>
            <a:r>
              <a:rPr lang="en-US" sz="2200" dirty="0"/>
              <a:t>and sensor </a:t>
            </a:r>
            <a:r>
              <a:rPr lang="en-US" sz="2200" dirty="0" smtClean="0"/>
              <a:t>development </a:t>
            </a:r>
            <a:endParaRPr lang="en-US" sz="2200" dirty="0"/>
          </a:p>
          <a:p>
            <a:pPr marL="342900" lvl="1" indent="-342900">
              <a:spcBef>
                <a:spcPts val="0"/>
              </a:spcBef>
              <a:spcAft>
                <a:spcPts val="1200"/>
              </a:spcAft>
              <a:buFont typeface="Arial" panose="020B0604020202020204" pitchFamily="34" charset="0"/>
              <a:buChar char="•"/>
            </a:pPr>
            <a:r>
              <a:rPr lang="en-US" sz="2200" dirty="0" smtClean="0"/>
              <a:t>Common metrology and best practice </a:t>
            </a:r>
          </a:p>
          <a:p>
            <a:pPr marL="342900" lvl="1" indent="-342900">
              <a:spcBef>
                <a:spcPts val="0"/>
              </a:spcBef>
              <a:spcAft>
                <a:spcPts val="1200"/>
              </a:spcAft>
              <a:buFont typeface="Arial" panose="020B0604020202020204" pitchFamily="34" charset="0"/>
              <a:buChar char="•"/>
            </a:pPr>
            <a:r>
              <a:rPr lang="en-US" sz="2200" dirty="0" smtClean="0"/>
              <a:t>Coordinating </a:t>
            </a:r>
            <a:r>
              <a:rPr lang="en-US" sz="2200" dirty="0"/>
              <a:t>testing, deployment, maintenance and operation of the </a:t>
            </a:r>
            <a:r>
              <a:rPr lang="en-US" sz="2200" dirty="0" err="1" smtClean="0"/>
              <a:t>Integr</a:t>
            </a:r>
            <a:r>
              <a:rPr lang="en-US" sz="2200" dirty="0" smtClean="0"/>
              <a:t>. Atlantic Ocean Observing System infrastructure</a:t>
            </a:r>
          </a:p>
          <a:p>
            <a:pPr marL="342900" lvl="1" indent="-342900">
              <a:spcBef>
                <a:spcPts val="0"/>
              </a:spcBef>
              <a:spcAft>
                <a:spcPts val="1200"/>
              </a:spcAft>
              <a:buFont typeface="Arial" panose="020B0604020202020204" pitchFamily="34" charset="0"/>
              <a:buChar char="•"/>
            </a:pPr>
            <a:r>
              <a:rPr lang="en-US" sz="2200" dirty="0"/>
              <a:t>Maximizing international collaboration and dissemination of observing system best practices</a:t>
            </a:r>
          </a:p>
          <a:p>
            <a:pPr marL="342900" lvl="1" indent="-342900">
              <a:spcBef>
                <a:spcPts val="0"/>
              </a:spcBef>
              <a:spcAft>
                <a:spcPts val="1200"/>
              </a:spcAft>
              <a:buFont typeface="Arial" panose="020B0604020202020204" pitchFamily="34" charset="0"/>
              <a:buChar char="•"/>
            </a:pPr>
            <a:r>
              <a:rPr lang="en-US" sz="2200" dirty="0" smtClean="0"/>
              <a:t>Development </a:t>
            </a:r>
            <a:r>
              <a:rPr lang="en-US" sz="2200" dirty="0"/>
              <a:t>of new and emerging observational activities</a:t>
            </a:r>
          </a:p>
          <a:p>
            <a:pPr marL="342900" lvl="1" indent="-342900">
              <a:spcBef>
                <a:spcPts val="0"/>
              </a:spcBef>
              <a:spcAft>
                <a:spcPts val="1200"/>
              </a:spcAft>
              <a:buFont typeface="Arial" panose="020B0604020202020204" pitchFamily="34" charset="0"/>
              <a:buChar char="•"/>
            </a:pPr>
            <a:endParaRPr lang="en-US" sz="2200" dirty="0"/>
          </a:p>
          <a:p>
            <a:pPr marL="0" lvl="1" indent="0">
              <a:spcBef>
                <a:spcPts val="0"/>
              </a:spcBef>
              <a:spcAft>
                <a:spcPts val="1200"/>
              </a:spcAft>
              <a:buNone/>
            </a:pPr>
            <a:endParaRPr lang="en-US" sz="2200" dirty="0" smtClean="0"/>
          </a:p>
          <a:p>
            <a:pPr marL="0" indent="0">
              <a:buNone/>
            </a:pPr>
            <a:endParaRPr lang="en-US" dirty="0" smtClean="0"/>
          </a:p>
        </p:txBody>
      </p:sp>
    </p:spTree>
    <p:extLst>
      <p:ext uri="{BB962C8B-B14F-4D97-AF65-F5344CB8AC3E}">
        <p14:creationId xmlns:p14="http://schemas.microsoft.com/office/powerpoint/2010/main" val="305512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26</a:t>
            </a:fld>
            <a:endParaRPr lang="en-GB" dirty="0">
              <a:latin typeface="Century Gothic" panose="020B0502020202020204" pitchFamily="34" charset="0"/>
            </a:endParaRPr>
          </a:p>
        </p:txBody>
      </p:sp>
      <p:sp>
        <p:nvSpPr>
          <p:cNvPr id="14" name="Title 1"/>
          <p:cNvSpPr>
            <a:spLocks noGrp="1"/>
          </p:cNvSpPr>
          <p:nvPr>
            <p:ph type="title"/>
          </p:nvPr>
        </p:nvSpPr>
        <p:spPr>
          <a:xfrm>
            <a:off x="457200" y="694245"/>
            <a:ext cx="8229600" cy="790539"/>
          </a:xfrm>
        </p:spPr>
        <p:txBody>
          <a:bodyPr>
            <a:noAutofit/>
          </a:bodyPr>
          <a:lstStyle/>
          <a:p>
            <a:r>
              <a:rPr lang="en-GB" sz="3200" b="1" dirty="0" smtClean="0">
                <a:latin typeface="Century Gothic" panose="020B0502020202020204" pitchFamily="34" charset="0"/>
              </a:rPr>
              <a:t>WP7 Data flow and data integration</a:t>
            </a:r>
            <a:endParaRPr lang="en-GB" sz="3200" b="1" dirty="0">
              <a:latin typeface="Century Gothic" panose="020B0502020202020204" pitchFamily="34" charset="0"/>
            </a:endParaRPr>
          </a:p>
        </p:txBody>
      </p:sp>
      <p:sp>
        <p:nvSpPr>
          <p:cNvPr id="15" name="Content Placeholder 2"/>
          <p:cNvSpPr txBox="1">
            <a:spLocks/>
          </p:cNvSpPr>
          <p:nvPr/>
        </p:nvSpPr>
        <p:spPr>
          <a:xfrm>
            <a:off x="457200"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smtClean="0"/>
              <a:t>Data harmonization with data providers </a:t>
            </a:r>
            <a:endParaRPr lang="en-US" sz="2200" dirty="0"/>
          </a:p>
          <a:p>
            <a:pPr marL="342900" lvl="1" indent="-342900">
              <a:spcBef>
                <a:spcPts val="0"/>
              </a:spcBef>
              <a:spcAft>
                <a:spcPts val="1200"/>
              </a:spcAft>
              <a:buFont typeface="Arial" panose="020B0604020202020204" pitchFamily="34" charset="0"/>
              <a:buChar char="•"/>
            </a:pPr>
            <a:r>
              <a:rPr lang="en-US" sz="2200" dirty="0" smtClean="0"/>
              <a:t>Integration and dissemination with users</a:t>
            </a:r>
          </a:p>
          <a:p>
            <a:pPr marL="342900" lvl="1" indent="-342900">
              <a:spcBef>
                <a:spcPts val="0"/>
              </a:spcBef>
              <a:spcAft>
                <a:spcPts val="1200"/>
              </a:spcAft>
              <a:buFont typeface="Arial" panose="020B0604020202020204" pitchFamily="34" charset="0"/>
              <a:buChar char="•"/>
            </a:pPr>
            <a:endParaRPr lang="en-US" sz="2200" dirty="0"/>
          </a:p>
          <a:p>
            <a:pPr marL="0" lvl="1" indent="0">
              <a:spcBef>
                <a:spcPts val="0"/>
              </a:spcBef>
              <a:spcAft>
                <a:spcPts val="1200"/>
              </a:spcAft>
              <a:buNone/>
            </a:pPr>
            <a:endParaRPr lang="en-US" sz="2200" dirty="0" smtClean="0"/>
          </a:p>
          <a:p>
            <a:pPr marL="0" indent="0">
              <a:buNone/>
            </a:pPr>
            <a:endParaRPr lang="en-US" dirty="0" smtClean="0"/>
          </a:p>
        </p:txBody>
      </p:sp>
      <p:pic>
        <p:nvPicPr>
          <p:cNvPr id="16" name="Picture 14" descr="Observation-Information.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680" y="3645024"/>
            <a:ext cx="4969173" cy="264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33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27</a:t>
            </a:fld>
            <a:endParaRPr lang="en-GB" dirty="0">
              <a:latin typeface="Century Gothic" panose="020B0502020202020204" pitchFamily="34" charset="0"/>
            </a:endParaRPr>
          </a:p>
        </p:txBody>
      </p:sp>
      <p:sp>
        <p:nvSpPr>
          <p:cNvPr id="4" name="Inhaltsplatzhalter 3"/>
          <p:cNvSpPr>
            <a:spLocks noGrp="1"/>
          </p:cNvSpPr>
          <p:nvPr>
            <p:ph idx="1"/>
          </p:nvPr>
        </p:nvSpPr>
        <p:spPr/>
        <p:txBody>
          <a:bodyPr>
            <a:normAutofit/>
          </a:bodyPr>
          <a:lstStyle/>
          <a:p>
            <a:pPr marL="0" indent="0">
              <a:buNone/>
            </a:pPr>
            <a:r>
              <a:rPr lang="de-DE" sz="2800" dirty="0" err="1" smtClean="0"/>
              <a:t>Towards</a:t>
            </a:r>
            <a:r>
              <a:rPr lang="de-DE" sz="2800" dirty="0" smtClean="0"/>
              <a:t> </a:t>
            </a:r>
            <a:r>
              <a:rPr lang="de-DE" sz="2800" dirty="0" err="1" smtClean="0"/>
              <a:t>and</a:t>
            </a:r>
            <a:r>
              <a:rPr lang="de-DE" sz="2800" dirty="0" smtClean="0"/>
              <a:t> </a:t>
            </a:r>
            <a:r>
              <a:rPr lang="de-DE" sz="2800" dirty="0" err="1" smtClean="0"/>
              <a:t>integrated</a:t>
            </a:r>
            <a:r>
              <a:rPr lang="de-DE" sz="2800" dirty="0" smtClean="0"/>
              <a:t> </a:t>
            </a:r>
            <a:r>
              <a:rPr lang="de-DE" sz="2800" dirty="0" err="1" smtClean="0"/>
              <a:t>data</a:t>
            </a:r>
            <a:r>
              <a:rPr lang="de-DE" sz="2800" dirty="0" smtClean="0"/>
              <a:t> </a:t>
            </a:r>
            <a:r>
              <a:rPr lang="de-DE" sz="2800" dirty="0" err="1" smtClean="0"/>
              <a:t>system</a:t>
            </a:r>
            <a:endParaRPr lang="en-US" sz="2800" dirty="0"/>
          </a:p>
        </p:txBody>
      </p:sp>
      <p:sp>
        <p:nvSpPr>
          <p:cNvPr id="14" name="Title 1"/>
          <p:cNvSpPr>
            <a:spLocks noGrp="1"/>
          </p:cNvSpPr>
          <p:nvPr>
            <p:ph type="title"/>
          </p:nvPr>
        </p:nvSpPr>
        <p:spPr>
          <a:xfrm>
            <a:off x="457200" y="694245"/>
            <a:ext cx="8229600" cy="790539"/>
          </a:xfrm>
        </p:spPr>
        <p:txBody>
          <a:bodyPr>
            <a:noAutofit/>
          </a:bodyPr>
          <a:lstStyle/>
          <a:p>
            <a:r>
              <a:rPr lang="en-GB" sz="3200" b="1" dirty="0" smtClean="0">
                <a:latin typeface="Century Gothic" panose="020B0502020202020204" pitchFamily="34" charset="0"/>
              </a:rPr>
              <a:t>WP7 Data flow and data integration</a:t>
            </a:r>
            <a:endParaRPr lang="en-GB" sz="3200" b="1" dirty="0">
              <a:latin typeface="Century Gothic" panose="020B0502020202020204" pitchFamily="34" charset="0"/>
            </a:endParaRPr>
          </a:p>
        </p:txBody>
      </p:sp>
      <p:pic>
        <p:nvPicPr>
          <p:cNvPr id="15" name="Espace réservé du contenu 6"/>
          <p:cNvPicPr>
            <a:picLocks/>
          </p:cNvPicPr>
          <p:nvPr/>
        </p:nvPicPr>
        <p:blipFill>
          <a:blip r:embed="rId4">
            <a:extLst>
              <a:ext uri="{28A0092B-C50C-407E-A947-70E740481C1C}">
                <a14:useLocalDpi xmlns:a14="http://schemas.microsoft.com/office/drawing/2010/main"/>
              </a:ext>
            </a:extLst>
          </a:blip>
          <a:srcRect/>
          <a:stretch>
            <a:fillRect/>
          </a:stretch>
        </p:blipFill>
        <p:spPr>
          <a:xfrm>
            <a:off x="0" y="2136671"/>
            <a:ext cx="7380288" cy="4316665"/>
          </a:xfrm>
          <a:prstGeom prst="rect">
            <a:avLst/>
          </a:prstGeom>
        </p:spPr>
      </p:pic>
      <p:grpSp>
        <p:nvGrpSpPr>
          <p:cNvPr id="16" name="Groupe 7"/>
          <p:cNvGrpSpPr>
            <a:grpSpLocks/>
          </p:cNvGrpSpPr>
          <p:nvPr/>
        </p:nvGrpSpPr>
        <p:grpSpPr bwMode="auto">
          <a:xfrm>
            <a:off x="6948488" y="4653137"/>
            <a:ext cx="2276475" cy="1673490"/>
            <a:chOff x="6948264" y="3666326"/>
            <a:chExt cx="2276857" cy="2066930"/>
          </a:xfrm>
        </p:grpSpPr>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264" y="4405089"/>
              <a:ext cx="2276857" cy="132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
            <p:cNvSpPr txBox="1">
              <a:spLocks noChangeArrowheads="1"/>
            </p:cNvSpPr>
            <p:nvPr/>
          </p:nvSpPr>
          <p:spPr bwMode="auto">
            <a:xfrm>
              <a:off x="7524329" y="3666326"/>
              <a:ext cx="1619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sz="1200" b="0" dirty="0"/>
                <a:t>Impact on Copernicus Marine Service</a:t>
              </a:r>
            </a:p>
          </p:txBody>
        </p:sp>
      </p:grpSp>
      <p:grpSp>
        <p:nvGrpSpPr>
          <p:cNvPr id="19" name="Groupe 10"/>
          <p:cNvGrpSpPr>
            <a:grpSpLocks/>
          </p:cNvGrpSpPr>
          <p:nvPr/>
        </p:nvGrpSpPr>
        <p:grpSpPr bwMode="auto">
          <a:xfrm>
            <a:off x="6740525" y="2136674"/>
            <a:ext cx="2484438" cy="1715865"/>
            <a:chOff x="6740458" y="1196752"/>
            <a:chExt cx="2484701" cy="2117329"/>
          </a:xfrm>
        </p:grpSpPr>
        <p:pic>
          <p:nvPicPr>
            <p:cNvPr id="20" name="Picture 4" descr="GLODAP survey map (source: http://cdiac.ornl.gov/oceans/glodap/Glopresult.htm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40458" y="1196752"/>
              <a:ext cx="1173354" cy="60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4289" y="1374918"/>
              <a:ext cx="1368152" cy="69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6415" y="1803375"/>
              <a:ext cx="1372620" cy="60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40352" y="2204863"/>
              <a:ext cx="1484807" cy="63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10"/>
            <p:cNvSpPr txBox="1">
              <a:spLocks noChangeArrowheads="1"/>
            </p:cNvSpPr>
            <p:nvPr/>
          </p:nvSpPr>
          <p:spPr bwMode="auto">
            <a:xfrm>
              <a:off x="7605449" y="2852416"/>
              <a:ext cx="1619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r>
                <a:rPr lang="en-US" sz="1200" b="0"/>
                <a:t>Improvement of existing synthesis</a:t>
              </a:r>
            </a:p>
          </p:txBody>
        </p:sp>
      </p:grpSp>
    </p:spTree>
    <p:extLst>
      <p:ext uri="{BB962C8B-B14F-4D97-AF65-F5344CB8AC3E}">
        <p14:creationId xmlns:p14="http://schemas.microsoft.com/office/powerpoint/2010/main" val="19785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28</a:t>
            </a:fld>
            <a:endParaRPr lang="en-GB" dirty="0">
              <a:latin typeface="Century Gothic" panose="020B0502020202020204" pitchFamily="34" charset="0"/>
            </a:endParaRPr>
          </a:p>
        </p:txBody>
      </p:sp>
      <p:sp>
        <p:nvSpPr>
          <p:cNvPr id="14" name="Title 1"/>
          <p:cNvSpPr>
            <a:spLocks noGrp="1"/>
          </p:cNvSpPr>
          <p:nvPr>
            <p:ph type="title"/>
          </p:nvPr>
        </p:nvSpPr>
        <p:spPr>
          <a:xfrm>
            <a:off x="457200" y="694245"/>
            <a:ext cx="8229600" cy="790539"/>
          </a:xfrm>
        </p:spPr>
        <p:txBody>
          <a:bodyPr>
            <a:noAutofit/>
          </a:bodyPr>
          <a:lstStyle/>
          <a:p>
            <a:r>
              <a:rPr lang="en-GB" sz="3200" b="1" dirty="0" smtClean="0">
                <a:latin typeface="Century Gothic" panose="020B0502020202020204" pitchFamily="34" charset="0"/>
              </a:rPr>
              <a:t>WP8 Societal benefits from observing/information systems</a:t>
            </a:r>
            <a:endParaRPr lang="en-GB" sz="3200" b="1" dirty="0">
              <a:latin typeface="Century Gothic" panose="020B0502020202020204" pitchFamily="34" charset="0"/>
            </a:endParaRPr>
          </a:p>
        </p:txBody>
      </p:sp>
      <p:sp>
        <p:nvSpPr>
          <p:cNvPr id="15" name="Content Placeholder 2"/>
          <p:cNvSpPr txBox="1">
            <a:spLocks/>
          </p:cNvSpPr>
          <p:nvPr/>
        </p:nvSpPr>
        <p:spPr>
          <a:xfrm>
            <a:off x="457200" y="1700808"/>
            <a:ext cx="8291264"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smtClean="0"/>
              <a:t>Demonstrate the value and societal benefit of existing observing systems</a:t>
            </a:r>
          </a:p>
          <a:p>
            <a:pPr>
              <a:spcBef>
                <a:spcPts val="0"/>
              </a:spcBef>
              <a:spcAft>
                <a:spcPts val="1200"/>
              </a:spcAft>
            </a:pPr>
            <a:r>
              <a:rPr lang="en-US" sz="2200" dirty="0" smtClean="0"/>
              <a:t>Integrate data from the Copernicus Marine Service and </a:t>
            </a:r>
            <a:r>
              <a:rPr lang="en-US" sz="2200" dirty="0" err="1" smtClean="0"/>
              <a:t>EMODnet</a:t>
            </a:r>
            <a:r>
              <a:rPr lang="en-US" sz="2200" dirty="0" smtClean="0"/>
              <a:t> – produce decision support tools</a:t>
            </a:r>
          </a:p>
          <a:p>
            <a:pPr marL="342900" lvl="1" indent="-342900">
              <a:spcBef>
                <a:spcPts val="0"/>
              </a:spcBef>
              <a:spcAft>
                <a:spcPts val="1200"/>
              </a:spcAft>
              <a:buFont typeface="Arial" panose="020B0604020202020204" pitchFamily="34" charset="0"/>
              <a:buChar char="•"/>
            </a:pPr>
            <a:r>
              <a:rPr lang="en-US" sz="2200" dirty="0" smtClean="0"/>
              <a:t>Produce data adequacy reports from the different pilot actions</a:t>
            </a:r>
          </a:p>
          <a:p>
            <a:pPr marL="342900" lvl="1" indent="-342900">
              <a:spcBef>
                <a:spcPts val="0"/>
              </a:spcBef>
              <a:spcAft>
                <a:spcPts val="1200"/>
              </a:spcAft>
              <a:buFont typeface="Arial" panose="020B0604020202020204" pitchFamily="34" charset="0"/>
              <a:buChar char="•"/>
            </a:pPr>
            <a:endParaRPr lang="en-US" sz="2200" dirty="0" smtClean="0"/>
          </a:p>
          <a:p>
            <a:pPr marL="0" lvl="1" indent="0">
              <a:spcBef>
                <a:spcPts val="0"/>
              </a:spcBef>
              <a:spcAft>
                <a:spcPts val="1200"/>
              </a:spcAft>
              <a:buNone/>
            </a:pPr>
            <a:endParaRPr lang="en-US" sz="2200" dirty="0" smtClean="0"/>
          </a:p>
          <a:p>
            <a:pPr marL="0" indent="0">
              <a:buNone/>
            </a:pPr>
            <a:endParaRPr lang="en-US" dirty="0" smtClean="0"/>
          </a:p>
        </p:txBody>
      </p:sp>
    </p:spTree>
    <p:extLst>
      <p:ext uri="{BB962C8B-B14F-4D97-AF65-F5344CB8AC3E}">
        <p14:creationId xmlns:p14="http://schemas.microsoft.com/office/powerpoint/2010/main" val="337703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29</a:t>
            </a:fld>
            <a:endParaRPr lang="en-GB" dirty="0">
              <a:latin typeface="Century Gothic" panose="020B0502020202020204" pitchFamily="34" charset="0"/>
            </a:endParaRPr>
          </a:p>
        </p:txBody>
      </p:sp>
      <p:pic>
        <p:nvPicPr>
          <p:cNvPr id="15" name="Picture 3" descr="Screen Shot 2016-11-02 at 11.27.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930899"/>
            <a:ext cx="8388424" cy="5810469"/>
          </a:xfrm>
          <a:prstGeom prst="rect">
            <a:avLst/>
          </a:prstGeom>
        </p:spPr>
      </p:pic>
    </p:spTree>
    <p:extLst>
      <p:ext uri="{BB962C8B-B14F-4D97-AF65-F5344CB8AC3E}">
        <p14:creationId xmlns:p14="http://schemas.microsoft.com/office/powerpoint/2010/main" val="206324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12" y="56058"/>
            <a:ext cx="2170811" cy="92467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744" y="169962"/>
            <a:ext cx="1584176" cy="666750"/>
          </a:xfrm>
          <a:prstGeom prst="rect">
            <a:avLst/>
          </a:prstGeom>
        </p:spPr>
      </p:pic>
      <p:pic>
        <p:nvPicPr>
          <p:cNvPr id="6" name="Picture 5" descr="Screen Shot 2016-06-28 at 23.48.1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0779" y="2242698"/>
            <a:ext cx="5589693" cy="435465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952328" y="1268760"/>
            <a:ext cx="6084168" cy="1200328"/>
          </a:xfrm>
          <a:prstGeom prst="rect">
            <a:avLst/>
          </a:prstGeom>
        </p:spPr>
        <p:txBody>
          <a:bodyPr wrap="square">
            <a:spAutoFit/>
          </a:bodyPr>
          <a:lstStyle/>
          <a:p>
            <a:r>
              <a:rPr lang="en-GB" sz="2400" dirty="0" err="1" smtClean="0"/>
              <a:t>AtlantOS</a:t>
            </a:r>
            <a:r>
              <a:rPr lang="en-GB" sz="2400" dirty="0" smtClean="0"/>
              <a:t> members (white) </a:t>
            </a:r>
            <a:br>
              <a:rPr lang="en-GB" sz="2400" dirty="0" smtClean="0"/>
            </a:br>
            <a:r>
              <a:rPr lang="en-GB" sz="2400" dirty="0" smtClean="0"/>
              <a:t>and 62 H2020 consortium partners (black)</a:t>
            </a:r>
            <a:endParaRPr lang="en-GB" sz="2400" dirty="0"/>
          </a:p>
          <a:p>
            <a:endParaRPr lang="en-GB" sz="2400" dirty="0"/>
          </a:p>
        </p:txBody>
      </p:sp>
      <p:pic>
        <p:nvPicPr>
          <p:cNvPr id="9"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83968" y="2882821"/>
            <a:ext cx="1008112" cy="504056"/>
          </a:xfrm>
          <a:prstGeom prst="rect">
            <a:avLst/>
          </a:prstGeom>
        </p:spPr>
      </p:pic>
      <p:pic>
        <p:nvPicPr>
          <p:cNvPr id="10"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95936" y="3789040"/>
            <a:ext cx="864096" cy="454347"/>
          </a:xfrm>
          <a:prstGeom prst="rect">
            <a:avLst/>
          </a:prstGeom>
        </p:spPr>
      </p:pic>
      <p:pic>
        <p:nvPicPr>
          <p:cNvPr id="11"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6296" y="3140968"/>
            <a:ext cx="965064" cy="648072"/>
          </a:xfrm>
          <a:prstGeom prst="rect">
            <a:avLst/>
          </a:prstGeom>
        </p:spPr>
      </p:pic>
      <p:pic>
        <p:nvPicPr>
          <p:cNvPr id="12"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8024" y="5495737"/>
            <a:ext cx="851840" cy="597559"/>
          </a:xfrm>
          <a:prstGeom prst="rect">
            <a:avLst/>
          </a:prstGeom>
        </p:spPr>
      </p:pic>
      <p:pic>
        <p:nvPicPr>
          <p:cNvPr id="13"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24328" y="5062404"/>
            <a:ext cx="1008112" cy="670852"/>
          </a:xfrm>
          <a:prstGeom prst="rect">
            <a:avLst/>
          </a:prstGeom>
        </p:spPr>
      </p:pic>
    </p:spTree>
    <p:extLst>
      <p:ext uri="{BB962C8B-B14F-4D97-AF65-F5344CB8AC3E}">
        <p14:creationId xmlns:p14="http://schemas.microsoft.com/office/powerpoint/2010/main" val="1907763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30</a:t>
            </a:fld>
            <a:endParaRPr lang="en-GB" dirty="0">
              <a:latin typeface="Century Gothic" panose="020B0502020202020204" pitchFamily="34" charset="0"/>
            </a:endParaRPr>
          </a:p>
        </p:txBody>
      </p:sp>
      <p:sp>
        <p:nvSpPr>
          <p:cNvPr id="14" name="Title 1"/>
          <p:cNvSpPr>
            <a:spLocks noGrp="1"/>
          </p:cNvSpPr>
          <p:nvPr>
            <p:ph type="title"/>
          </p:nvPr>
        </p:nvSpPr>
        <p:spPr>
          <a:xfrm>
            <a:off x="457200" y="910269"/>
            <a:ext cx="8229600" cy="790539"/>
          </a:xfrm>
        </p:spPr>
        <p:txBody>
          <a:bodyPr>
            <a:noAutofit/>
          </a:bodyPr>
          <a:lstStyle/>
          <a:p>
            <a:r>
              <a:rPr lang="en-GB" sz="3200" b="1" dirty="0" smtClean="0">
                <a:latin typeface="Century Gothic" panose="020B0502020202020204" pitchFamily="34" charset="0"/>
              </a:rPr>
              <a:t>WP9 </a:t>
            </a:r>
            <a:r>
              <a:rPr lang="en-US" sz="3200" b="1" dirty="0">
                <a:latin typeface="Century Gothic" panose="020B0502020202020204" pitchFamily="34" charset="0"/>
              </a:rPr>
              <a:t>System evaluation and sustainability</a:t>
            </a:r>
            <a:endParaRPr lang="en-GB" sz="3200" b="1" dirty="0">
              <a:latin typeface="Century Gothic" panose="020B0502020202020204" pitchFamily="34" charset="0"/>
            </a:endParaRPr>
          </a:p>
        </p:txBody>
      </p:sp>
      <p:sp>
        <p:nvSpPr>
          <p:cNvPr id="15" name="Content Placeholder 2"/>
          <p:cNvSpPr txBox="1">
            <a:spLocks/>
          </p:cNvSpPr>
          <p:nvPr/>
        </p:nvSpPr>
        <p:spPr>
          <a:xfrm>
            <a:off x="457200" y="192737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Objectives</a:t>
            </a:r>
            <a:r>
              <a:rPr lang="en-US" dirty="0" smtClean="0"/>
              <a:t>:</a:t>
            </a:r>
          </a:p>
          <a:p>
            <a:pPr>
              <a:spcBef>
                <a:spcPts val="0"/>
              </a:spcBef>
              <a:spcAft>
                <a:spcPts val="1200"/>
              </a:spcAft>
            </a:pPr>
            <a:r>
              <a:rPr lang="en-US" sz="2200" dirty="0" smtClean="0"/>
              <a:t>Provide </a:t>
            </a:r>
            <a:r>
              <a:rPr lang="en-US" sz="2200" dirty="0"/>
              <a:t>quantitative and near real time information of the state of the in-situ Atlantic Observing </a:t>
            </a:r>
            <a:r>
              <a:rPr lang="en-US" sz="2200" dirty="0" smtClean="0"/>
              <a:t>System</a:t>
            </a:r>
          </a:p>
          <a:p>
            <a:pPr>
              <a:spcBef>
                <a:spcPts val="0"/>
              </a:spcBef>
              <a:spcAft>
                <a:spcPts val="1200"/>
              </a:spcAft>
            </a:pPr>
            <a:r>
              <a:rPr lang="en-US" sz="2200" dirty="0" smtClean="0"/>
              <a:t>Analyze </a:t>
            </a:r>
            <a:r>
              <a:rPr lang="en-US" sz="2200" dirty="0"/>
              <a:t>and properly document for each EOV the adequacy of the current observing and information </a:t>
            </a:r>
            <a:r>
              <a:rPr lang="en-US" sz="2200" dirty="0" smtClean="0"/>
              <a:t>system</a:t>
            </a:r>
          </a:p>
          <a:p>
            <a:pPr>
              <a:spcBef>
                <a:spcPts val="0"/>
              </a:spcBef>
              <a:spcAft>
                <a:spcPts val="1200"/>
              </a:spcAft>
            </a:pPr>
            <a:r>
              <a:rPr lang="en-US" sz="2200" dirty="0" smtClean="0"/>
              <a:t>Develop </a:t>
            </a:r>
            <a:r>
              <a:rPr lang="en-US" sz="2200" dirty="0"/>
              <a:t>a long-term sustainability plan for </a:t>
            </a:r>
            <a:r>
              <a:rPr lang="en-US" sz="2200" dirty="0" smtClean="0"/>
              <a:t>Integrated Atlantic Ocean Observing Systems </a:t>
            </a:r>
            <a:endParaRPr lang="en-US" sz="2200" dirty="0"/>
          </a:p>
          <a:p>
            <a:pPr marL="0" lvl="1" indent="0">
              <a:spcBef>
                <a:spcPts val="0"/>
              </a:spcBef>
              <a:spcAft>
                <a:spcPts val="1200"/>
              </a:spcAft>
              <a:buNone/>
            </a:pPr>
            <a:endParaRPr lang="en-US" sz="2200" dirty="0" smtClean="0"/>
          </a:p>
          <a:p>
            <a:pPr marL="0" indent="0">
              <a:buNone/>
            </a:pPr>
            <a:endParaRPr lang="en-US" dirty="0" smtClean="0"/>
          </a:p>
        </p:txBody>
      </p:sp>
    </p:spTree>
    <p:extLst>
      <p:ext uri="{BB962C8B-B14F-4D97-AF65-F5344CB8AC3E}">
        <p14:creationId xmlns:p14="http://schemas.microsoft.com/office/powerpoint/2010/main" val="324845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sp>
        <p:nvSpPr>
          <p:cNvPr id="9" name="Date Placeholder 8"/>
          <p:cNvSpPr>
            <a:spLocks noGrp="1"/>
          </p:cNvSpPr>
          <p:nvPr>
            <p:ph type="dt" sz="half" idx="10"/>
          </p:nvPr>
        </p:nvSpPr>
        <p:spPr/>
        <p:txBody>
          <a:bodyPr/>
          <a:lstStyle/>
          <a:p>
            <a:fld id="{C69E97A8-1055-461F-950A-190554E450B0}" type="datetime1">
              <a:rPr lang="en-GB" smtClean="0">
                <a:latin typeface="Century Gothic" panose="020B0502020202020204" pitchFamily="34" charset="0"/>
              </a:rPr>
              <a:t>18/01/2017</a:t>
            </a:fld>
            <a:endParaRPr lang="en-GB" dirty="0">
              <a:latin typeface="Century Gothic" panose="020B0502020202020204" pitchFamily="34" charset="0"/>
            </a:endParaRPr>
          </a:p>
        </p:txBody>
      </p:sp>
      <p:sp>
        <p:nvSpPr>
          <p:cNvPr id="10" name="Footer Placeholder 9"/>
          <p:cNvSpPr>
            <a:spLocks noGrp="1"/>
          </p:cNvSpPr>
          <p:nvPr>
            <p:ph type="ftr" sz="quarter" idx="11"/>
          </p:nvPr>
        </p:nvSpPr>
        <p:spPr/>
        <p:txBody>
          <a:bodyPr/>
          <a:lstStyle/>
          <a:p>
            <a:r>
              <a:rPr lang="en-GB" dirty="0" smtClean="0">
                <a:latin typeface="Century Gothic" panose="020B0502020202020204" pitchFamily="34" charset="0"/>
              </a:rPr>
              <a:t>Title of Presentation</a:t>
            </a:r>
            <a:endParaRPr lang="en-GB" dirty="0">
              <a:latin typeface="Century Gothic" panose="020B0502020202020204" pitchFamily="34" charset="0"/>
            </a:endParaRPr>
          </a:p>
        </p:txBody>
      </p:sp>
      <p:sp>
        <p:nvSpPr>
          <p:cNvPr id="11" name="Slide Number Placeholder 10"/>
          <p:cNvSpPr>
            <a:spLocks noGrp="1"/>
          </p:cNvSpPr>
          <p:nvPr>
            <p:ph type="sldNum" sz="quarter" idx="12"/>
          </p:nvPr>
        </p:nvSpPr>
        <p:spPr/>
        <p:txBody>
          <a:bodyPr/>
          <a:lstStyle/>
          <a:p>
            <a:fld id="{03795460-39C6-410C-A80A-96E592A53964}" type="slidenum">
              <a:rPr lang="en-GB" smtClean="0">
                <a:latin typeface="Century Gothic" panose="020B0502020202020204" pitchFamily="34" charset="0"/>
              </a:rPr>
              <a:t>31</a:t>
            </a:fld>
            <a:endParaRPr lang="en-GB" dirty="0">
              <a:latin typeface="Century Gothic" panose="020B0502020202020204" pitchFamily="34" charset="0"/>
            </a:endParaRPr>
          </a:p>
        </p:txBody>
      </p:sp>
      <p:sp>
        <p:nvSpPr>
          <p:cNvPr id="14" name="Title 1"/>
          <p:cNvSpPr>
            <a:spLocks noGrp="1"/>
          </p:cNvSpPr>
          <p:nvPr>
            <p:ph type="title"/>
          </p:nvPr>
        </p:nvSpPr>
        <p:spPr>
          <a:xfrm>
            <a:off x="457200" y="910269"/>
            <a:ext cx="8229600" cy="790539"/>
          </a:xfrm>
        </p:spPr>
        <p:txBody>
          <a:bodyPr>
            <a:noAutofit/>
          </a:bodyPr>
          <a:lstStyle/>
          <a:p>
            <a:r>
              <a:rPr lang="en-GB" sz="3200" b="1" dirty="0" smtClean="0">
                <a:latin typeface="Century Gothic" panose="020B0502020202020204" pitchFamily="34" charset="0"/>
              </a:rPr>
              <a:t>WP10 </a:t>
            </a:r>
            <a:r>
              <a:rPr lang="en-US" sz="3200" b="1" dirty="0">
                <a:latin typeface="Century Gothic" panose="020B0502020202020204" pitchFamily="34" charset="0"/>
              </a:rPr>
              <a:t>Engagement, Communication and Dissemination </a:t>
            </a:r>
            <a:endParaRPr lang="en-GB" sz="3200" b="1" dirty="0">
              <a:latin typeface="Century Gothic" panose="020B0502020202020204" pitchFamily="34" charset="0"/>
            </a:endParaRPr>
          </a:p>
        </p:txBody>
      </p:sp>
      <p:sp>
        <p:nvSpPr>
          <p:cNvPr id="15" name="Content Placeholder 2"/>
          <p:cNvSpPr txBox="1">
            <a:spLocks/>
          </p:cNvSpPr>
          <p:nvPr/>
        </p:nvSpPr>
        <p:spPr>
          <a:xfrm>
            <a:off x="457200" y="1927373"/>
            <a:ext cx="8229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800" b="1" dirty="0" smtClean="0"/>
              <a:t>Main Objectives</a:t>
            </a:r>
            <a:r>
              <a:rPr lang="en-US" dirty="0" smtClean="0"/>
              <a:t>:</a:t>
            </a:r>
          </a:p>
          <a:p>
            <a:pPr>
              <a:spcBef>
                <a:spcPts val="0"/>
              </a:spcBef>
              <a:spcAft>
                <a:spcPts val="1200"/>
              </a:spcAft>
            </a:pPr>
            <a:r>
              <a:rPr lang="en-US" sz="2200" dirty="0" smtClean="0"/>
              <a:t>Develop </a:t>
            </a:r>
            <a:r>
              <a:rPr lang="en-US" sz="2200" dirty="0"/>
              <a:t>a results-oriented dialogue with key stakeholders communities to enable a meaningful exchange between the products and services that </a:t>
            </a:r>
            <a:r>
              <a:rPr lang="en-US" sz="2200" dirty="0" smtClean="0"/>
              <a:t>Integrated Atlantic Ocean Observation Systems can </a:t>
            </a:r>
            <a:r>
              <a:rPr lang="en-US" sz="2200" dirty="0"/>
              <a:t>deliver and the demands and needs of the stakeholder </a:t>
            </a:r>
            <a:r>
              <a:rPr lang="en-US" sz="2200" dirty="0" smtClean="0"/>
              <a:t>communities</a:t>
            </a:r>
          </a:p>
          <a:p>
            <a:pPr marL="0" lvl="1" indent="0">
              <a:spcBef>
                <a:spcPts val="0"/>
              </a:spcBef>
              <a:spcAft>
                <a:spcPts val="1200"/>
              </a:spcAft>
              <a:buNone/>
            </a:pPr>
            <a:r>
              <a:rPr lang="de-DE" b="1" dirty="0" smtClean="0"/>
              <a:t>Services</a:t>
            </a:r>
            <a:r>
              <a:rPr lang="de-DE" sz="2200" dirty="0" smtClean="0"/>
              <a:t>:</a:t>
            </a:r>
          </a:p>
          <a:p>
            <a:pPr marL="342900" lvl="1" indent="-342900">
              <a:spcBef>
                <a:spcPts val="0"/>
              </a:spcBef>
              <a:spcAft>
                <a:spcPts val="1200"/>
              </a:spcAft>
              <a:buFont typeface="Arial" panose="020B0604020202020204" pitchFamily="34" charset="0"/>
              <a:buChar char="•"/>
            </a:pPr>
            <a:r>
              <a:rPr lang="de-DE" sz="2200" dirty="0" err="1"/>
              <a:t>AtlantOS</a:t>
            </a:r>
            <a:r>
              <a:rPr lang="de-DE" sz="2200" dirty="0"/>
              <a:t> Engagement </a:t>
            </a:r>
            <a:r>
              <a:rPr lang="de-DE" sz="2200" dirty="0" err="1"/>
              <a:t>and</a:t>
            </a:r>
            <a:r>
              <a:rPr lang="de-DE" sz="2200" dirty="0"/>
              <a:t> Communication </a:t>
            </a:r>
            <a:r>
              <a:rPr lang="de-DE" sz="2200" dirty="0" err="1" smtClean="0"/>
              <a:t>Strategy</a:t>
            </a:r>
            <a:endParaRPr lang="de-DE" sz="2200" dirty="0" smtClean="0"/>
          </a:p>
          <a:p>
            <a:pPr marL="342900" lvl="1" indent="-342900">
              <a:spcBef>
                <a:spcPts val="0"/>
              </a:spcBef>
              <a:spcAft>
                <a:spcPts val="1200"/>
              </a:spcAft>
              <a:buFont typeface="Arial" panose="020B0604020202020204" pitchFamily="34" charset="0"/>
              <a:buChar char="•"/>
            </a:pPr>
            <a:r>
              <a:rPr lang="de-DE" sz="2200" dirty="0"/>
              <a:t>Data </a:t>
            </a:r>
            <a:r>
              <a:rPr lang="de-DE" sz="2200" dirty="0" err="1"/>
              <a:t>dissemination</a:t>
            </a:r>
            <a:r>
              <a:rPr lang="de-DE" sz="2200" dirty="0"/>
              <a:t> </a:t>
            </a:r>
            <a:r>
              <a:rPr lang="de-DE" sz="2200" dirty="0" err="1"/>
              <a:t>and</a:t>
            </a:r>
            <a:r>
              <a:rPr lang="de-DE" sz="2200" dirty="0"/>
              <a:t> </a:t>
            </a:r>
            <a:r>
              <a:rPr lang="de-DE" sz="2200" dirty="0" err="1"/>
              <a:t>exploitation</a:t>
            </a:r>
            <a:endParaRPr lang="de-DE" sz="2200" dirty="0"/>
          </a:p>
          <a:p>
            <a:pPr marL="342900" lvl="1" indent="-342900">
              <a:spcBef>
                <a:spcPts val="0"/>
              </a:spcBef>
              <a:spcAft>
                <a:spcPts val="1200"/>
              </a:spcAft>
              <a:buFont typeface="Arial" panose="020B0604020202020204" pitchFamily="34" charset="0"/>
              <a:buChar char="•"/>
            </a:pPr>
            <a:r>
              <a:rPr lang="de-DE" sz="2200" dirty="0"/>
              <a:t>Science – </a:t>
            </a:r>
            <a:r>
              <a:rPr lang="de-DE" sz="2200" dirty="0" err="1"/>
              <a:t>Policy</a:t>
            </a:r>
            <a:r>
              <a:rPr lang="de-DE" sz="2200" dirty="0"/>
              <a:t> </a:t>
            </a:r>
            <a:r>
              <a:rPr lang="de-DE" sz="2200" dirty="0" err="1"/>
              <a:t>engagement</a:t>
            </a:r>
            <a:endParaRPr lang="de-DE" sz="2200" dirty="0"/>
          </a:p>
          <a:p>
            <a:pPr marL="342900" lvl="1" indent="-342900">
              <a:spcBef>
                <a:spcPts val="0"/>
              </a:spcBef>
              <a:spcAft>
                <a:spcPts val="1200"/>
              </a:spcAft>
              <a:buFont typeface="Arial" panose="020B0604020202020204" pitchFamily="34" charset="0"/>
              <a:buChar char="•"/>
            </a:pPr>
            <a:r>
              <a:rPr lang="de-DE" sz="2200" dirty="0" err="1"/>
              <a:t>Communicating</a:t>
            </a:r>
            <a:r>
              <a:rPr lang="de-DE" sz="2200" dirty="0"/>
              <a:t> </a:t>
            </a:r>
            <a:r>
              <a:rPr lang="de-DE" sz="2200" dirty="0" err="1"/>
              <a:t>project</a:t>
            </a:r>
            <a:r>
              <a:rPr lang="de-DE" sz="2200" dirty="0"/>
              <a:t> </a:t>
            </a:r>
            <a:r>
              <a:rPr lang="de-DE" sz="2200" dirty="0" err="1"/>
              <a:t>results</a:t>
            </a:r>
            <a:endParaRPr lang="de-DE" sz="2200" dirty="0"/>
          </a:p>
          <a:p>
            <a:pPr marL="342900" lvl="1" indent="-342900">
              <a:spcBef>
                <a:spcPts val="0"/>
              </a:spcBef>
              <a:spcAft>
                <a:spcPts val="1200"/>
              </a:spcAft>
              <a:buFont typeface="Arial" panose="020B0604020202020204" pitchFamily="34" charset="0"/>
              <a:buChar char="•"/>
            </a:pPr>
            <a:endParaRPr lang="de-DE" sz="2200" dirty="0"/>
          </a:p>
          <a:p>
            <a:pPr marL="0" indent="0">
              <a:buNone/>
            </a:pPr>
            <a:endParaRPr lang="en-US" dirty="0" smtClean="0"/>
          </a:p>
        </p:txBody>
      </p:sp>
    </p:spTree>
    <p:extLst>
      <p:ext uri="{BB962C8B-B14F-4D97-AF65-F5344CB8AC3E}">
        <p14:creationId xmlns:p14="http://schemas.microsoft.com/office/powerpoint/2010/main" val="372654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2"/>
          <p:cNvSpPr/>
          <p:nvPr/>
        </p:nvSpPr>
        <p:spPr>
          <a:xfrm>
            <a:off x="3156045" y="2132856"/>
            <a:ext cx="5976664" cy="3693319"/>
          </a:xfrm>
          <a:prstGeom prst="rect">
            <a:avLst/>
          </a:prstGeom>
        </p:spPr>
        <p:txBody>
          <a:bodyPr wrap="square">
            <a:spAutoFit/>
          </a:bodyPr>
          <a:lstStyle/>
          <a:p>
            <a:pP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Why do we need more ocean observations?</a:t>
            </a:r>
          </a:p>
          <a:p>
            <a:pPr fontAlgn="base">
              <a:spcBef>
                <a:spcPct val="0"/>
              </a:spcBef>
              <a:spcAft>
                <a:spcPct val="0"/>
              </a:spcAft>
            </a:pPr>
            <a:endParaRPr lang="en-US" b="1" dirty="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b="1" dirty="0" smtClean="0">
                <a:solidFill>
                  <a:schemeClr val="bg1">
                    <a:lumMod val="50000"/>
                  </a:schemeClr>
                </a:solidFill>
                <a:latin typeface="Arial" charset="0"/>
                <a:ea typeface="ＭＳ Ｐゴシック" charset="0"/>
                <a:cs typeface="ＭＳ Ｐゴシック" charset="0"/>
              </a:rPr>
              <a:t>Who are our partners in Atlantic Observing?</a:t>
            </a:r>
          </a:p>
          <a:p>
            <a:pPr fontAlgn="base">
              <a:spcBef>
                <a:spcPct val="0"/>
              </a:spcBef>
              <a:spcAft>
                <a:spcPct val="0"/>
              </a:spcAft>
            </a:pPr>
            <a:endParaRPr lang="en-US" b="1" dirty="0" smtClean="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endParaRPr lang="en-US" b="1" dirty="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endParaRPr lang="en-US" b="1" dirty="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r>
              <a:rPr lang="en-US" b="1" dirty="0" smtClean="0">
                <a:solidFill>
                  <a:schemeClr val="bg1">
                    <a:lumMod val="50000"/>
                  </a:schemeClr>
                </a:solidFill>
                <a:latin typeface="Arial" charset="0"/>
                <a:ea typeface="ＭＳ Ｐゴシック" charset="0"/>
                <a:cs typeface="ＭＳ Ｐゴシック" charset="0"/>
              </a:rPr>
              <a:t>What </a:t>
            </a:r>
            <a:r>
              <a:rPr lang="en-US" b="1" dirty="0">
                <a:solidFill>
                  <a:schemeClr val="bg1">
                    <a:lumMod val="50000"/>
                  </a:schemeClr>
                </a:solidFill>
                <a:latin typeface="Arial" charset="0"/>
                <a:ea typeface="ＭＳ Ｐゴシック" charset="0"/>
                <a:cs typeface="ＭＳ Ｐゴシック" charset="0"/>
              </a:rPr>
              <a:t>frameworks can we build on</a:t>
            </a:r>
            <a:r>
              <a:rPr lang="en-US" b="1" dirty="0" smtClean="0">
                <a:solidFill>
                  <a:schemeClr val="bg1">
                    <a:lumMod val="50000"/>
                  </a:schemeClr>
                </a:solidFill>
                <a:latin typeface="Arial" charset="0"/>
                <a:ea typeface="ＭＳ Ｐゴシック" charset="0"/>
                <a:cs typeface="ＭＳ Ｐゴシック" charset="0"/>
              </a:rPr>
              <a:t>?</a:t>
            </a:r>
            <a:endParaRPr lang="en-US" b="1" dirty="0">
              <a:solidFill>
                <a:schemeClr val="bg1">
                  <a:lumMod val="50000"/>
                </a:schemeClr>
              </a:solidFill>
              <a:latin typeface="Arial" charset="0"/>
              <a:ea typeface="ＭＳ Ｐゴシック" charset="0"/>
              <a:cs typeface="ＭＳ Ｐゴシック" charset="0"/>
            </a:endParaRPr>
          </a:p>
        </p:txBody>
      </p:sp>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spTree>
    <p:extLst>
      <p:ext uri="{BB962C8B-B14F-4D97-AF65-F5344CB8AC3E}">
        <p14:creationId xmlns:p14="http://schemas.microsoft.com/office/powerpoint/2010/main" val="766702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6" descr="JCOMMOPS_ALL_ATLANTIC.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692696"/>
            <a:ext cx="4235198" cy="5990756"/>
          </a:xfrm>
          <a:prstGeom prst="rect">
            <a:avLst/>
          </a:prstGeom>
        </p:spPr>
      </p:pic>
      <p:sp>
        <p:nvSpPr>
          <p:cNvPr id="3" name="TextBox 2"/>
          <p:cNvSpPr txBox="1"/>
          <p:nvPr/>
        </p:nvSpPr>
        <p:spPr>
          <a:xfrm>
            <a:off x="4860032" y="1124744"/>
            <a:ext cx="4104456" cy="5262979"/>
          </a:xfrm>
          <a:prstGeom prst="rect">
            <a:avLst/>
          </a:prstGeom>
          <a:noFill/>
        </p:spPr>
        <p:txBody>
          <a:bodyPr wrap="square" rtlCol="0">
            <a:spAutoFit/>
          </a:bodyPr>
          <a:lstStyle/>
          <a:p>
            <a:r>
              <a:rPr lang="en-US" sz="2400" b="1" dirty="0" smtClean="0"/>
              <a:t>WHY observe the Ocean?</a:t>
            </a:r>
          </a:p>
          <a:p>
            <a:endParaRPr lang="en-US" sz="2400" b="1" dirty="0"/>
          </a:p>
          <a:p>
            <a:pPr>
              <a:spcAft>
                <a:spcPts val="1200"/>
              </a:spcAft>
            </a:pPr>
            <a:r>
              <a:rPr lang="en-US" sz="2400" b="1" dirty="0" smtClean="0">
                <a:solidFill>
                  <a:srgbClr val="4F81BD"/>
                </a:solidFill>
              </a:rPr>
              <a:t>From Deep </a:t>
            </a:r>
            <a:r>
              <a:rPr lang="en-US" sz="2400" b="1" dirty="0">
                <a:solidFill>
                  <a:srgbClr val="4F81BD"/>
                </a:solidFill>
              </a:rPr>
              <a:t>Sea Discovery </a:t>
            </a:r>
            <a:r>
              <a:rPr lang="en-US" sz="2400" b="1" dirty="0" smtClean="0">
                <a:solidFill>
                  <a:srgbClr val="4F81BD"/>
                </a:solidFill>
              </a:rPr>
              <a:t>to Sustainable Ocean Development:</a:t>
            </a:r>
          </a:p>
          <a:p>
            <a:pPr marL="342900" indent="-342900">
              <a:spcAft>
                <a:spcPts val="600"/>
              </a:spcAft>
              <a:buFont typeface="Arial" panose="020B0604020202020204" pitchFamily="34" charset="0"/>
              <a:buChar char="•"/>
            </a:pPr>
            <a:r>
              <a:rPr lang="en-US" sz="2400" b="1" dirty="0" smtClean="0">
                <a:solidFill>
                  <a:srgbClr val="4F81BD"/>
                </a:solidFill>
              </a:rPr>
              <a:t>Ocean and Climate</a:t>
            </a:r>
          </a:p>
          <a:p>
            <a:pPr marL="342900" indent="-342900">
              <a:spcAft>
                <a:spcPts val="600"/>
              </a:spcAft>
              <a:buFont typeface="Arial" panose="020B0604020202020204" pitchFamily="34" charset="0"/>
              <a:buChar char="•"/>
            </a:pPr>
            <a:r>
              <a:rPr lang="en-US" sz="2400" b="1" dirty="0" smtClean="0">
                <a:solidFill>
                  <a:srgbClr val="4F81BD"/>
                </a:solidFill>
              </a:rPr>
              <a:t>Life in the Ocean</a:t>
            </a:r>
          </a:p>
          <a:p>
            <a:pPr marL="342900" indent="-342900">
              <a:spcAft>
                <a:spcPts val="1200"/>
              </a:spcAft>
              <a:buFont typeface="Arial" panose="020B0604020202020204" pitchFamily="34" charset="0"/>
              <a:buChar char="•"/>
            </a:pPr>
            <a:r>
              <a:rPr lang="en-US" sz="2400" b="1" dirty="0">
                <a:solidFill>
                  <a:srgbClr val="4F81BD"/>
                </a:solidFill>
              </a:rPr>
              <a:t>Blue/Green Economy</a:t>
            </a:r>
          </a:p>
          <a:p>
            <a:r>
              <a:rPr lang="de-DE" sz="2400" b="1" dirty="0" smtClean="0">
                <a:solidFill>
                  <a:srgbClr val="4F81BD"/>
                </a:solidFill>
              </a:rPr>
              <a:t>Information </a:t>
            </a:r>
            <a:r>
              <a:rPr lang="de-DE" sz="2400" b="1" dirty="0" err="1" smtClean="0">
                <a:solidFill>
                  <a:srgbClr val="4F81BD"/>
                </a:solidFill>
              </a:rPr>
              <a:t>delivered</a:t>
            </a:r>
            <a:r>
              <a:rPr lang="de-DE" sz="2400" b="1" dirty="0" smtClean="0">
                <a:solidFill>
                  <a:srgbClr val="4F81BD"/>
                </a:solidFill>
              </a:rPr>
              <a:t> </a:t>
            </a:r>
            <a:r>
              <a:rPr lang="de-DE" sz="2400" b="1" dirty="0" err="1" smtClean="0">
                <a:solidFill>
                  <a:srgbClr val="4F81BD"/>
                </a:solidFill>
              </a:rPr>
              <a:t>by</a:t>
            </a:r>
            <a:r>
              <a:rPr lang="de-DE" sz="2400" b="1" dirty="0" smtClean="0">
                <a:solidFill>
                  <a:srgbClr val="4F81BD"/>
                </a:solidFill>
              </a:rPr>
              <a:t> </a:t>
            </a:r>
            <a:r>
              <a:rPr lang="en-US" sz="2400" b="1" dirty="0" smtClean="0">
                <a:solidFill>
                  <a:srgbClr val="4F81BD"/>
                </a:solidFill>
              </a:rPr>
              <a:t>Marine Services and Ocean Assessment</a:t>
            </a:r>
          </a:p>
          <a:p>
            <a:endParaRPr lang="en-US" sz="2400" b="1" dirty="0">
              <a:solidFill>
                <a:srgbClr val="4F81BD"/>
              </a:solidFill>
            </a:endParaRPr>
          </a:p>
          <a:p>
            <a:endParaRPr lang="en-US" dirty="0"/>
          </a:p>
        </p:txBody>
      </p:sp>
      <p:sp>
        <p:nvSpPr>
          <p:cNvPr id="6" name="Rectangle 1"/>
          <p:cNvSpPr/>
          <p:nvPr/>
        </p:nvSpPr>
        <p:spPr>
          <a:xfrm rot="19551262">
            <a:off x="250057" y="2842453"/>
            <a:ext cx="4032448"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Need fit-for-purpose information</a:t>
            </a:r>
            <a:endParaRPr lang="en-US" dirty="0"/>
          </a:p>
        </p:txBody>
      </p:sp>
    </p:spTree>
    <p:extLst>
      <p:ext uri="{BB962C8B-B14F-4D97-AF65-F5344CB8AC3E}">
        <p14:creationId xmlns:p14="http://schemas.microsoft.com/office/powerpoint/2010/main" val="134282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6</a:t>
            </a:fld>
            <a:endParaRPr lang="en-GB">
              <a:solidFill>
                <a:prstClr val="black">
                  <a:tint val="75000"/>
                </a:prstClr>
              </a:solidFill>
              <a:latin typeface="Futura Bk BT"/>
            </a:endParaRPr>
          </a:p>
        </p:txBody>
      </p:sp>
      <p:sp>
        <p:nvSpPr>
          <p:cNvPr id="2" name="Title 1"/>
          <p:cNvSpPr>
            <a:spLocks noGrp="1"/>
          </p:cNvSpPr>
          <p:nvPr>
            <p:ph type="title" idx="4294967295"/>
          </p:nvPr>
        </p:nvSpPr>
        <p:spPr>
          <a:xfrm>
            <a:off x="0" y="274638"/>
            <a:ext cx="8229600" cy="1143000"/>
          </a:xfrm>
        </p:spPr>
        <p:txBody>
          <a:bodyPr/>
          <a:lstStyle/>
          <a:p>
            <a:r>
              <a:rPr lang="en-US" dirty="0" smtClean="0"/>
              <a:t>Marine Services</a:t>
            </a:r>
            <a:endParaRPr lang="en-US" dirty="0"/>
          </a:p>
        </p:txBody>
      </p:sp>
      <p:pic>
        <p:nvPicPr>
          <p:cNvPr id="3" name="Picture 2"/>
          <p:cNvPicPr>
            <a:picLocks noChangeAspect="1"/>
          </p:cNvPicPr>
          <p:nvPr/>
        </p:nvPicPr>
        <p:blipFill>
          <a:blip r:embed="rId2"/>
          <a:stretch>
            <a:fillRect/>
          </a:stretch>
        </p:blipFill>
        <p:spPr>
          <a:xfrm>
            <a:off x="0" y="5532787"/>
            <a:ext cx="9144000" cy="1311303"/>
          </a:xfrm>
          <a:prstGeom prst="rect">
            <a:avLst/>
          </a:prstGeom>
        </p:spPr>
      </p:pic>
      <p:pic>
        <p:nvPicPr>
          <p:cNvPr id="4" name="Picture 3" descr="Screen Shot 2015-06-09 at 23.50.3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1484784"/>
            <a:ext cx="6210300" cy="4013200"/>
          </a:xfrm>
          <a:prstGeom prst="rect">
            <a:avLst/>
          </a:prstGeom>
        </p:spPr>
      </p:pic>
    </p:spTree>
    <p:extLst>
      <p:ext uri="{BB962C8B-B14F-4D97-AF65-F5344CB8AC3E}">
        <p14:creationId xmlns:p14="http://schemas.microsoft.com/office/powerpoint/2010/main" val="1050224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3795460-39C6-410C-A80A-96E592A53964}" type="slidenum">
              <a:rPr lang="en-GB" smtClean="0">
                <a:solidFill>
                  <a:prstClr val="black">
                    <a:tint val="75000"/>
                  </a:prstClr>
                </a:solidFill>
                <a:latin typeface="Futura Bk BT"/>
              </a:rPr>
              <a:pPr/>
              <a:t>7</a:t>
            </a:fld>
            <a:endParaRPr lang="en-GB">
              <a:solidFill>
                <a:prstClr val="black">
                  <a:tint val="75000"/>
                </a:prstClr>
              </a:solidFill>
              <a:latin typeface="Futura Bk BT"/>
            </a:endParaRPr>
          </a:p>
        </p:txBody>
      </p:sp>
      <p:sp>
        <p:nvSpPr>
          <p:cNvPr id="2" name="Title 1"/>
          <p:cNvSpPr>
            <a:spLocks noGrp="1"/>
          </p:cNvSpPr>
          <p:nvPr>
            <p:ph type="title" idx="4294967295"/>
          </p:nvPr>
        </p:nvSpPr>
        <p:spPr>
          <a:xfrm>
            <a:off x="0" y="274638"/>
            <a:ext cx="8229600" cy="1143000"/>
          </a:xfrm>
        </p:spPr>
        <p:txBody>
          <a:bodyPr/>
          <a:lstStyle/>
          <a:p>
            <a:r>
              <a:rPr lang="en-US" dirty="0" smtClean="0"/>
              <a:t>Sustainable Development</a:t>
            </a:r>
            <a:endParaRPr lang="en-US" dirty="0"/>
          </a:p>
        </p:txBody>
      </p:sp>
      <p:pic>
        <p:nvPicPr>
          <p:cNvPr id="8" name="Picture 6" descr="Screen Shot 2013-04-25 at 11.10.42.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362575"/>
            <a:ext cx="914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059832" y="1484783"/>
            <a:ext cx="5904656" cy="3860429"/>
          </a:xfrm>
          <a:prstGeom prst="rect">
            <a:avLst/>
          </a:prstGeom>
          <a:noFill/>
          <a:ln w="9525">
            <a:noFill/>
            <a:miter lim="800000"/>
            <a:headEnd/>
            <a:tailEnd/>
          </a:ln>
        </p:spPr>
        <p:txBody>
          <a:bodyPr lIns="82279" tIns="41139" rIns="82279" bIns="41139" anchor="ctr"/>
          <a:lstStyle/>
          <a:p>
            <a:pPr defTabSz="414640">
              <a:lnSpc>
                <a:spcPct val="87000"/>
              </a:lnSpc>
              <a:buClr>
                <a:srgbClr val="000000"/>
              </a:buClr>
              <a:buSzPct val="100000"/>
              <a:defRPr/>
            </a:pPr>
            <a:r>
              <a:rPr lang="en-US" sz="2000" b="0" i="1" kern="0" dirty="0">
                <a:solidFill>
                  <a:srgbClr val="1F497D"/>
                </a:solidFill>
                <a:latin typeface="Arial" pitchFamily="-1" charset="0"/>
                <a:cs typeface="Arial"/>
              </a:rPr>
              <a:t>Proposed goal 14</a:t>
            </a:r>
            <a:r>
              <a:rPr lang="en-US" sz="2000" i="1" kern="0" dirty="0">
                <a:solidFill>
                  <a:srgbClr val="1F497D"/>
                </a:solidFill>
                <a:latin typeface="Arial" pitchFamily="-1" charset="0"/>
                <a:cs typeface="Arial"/>
              </a:rPr>
              <a:t>: </a:t>
            </a:r>
            <a:r>
              <a:rPr lang="en-US" sz="2000" b="1" kern="0" dirty="0">
                <a:solidFill>
                  <a:srgbClr val="1F497D"/>
                </a:solidFill>
                <a:latin typeface="Arial" pitchFamily="-1" charset="0"/>
                <a:cs typeface="Arial"/>
              </a:rPr>
              <a:t>Conserve and sustainably use the oceans, seas and marine resources for sustainable development</a:t>
            </a:r>
          </a:p>
          <a:p>
            <a:pPr defTabSz="414640">
              <a:lnSpc>
                <a:spcPct val="87000"/>
              </a:lnSpc>
              <a:buClr>
                <a:srgbClr val="000000"/>
              </a:buClr>
              <a:buSzPct val="100000"/>
              <a:defRPr/>
            </a:pPr>
            <a:endParaRPr lang="en-US" sz="2000" kern="0" dirty="0">
              <a:solidFill>
                <a:srgbClr val="1F497D"/>
              </a:solidFill>
              <a:latin typeface="Arial" pitchFamily="-1" charset="0"/>
              <a:cs typeface="Arial"/>
            </a:endParaRPr>
          </a:p>
          <a:p>
            <a:pPr defTabSz="414640">
              <a:lnSpc>
                <a:spcPct val="87000"/>
              </a:lnSpc>
              <a:buClr>
                <a:srgbClr val="000000"/>
              </a:buClr>
              <a:buSzPct val="100000"/>
              <a:defRPr/>
            </a:pPr>
            <a:r>
              <a:rPr lang="en-US" sz="2000" b="0" kern="0" dirty="0">
                <a:solidFill>
                  <a:srgbClr val="1F497D"/>
                </a:solidFill>
                <a:latin typeface="Arial" pitchFamily="-1" charset="0"/>
                <a:cs typeface="Arial"/>
              </a:rPr>
              <a:t>Targets are discussed and agreed to by the nations.</a:t>
            </a:r>
          </a:p>
          <a:p>
            <a:pPr defTabSz="414640">
              <a:lnSpc>
                <a:spcPct val="87000"/>
              </a:lnSpc>
              <a:buClr>
                <a:srgbClr val="000000"/>
              </a:buClr>
              <a:buSzPct val="100000"/>
              <a:defRPr/>
            </a:pPr>
            <a:endParaRPr lang="en-US" sz="2000" kern="0" dirty="0">
              <a:solidFill>
                <a:srgbClr val="1F497D"/>
              </a:solidFill>
              <a:latin typeface="Arial" pitchFamily="-1" charset="0"/>
              <a:cs typeface="Arial"/>
            </a:endParaRPr>
          </a:p>
          <a:p>
            <a:pPr defTabSz="414640">
              <a:lnSpc>
                <a:spcPct val="87000"/>
              </a:lnSpc>
              <a:buClr>
                <a:srgbClr val="000000"/>
              </a:buClr>
              <a:buSzPct val="100000"/>
              <a:defRPr/>
            </a:pPr>
            <a:r>
              <a:rPr lang="en-US" sz="2000" kern="0" dirty="0">
                <a:solidFill>
                  <a:srgbClr val="1F497D"/>
                </a:solidFill>
                <a:latin typeface="Arial" pitchFamily="-1" charset="0"/>
                <a:cs typeface="Arial"/>
              </a:rPr>
              <a:t>How to measure progress against targets?</a:t>
            </a:r>
          </a:p>
          <a:p>
            <a:pPr defTabSz="414640">
              <a:lnSpc>
                <a:spcPct val="87000"/>
              </a:lnSpc>
              <a:buClr>
                <a:srgbClr val="000000"/>
              </a:buClr>
              <a:buSzPct val="100000"/>
              <a:defRPr/>
            </a:pPr>
            <a:endParaRPr lang="en-US" sz="2000" kern="0" dirty="0">
              <a:solidFill>
                <a:srgbClr val="1F497D"/>
              </a:solidFill>
              <a:latin typeface="Arial" pitchFamily="-1" charset="0"/>
              <a:cs typeface="Arial"/>
            </a:endParaRPr>
          </a:p>
          <a:p>
            <a:pPr defTabSz="414640">
              <a:lnSpc>
                <a:spcPct val="87000"/>
              </a:lnSpc>
              <a:buClr>
                <a:srgbClr val="000000"/>
              </a:buClr>
              <a:buSzPct val="100000"/>
              <a:defRPr/>
            </a:pPr>
            <a:r>
              <a:rPr lang="en-US" sz="2400" kern="0" dirty="0">
                <a:solidFill>
                  <a:schemeClr val="accent2">
                    <a:lumMod val="75000"/>
                  </a:schemeClr>
                </a:solidFill>
                <a:latin typeface="Arial" pitchFamily="-1" charset="0"/>
                <a:cs typeface="Arial"/>
              </a:rPr>
              <a:t>The need to derive indicators building on </a:t>
            </a:r>
            <a:r>
              <a:rPr lang="en-US" sz="2400" kern="0" dirty="0" smtClean="0">
                <a:solidFill>
                  <a:schemeClr val="accent2">
                    <a:lumMod val="75000"/>
                  </a:schemeClr>
                </a:solidFill>
                <a:latin typeface="Arial" pitchFamily="-1" charset="0"/>
                <a:cs typeface="Arial"/>
              </a:rPr>
              <a:t/>
            </a:r>
            <a:br>
              <a:rPr lang="en-US" sz="2400" kern="0" dirty="0" smtClean="0">
                <a:solidFill>
                  <a:schemeClr val="accent2">
                    <a:lumMod val="75000"/>
                  </a:schemeClr>
                </a:solidFill>
                <a:latin typeface="Arial" pitchFamily="-1" charset="0"/>
                <a:cs typeface="Arial"/>
              </a:rPr>
            </a:br>
            <a:r>
              <a:rPr lang="en-US" sz="2400" kern="0" dirty="0" smtClean="0">
                <a:solidFill>
                  <a:schemeClr val="accent2">
                    <a:lumMod val="75000"/>
                  </a:schemeClr>
                </a:solidFill>
                <a:latin typeface="Arial" pitchFamily="-1" charset="0"/>
                <a:cs typeface="Arial"/>
              </a:rPr>
              <a:t>a </a:t>
            </a:r>
            <a:r>
              <a:rPr lang="en-US" sz="2400" kern="0" dirty="0">
                <a:solidFill>
                  <a:schemeClr val="accent2">
                    <a:lumMod val="75000"/>
                  </a:schemeClr>
                </a:solidFill>
                <a:latin typeface="Arial" pitchFamily="-1" charset="0"/>
                <a:cs typeface="Arial"/>
              </a:rPr>
              <a:t>smart index framework, based on </a:t>
            </a:r>
            <a:r>
              <a:rPr lang="en-US" sz="2400" kern="0" dirty="0" smtClean="0">
                <a:solidFill>
                  <a:schemeClr val="accent2">
                    <a:lumMod val="75000"/>
                  </a:schemeClr>
                </a:solidFill>
                <a:latin typeface="Arial" pitchFamily="-1" charset="0"/>
                <a:cs typeface="Arial"/>
              </a:rPr>
              <a:t/>
            </a:r>
            <a:br>
              <a:rPr lang="en-US" sz="2400" kern="0" dirty="0" smtClean="0">
                <a:solidFill>
                  <a:schemeClr val="accent2">
                    <a:lumMod val="75000"/>
                  </a:schemeClr>
                </a:solidFill>
                <a:latin typeface="Arial" pitchFamily="-1" charset="0"/>
                <a:cs typeface="Arial"/>
              </a:rPr>
            </a:br>
            <a:r>
              <a:rPr lang="en-US" sz="2400" kern="0" dirty="0" smtClean="0">
                <a:solidFill>
                  <a:schemeClr val="accent2">
                    <a:lumMod val="75000"/>
                  </a:schemeClr>
                </a:solidFill>
                <a:latin typeface="Arial" pitchFamily="-1" charset="0"/>
                <a:cs typeface="Arial"/>
              </a:rPr>
              <a:t>reliable open access ocean information</a:t>
            </a:r>
            <a:r>
              <a:rPr lang="en-US" sz="2400" kern="0" dirty="0">
                <a:solidFill>
                  <a:schemeClr val="accent2">
                    <a:lumMod val="75000"/>
                  </a:schemeClr>
                </a:solidFill>
                <a:latin typeface="Arial" pitchFamily="-1" charset="0"/>
                <a:cs typeface="Arial"/>
              </a:rPr>
              <a:t>.</a:t>
            </a:r>
          </a:p>
          <a:p>
            <a:pPr defTabSz="414640">
              <a:lnSpc>
                <a:spcPct val="87000"/>
              </a:lnSpc>
              <a:buClr>
                <a:srgbClr val="000000"/>
              </a:buClr>
              <a:buSzPct val="100000"/>
              <a:defRPr/>
            </a:pPr>
            <a:endParaRPr lang="en-US" sz="4000" kern="0" dirty="0">
              <a:solidFill>
                <a:srgbClr val="1F497D"/>
              </a:solidFill>
              <a:latin typeface="Arial" pitchFamily="-1" charset="0"/>
              <a:cs typeface="Aria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052736"/>
            <a:ext cx="2520280" cy="252028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90" y="3668014"/>
            <a:ext cx="3008542" cy="1489178"/>
          </a:xfrm>
          <a:prstGeom prst="rect">
            <a:avLst/>
          </a:prstGeom>
        </p:spPr>
      </p:pic>
    </p:spTree>
    <p:extLst>
      <p:ext uri="{BB962C8B-B14F-4D97-AF65-F5344CB8AC3E}">
        <p14:creationId xmlns:p14="http://schemas.microsoft.com/office/powerpoint/2010/main" val="271607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2"/>
          <p:cNvSpPr/>
          <p:nvPr/>
        </p:nvSpPr>
        <p:spPr>
          <a:xfrm>
            <a:off x="3156045" y="2132856"/>
            <a:ext cx="5976664" cy="3693319"/>
          </a:xfrm>
          <a:prstGeom prst="rect">
            <a:avLst/>
          </a:prstGeom>
        </p:spPr>
        <p:txBody>
          <a:bodyPr wrap="square">
            <a:spAutoFit/>
          </a:bodyPr>
          <a:lstStyle/>
          <a:p>
            <a:pPr fontAlgn="base">
              <a:spcBef>
                <a:spcPct val="0"/>
              </a:spcBef>
              <a:spcAft>
                <a:spcPct val="0"/>
              </a:spcAft>
            </a:pPr>
            <a:r>
              <a:rPr lang="en-US" b="1" dirty="0" smtClean="0">
                <a:solidFill>
                  <a:schemeClr val="bg1">
                    <a:lumMod val="75000"/>
                  </a:schemeClr>
                </a:solidFill>
                <a:latin typeface="Arial" charset="0"/>
                <a:ea typeface="ＭＳ Ｐゴシック" charset="0"/>
                <a:cs typeface="ＭＳ Ｐゴシック" charset="0"/>
              </a:rPr>
              <a:t>Why do we need more ocean observations?</a:t>
            </a:r>
          </a:p>
          <a:p>
            <a:pPr fontAlgn="base">
              <a:spcBef>
                <a:spcPct val="0"/>
              </a:spcBef>
              <a:spcAft>
                <a:spcPct val="0"/>
              </a:spcAft>
            </a:pPr>
            <a:endParaRPr lang="en-US" b="1" dirty="0">
              <a:solidFill>
                <a:schemeClr val="bg1">
                  <a:lumMod val="75000"/>
                </a:schemeClr>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b="1" dirty="0" smtClean="0">
                <a:latin typeface="Arial" charset="0"/>
                <a:ea typeface="ＭＳ Ｐゴシック" charset="0"/>
                <a:cs typeface="ＭＳ Ｐゴシック" charset="0"/>
              </a:rPr>
              <a:t>Who are our partners in Atlantic Observing?</a:t>
            </a:r>
          </a:p>
          <a:p>
            <a:pPr fontAlgn="base">
              <a:spcBef>
                <a:spcPct val="0"/>
              </a:spcBef>
              <a:spcAft>
                <a:spcPct val="0"/>
              </a:spcAft>
            </a:pPr>
            <a:endParaRPr lang="en-US" b="1" dirty="0" smtClean="0">
              <a:latin typeface="Arial" charset="0"/>
              <a:ea typeface="ＭＳ Ｐゴシック" charset="0"/>
              <a:cs typeface="ＭＳ Ｐゴシック" charset="0"/>
            </a:endParaRPr>
          </a:p>
          <a:p>
            <a:pPr fontAlgn="base">
              <a:spcBef>
                <a:spcPct val="0"/>
              </a:spcBef>
              <a:spcAft>
                <a:spcPct val="0"/>
              </a:spcAft>
            </a:pPr>
            <a:endParaRPr lang="en-US" b="1" dirty="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endParaRPr lang="en-US" b="1" dirty="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endParaRPr lang="en-US" b="1" dirty="0" smtClean="0">
              <a:solidFill>
                <a:schemeClr val="bg1">
                  <a:lumMod val="50000"/>
                </a:schemeClr>
              </a:solidFill>
              <a:latin typeface="Arial" charset="0"/>
              <a:ea typeface="ＭＳ Ｐゴシック" charset="0"/>
              <a:cs typeface="ＭＳ Ｐゴシック" charset="0"/>
            </a:endParaRPr>
          </a:p>
          <a:p>
            <a:pPr fontAlgn="base">
              <a:spcBef>
                <a:spcPct val="0"/>
              </a:spcBef>
              <a:spcAft>
                <a:spcPct val="0"/>
              </a:spcAft>
            </a:pPr>
            <a:r>
              <a:rPr lang="en-US" b="1" dirty="0" smtClean="0">
                <a:solidFill>
                  <a:schemeClr val="bg1">
                    <a:lumMod val="65000"/>
                  </a:schemeClr>
                </a:solidFill>
                <a:latin typeface="Arial" charset="0"/>
                <a:ea typeface="ＭＳ Ｐゴシック" charset="0"/>
                <a:cs typeface="ＭＳ Ｐゴシック" charset="0"/>
              </a:rPr>
              <a:t>What </a:t>
            </a:r>
            <a:r>
              <a:rPr lang="en-US" b="1" dirty="0">
                <a:solidFill>
                  <a:schemeClr val="bg1">
                    <a:lumMod val="65000"/>
                  </a:schemeClr>
                </a:solidFill>
                <a:latin typeface="Arial" charset="0"/>
                <a:ea typeface="ＭＳ Ｐゴシック" charset="0"/>
                <a:cs typeface="ＭＳ Ｐゴシック" charset="0"/>
              </a:rPr>
              <a:t>frameworks can we build on</a:t>
            </a:r>
            <a:r>
              <a:rPr lang="en-US" b="1" dirty="0" smtClean="0">
                <a:solidFill>
                  <a:schemeClr val="bg1">
                    <a:lumMod val="65000"/>
                  </a:schemeClr>
                </a:solidFill>
                <a:latin typeface="Arial" charset="0"/>
                <a:ea typeface="ＭＳ Ｐゴシック" charset="0"/>
                <a:cs typeface="ＭＳ Ｐゴシック" charset="0"/>
              </a:rPr>
              <a:t>?</a:t>
            </a:r>
            <a:endParaRPr lang="en-US" b="1" dirty="0">
              <a:solidFill>
                <a:schemeClr val="bg1">
                  <a:lumMod val="65000"/>
                </a:schemeClr>
              </a:solidFill>
              <a:latin typeface="Arial" charset="0"/>
              <a:ea typeface="ＭＳ Ｐゴシック" charset="0"/>
              <a:cs typeface="ＭＳ Ｐゴシック" charset="0"/>
            </a:endParaRPr>
          </a:p>
        </p:txBody>
      </p:sp>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spTree>
    <p:extLst>
      <p:ext uri="{BB962C8B-B14F-4D97-AF65-F5344CB8AC3E}">
        <p14:creationId xmlns:p14="http://schemas.microsoft.com/office/powerpoint/2010/main" val="75186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0507" y="3861048"/>
            <a:ext cx="743810" cy="738571"/>
          </a:xfrm>
          <a:prstGeom prst="rect">
            <a:avLst/>
          </a:prstGeom>
        </p:spPr>
      </p:pic>
      <p:pic>
        <p:nvPicPr>
          <p:cNvPr id="116738"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5536" y="1361404"/>
            <a:ext cx="2456667" cy="14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144463" y="146050"/>
            <a:ext cx="8964612" cy="762000"/>
          </a:xfrm>
          <a:prstGeom prst="rect">
            <a:avLst/>
          </a:prstGeom>
          <a:noFill/>
          <a:ln w="9525">
            <a:noFill/>
            <a:miter lim="800000"/>
            <a:headEnd/>
            <a:tailEnd/>
          </a:ln>
        </p:spPr>
        <p:txBody>
          <a:bodyPr lIns="82279" tIns="41139" rIns="82279" bIns="41139" anchor="ctr"/>
          <a:lstStyle/>
          <a:p>
            <a:pPr algn="ctr" defTabSz="414640" fontAlgn="base">
              <a:lnSpc>
                <a:spcPct val="87000"/>
              </a:lnSpc>
              <a:spcBef>
                <a:spcPct val="0"/>
              </a:spcBef>
              <a:spcAft>
                <a:spcPct val="0"/>
              </a:spcAft>
              <a:buClr>
                <a:srgbClr val="000000"/>
              </a:buClr>
              <a:buSzPct val="100000"/>
              <a:defRPr/>
            </a:pPr>
            <a:r>
              <a:rPr lang="en-US" sz="3200" b="1" kern="0" dirty="0" smtClean="0">
                <a:latin typeface="Century Gothic" panose="020B0502020202020204" pitchFamily="34" charset="0"/>
                <a:ea typeface="ＭＳ Ｐゴシック" charset="0"/>
                <a:cs typeface="Arial"/>
              </a:rPr>
              <a:t>Partners in Atlantic Ocean </a:t>
            </a:r>
            <a:r>
              <a:rPr lang="en-US" sz="3200" b="1" kern="0" dirty="0" err="1" smtClean="0">
                <a:latin typeface="Century Gothic" panose="020B0502020202020204" pitchFamily="34" charset="0"/>
                <a:ea typeface="ＭＳ Ｐゴシック" charset="0"/>
                <a:cs typeface="Arial"/>
              </a:rPr>
              <a:t>Reserach</a:t>
            </a:r>
            <a:endParaRPr lang="en-US" sz="3200" b="1" kern="0" dirty="0">
              <a:latin typeface="Century Gothic" panose="020B0502020202020204" pitchFamily="34" charset="0"/>
              <a:ea typeface="ＭＳ Ｐゴシック" charset="0"/>
              <a:cs typeface="Arial"/>
            </a:endParaRPr>
          </a:p>
        </p:txBody>
      </p:sp>
      <p:pic>
        <p:nvPicPr>
          <p:cNvPr id="116742"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65620" y="1312304"/>
            <a:ext cx="832857" cy="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305268" y="1384312"/>
            <a:ext cx="932381" cy="93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9"/>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145030" y="2397222"/>
            <a:ext cx="2320476" cy="4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6"/>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227310" y="1816360"/>
            <a:ext cx="869524" cy="5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95536" y="889556"/>
            <a:ext cx="4352089" cy="461665"/>
          </a:xfrm>
          <a:prstGeom prst="rect">
            <a:avLst/>
          </a:prstGeom>
          <a:noFill/>
        </p:spPr>
        <p:txBody>
          <a:bodyPr wrap="none" rtlCol="0">
            <a:spAutoFit/>
          </a:bodyPr>
          <a:lstStyle/>
          <a:p>
            <a:r>
              <a:rPr lang="de-DE" sz="2400" b="1" dirty="0" err="1" smtClean="0">
                <a:solidFill>
                  <a:schemeClr val="tx2"/>
                </a:solidFill>
              </a:rPr>
              <a:t>Atlantic</a:t>
            </a:r>
            <a:r>
              <a:rPr lang="de-DE" sz="2400" b="1" dirty="0" smtClean="0">
                <a:solidFill>
                  <a:schemeClr val="tx2"/>
                </a:solidFill>
              </a:rPr>
              <a:t> </a:t>
            </a:r>
            <a:r>
              <a:rPr lang="de-DE" sz="2400" b="1" dirty="0" err="1" smtClean="0">
                <a:solidFill>
                  <a:schemeClr val="tx2"/>
                </a:solidFill>
              </a:rPr>
              <a:t>Ocean</a:t>
            </a:r>
            <a:r>
              <a:rPr lang="de-DE" sz="2400" b="1" dirty="0" smtClean="0">
                <a:solidFill>
                  <a:schemeClr val="tx2"/>
                </a:solidFill>
              </a:rPr>
              <a:t> Research Alliance</a:t>
            </a:r>
            <a:endParaRPr lang="en-US" sz="2400" b="1" dirty="0">
              <a:solidFill>
                <a:schemeClr val="tx2"/>
              </a:solidFill>
            </a:endParaRPr>
          </a:p>
        </p:txBody>
      </p:sp>
      <p:pic>
        <p:nvPicPr>
          <p:cNvPr id="10"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614" y="3474501"/>
            <a:ext cx="2383334" cy="1466667"/>
          </a:xfrm>
          <a:prstGeom prst="rect">
            <a:avLst/>
          </a:prstGeom>
        </p:spPr>
      </p:pic>
      <p:pic>
        <p:nvPicPr>
          <p:cNvPr id="11" name="Picture 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039859" y="3427485"/>
            <a:ext cx="932381" cy="93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970507" y="4485454"/>
            <a:ext cx="2320476" cy="4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323528" y="3140968"/>
            <a:ext cx="4535216" cy="413639"/>
          </a:xfrm>
          <a:prstGeom prst="rect">
            <a:avLst/>
          </a:prstGeom>
        </p:spPr>
        <p:txBody>
          <a:bodyPr wrap="none">
            <a:spAutoFit/>
          </a:bodyPr>
          <a:lstStyle/>
          <a:p>
            <a:pPr defTabSz="414640" fontAlgn="base">
              <a:lnSpc>
                <a:spcPct val="87000"/>
              </a:lnSpc>
              <a:spcBef>
                <a:spcPct val="0"/>
              </a:spcBef>
              <a:spcAft>
                <a:spcPct val="0"/>
              </a:spcAft>
              <a:buClr>
                <a:srgbClr val="000000"/>
              </a:buClr>
              <a:buSzPct val="100000"/>
              <a:defRPr/>
            </a:pPr>
            <a:r>
              <a:rPr lang="en-US" sz="2400" b="1" kern="0" dirty="0">
                <a:solidFill>
                  <a:srgbClr val="1F497D"/>
                </a:solidFill>
                <a:ea typeface="ＭＳ Ｐゴシック" charset="0"/>
                <a:cs typeface="Arial"/>
              </a:rPr>
              <a:t>South Atlantic Ocean Cooperation</a:t>
            </a:r>
          </a:p>
        </p:txBody>
      </p:sp>
      <p:pic>
        <p:nvPicPr>
          <p:cNvPr id="15" name="Picture 6"/>
          <p:cNvPicPr>
            <a:picLocks noChangeAspect="1"/>
          </p:cNvPicPr>
          <p:nvPr/>
        </p:nvPicPr>
        <p:blipFill>
          <a:blip r:embed="rId10"/>
          <a:stretch>
            <a:fillRect/>
          </a:stretch>
        </p:blipFill>
        <p:spPr>
          <a:xfrm>
            <a:off x="6732240" y="980728"/>
            <a:ext cx="1371600" cy="1295400"/>
          </a:xfrm>
          <a:prstGeom prst="rect">
            <a:avLst/>
          </a:prstGeom>
        </p:spPr>
      </p:pic>
      <p:sp>
        <p:nvSpPr>
          <p:cNvPr id="16" name="Rechteck 15"/>
          <p:cNvSpPr/>
          <p:nvPr/>
        </p:nvSpPr>
        <p:spPr>
          <a:xfrm>
            <a:off x="6012160" y="2348880"/>
            <a:ext cx="2952328" cy="414601"/>
          </a:xfrm>
          <a:prstGeom prst="rect">
            <a:avLst/>
          </a:prstGeom>
        </p:spPr>
        <p:txBody>
          <a:bodyPr wrap="square">
            <a:spAutoFit/>
          </a:bodyPr>
          <a:lstStyle/>
          <a:p>
            <a:pPr defTabSz="414640" fontAlgn="base">
              <a:lnSpc>
                <a:spcPct val="87000"/>
              </a:lnSpc>
              <a:spcBef>
                <a:spcPct val="0"/>
              </a:spcBef>
              <a:spcAft>
                <a:spcPct val="0"/>
              </a:spcAft>
              <a:buClr>
                <a:srgbClr val="000000"/>
              </a:buClr>
              <a:buSzPct val="100000"/>
              <a:defRPr/>
            </a:pPr>
            <a:r>
              <a:rPr lang="en-US" sz="2400" b="1" kern="0" dirty="0">
                <a:solidFill>
                  <a:srgbClr val="1F497D"/>
                </a:solidFill>
                <a:ea typeface="ＭＳ Ｐゴシック" charset="0"/>
                <a:cs typeface="Arial"/>
              </a:rPr>
              <a:t>G7 Science </a:t>
            </a:r>
            <a:r>
              <a:rPr lang="en-US" sz="2400" b="1" kern="0" dirty="0" smtClean="0">
                <a:solidFill>
                  <a:srgbClr val="1F497D"/>
                </a:solidFill>
                <a:ea typeface="ＭＳ Ｐゴシック" charset="0"/>
                <a:cs typeface="Arial"/>
              </a:rPr>
              <a:t>Ministers</a:t>
            </a:r>
            <a:endParaRPr lang="en-US" sz="2400" b="1" kern="0" dirty="0">
              <a:solidFill>
                <a:srgbClr val="1F497D"/>
              </a:solidFill>
              <a:ea typeface="ＭＳ Ｐゴシック" charset="0"/>
              <a:cs typeface="Arial"/>
            </a:endParaRPr>
          </a:p>
        </p:txBody>
      </p:sp>
      <p:pic>
        <p:nvPicPr>
          <p:cNvPr id="17"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96662" y="2952239"/>
            <a:ext cx="3023810" cy="2995239"/>
          </a:xfrm>
          <a:prstGeom prst="rect">
            <a:avLst/>
          </a:prstGeom>
        </p:spPr>
      </p:pic>
      <p:pic>
        <p:nvPicPr>
          <p:cNvPr id="18" name="Picture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67002" y="5909703"/>
            <a:ext cx="1330476" cy="775238"/>
          </a:xfrm>
          <a:prstGeom prst="rect">
            <a:avLst/>
          </a:prstGeom>
        </p:spPr>
      </p:pic>
      <p:pic>
        <p:nvPicPr>
          <p:cNvPr id="19" name="Picture 8"/>
          <p:cNvPicPr>
            <a:picLocks noChangeAspect="1"/>
          </p:cNvPicPr>
          <p:nvPr/>
        </p:nvPicPr>
        <p:blipFill>
          <a:blip r:embed="rId13"/>
          <a:stretch>
            <a:fillRect/>
          </a:stretch>
        </p:blipFill>
        <p:spPr>
          <a:xfrm>
            <a:off x="7452185" y="5973127"/>
            <a:ext cx="1362075" cy="550069"/>
          </a:xfrm>
          <a:prstGeom prst="rect">
            <a:avLst/>
          </a:prstGeom>
        </p:spPr>
      </p:pic>
      <p:pic>
        <p:nvPicPr>
          <p:cNvPr id="20" name="Picture 8"/>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57246" y="5162321"/>
            <a:ext cx="2313333" cy="993334"/>
          </a:xfrm>
          <a:prstGeom prst="rect">
            <a:avLst/>
          </a:prstGeom>
        </p:spPr>
      </p:pic>
      <p:pic>
        <p:nvPicPr>
          <p:cNvPr id="21" name="Picture 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908084" y="6206406"/>
            <a:ext cx="1352381" cy="390476"/>
          </a:xfrm>
          <a:prstGeom prst="rect">
            <a:avLst/>
          </a:prstGeom>
        </p:spPr>
      </p:pic>
      <p:pic>
        <p:nvPicPr>
          <p:cNvPr id="22" name="Picture 1" descr="Screen Shot 2016-06-27 at 12.17.25.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249351" y="5238297"/>
            <a:ext cx="2092381" cy="1262857"/>
          </a:xfrm>
          <a:prstGeom prst="rect">
            <a:avLst/>
          </a:prstGeom>
        </p:spPr>
      </p:pic>
    </p:spTree>
    <p:extLst>
      <p:ext uri="{BB962C8B-B14F-4D97-AF65-F5344CB8AC3E}">
        <p14:creationId xmlns:p14="http://schemas.microsoft.com/office/powerpoint/2010/main" val="379739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ntOS_Presentation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lantOS">
      <a:majorFont>
        <a:latin typeface="Futura Hv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tlantO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tlantOS_Presentation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lantOS">
      <a:majorFont>
        <a:latin typeface="Futura Hv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AtlantOS_Presentation_Template-1</Template>
  <TotalTime>0</TotalTime>
  <Words>1350</Words>
  <Application>Microsoft Office PowerPoint</Application>
  <PresentationFormat>Bildschirmpräsentation (4:3)</PresentationFormat>
  <Paragraphs>260</Paragraphs>
  <Slides>31</Slides>
  <Notes>4</Notes>
  <HiddenSlides>14</HiddenSlides>
  <MMClips>0</MMClips>
  <ScaleCrop>false</ScaleCrop>
  <HeadingPairs>
    <vt:vector size="4" baseType="variant">
      <vt:variant>
        <vt:lpstr>Design</vt:lpstr>
      </vt:variant>
      <vt:variant>
        <vt:i4>5</vt:i4>
      </vt:variant>
      <vt:variant>
        <vt:lpstr>Folientitel</vt:lpstr>
      </vt:variant>
      <vt:variant>
        <vt:i4>31</vt:i4>
      </vt:variant>
    </vt:vector>
  </HeadingPairs>
  <TitlesOfParts>
    <vt:vector size="36" baseType="lpstr">
      <vt:lpstr>AtlantOS_Presentation_Template-1</vt:lpstr>
      <vt:lpstr>Larissa</vt:lpstr>
      <vt:lpstr>6_Blank Presentation</vt:lpstr>
      <vt:lpstr>AtlantOS</vt:lpstr>
      <vt:lpstr>1_AtlantOS_Presentation_Template-1</vt:lpstr>
      <vt:lpstr>Optimizing and Enhancing the Integrated Atlantic Ocean Observing System</vt:lpstr>
      <vt:lpstr>PowerPoint-Präsentation</vt:lpstr>
      <vt:lpstr>PowerPoint-Präsentation</vt:lpstr>
      <vt:lpstr>PowerPoint-Präsentation</vt:lpstr>
      <vt:lpstr>PowerPoint-Präsentation</vt:lpstr>
      <vt:lpstr>Marine Services</vt:lpstr>
      <vt:lpstr>Sustainable Development</vt:lpstr>
      <vt:lpstr>PowerPoint-Präsentation</vt:lpstr>
      <vt:lpstr>PowerPoint-Präsentation</vt:lpstr>
      <vt:lpstr>PowerPoint-Präsentation</vt:lpstr>
      <vt:lpstr>PowerPoint-Präsentation</vt:lpstr>
      <vt:lpstr>PowerPoint-Präsentation</vt:lpstr>
      <vt:lpstr>Project Structure</vt:lpstr>
      <vt:lpstr>PowerPoint-Präsentation</vt:lpstr>
      <vt:lpstr>Highest level objective for all WPs</vt:lpstr>
      <vt:lpstr>PowerPoint-Präsentation</vt:lpstr>
      <vt:lpstr>PowerPoint-Präsentation</vt:lpstr>
      <vt:lpstr>WP1 Observing System requirements and design studies</vt:lpstr>
      <vt:lpstr>WP1 Observing System requirements and design studies</vt:lpstr>
      <vt:lpstr>WP2 Enhancement of ship-based observing networks</vt:lpstr>
      <vt:lpstr>WP3 Autonomous observing networks</vt:lpstr>
      <vt:lpstr>WP3 Autonomous observing networks</vt:lpstr>
      <vt:lpstr>WP4 Interfaces with costal ocean observing systems</vt:lpstr>
      <vt:lpstr>WP5 Integrated regional observing systems</vt:lpstr>
      <vt:lpstr>WP6 Cross cutting issues and emerging networks</vt:lpstr>
      <vt:lpstr>WP7 Data flow and data integration</vt:lpstr>
      <vt:lpstr>WP7 Data flow and data integration</vt:lpstr>
      <vt:lpstr>WP8 Societal benefits from observing/information systems</vt:lpstr>
      <vt:lpstr>PowerPoint-Präsentation</vt:lpstr>
      <vt:lpstr>WP9 System evaluation and sustainability</vt:lpstr>
      <vt:lpstr>WP10 Engagement, Communication and Dissemination </vt:lpstr>
    </vt:vector>
  </TitlesOfParts>
  <Company>GEOMAR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Reitz, Anja</dc:creator>
  <cp:lastModifiedBy>Reitz, Anja</cp:lastModifiedBy>
  <cp:revision>128</cp:revision>
  <dcterms:created xsi:type="dcterms:W3CDTF">2015-03-20T13:24:26Z</dcterms:created>
  <dcterms:modified xsi:type="dcterms:W3CDTF">2017-01-18T08:51:19Z</dcterms:modified>
</cp:coreProperties>
</file>