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93" r:id="rId3"/>
    <p:sldId id="259" r:id="rId4"/>
    <p:sldId id="292" r:id="rId5"/>
    <p:sldId id="299" r:id="rId6"/>
    <p:sldId id="258" r:id="rId7"/>
    <p:sldId id="283" r:id="rId8"/>
    <p:sldId id="267" r:id="rId9"/>
    <p:sldId id="291" r:id="rId10"/>
    <p:sldId id="286" r:id="rId11"/>
    <p:sldId id="276" r:id="rId12"/>
    <p:sldId id="300" r:id="rId13"/>
    <p:sldId id="279" r:id="rId14"/>
    <p:sldId id="295" r:id="rId15"/>
    <p:sldId id="296" r:id="rId16"/>
    <p:sldId id="281" r:id="rId17"/>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249"/>
    <p:restoredTop sz="86070"/>
  </p:normalViewPr>
  <p:slideViewPr>
    <p:cSldViewPr snapToGrid="0" snapToObjects="1">
      <p:cViewPr>
        <p:scale>
          <a:sx n="84" d="100"/>
          <a:sy n="84" d="100"/>
        </p:scale>
        <p:origin x="1624" y="54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61927-0C3E-1E4E-8C6C-CE5B0B06E9B2}" type="datetimeFigureOut">
              <a:rPr lang="en-US" smtClean="0"/>
              <a:t>1/18/17</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1DAD4C-FA64-174F-BEB4-8F9ADFAA6173}" type="slidenum">
              <a:rPr lang="en-US" smtClean="0"/>
              <a:t>‹#›</a:t>
            </a:fld>
            <a:endParaRPr lang="en-US"/>
          </a:p>
        </p:txBody>
      </p:sp>
    </p:spTree>
    <p:extLst>
      <p:ext uri="{BB962C8B-B14F-4D97-AF65-F5344CB8AC3E}">
        <p14:creationId xmlns:p14="http://schemas.microsoft.com/office/powerpoint/2010/main" val="326842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journals.ametsoc.org/doi/abs/10.1175/JCLI-D-16-0039.1"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DAD4C-FA64-174F-BEB4-8F9ADFAA6173}" type="slidenum">
              <a:rPr lang="en-US" smtClean="0"/>
              <a:t>3</a:t>
            </a:fld>
            <a:endParaRPr lang="en-US"/>
          </a:p>
        </p:txBody>
      </p:sp>
    </p:spTree>
    <p:extLst>
      <p:ext uri="{BB962C8B-B14F-4D97-AF65-F5344CB8AC3E}">
        <p14:creationId xmlns:p14="http://schemas.microsoft.com/office/powerpoint/2010/main" val="833265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one slide summary…</a:t>
            </a:r>
            <a:endParaRPr lang="en-US" dirty="0"/>
          </a:p>
        </p:txBody>
      </p:sp>
      <p:sp>
        <p:nvSpPr>
          <p:cNvPr id="4" name="Slide Number Placeholder 3"/>
          <p:cNvSpPr>
            <a:spLocks noGrp="1"/>
          </p:cNvSpPr>
          <p:nvPr>
            <p:ph type="sldNum" sz="quarter" idx="10"/>
          </p:nvPr>
        </p:nvSpPr>
        <p:spPr/>
        <p:txBody>
          <a:bodyPr/>
          <a:lstStyle/>
          <a:p>
            <a:fld id="{B11DAD4C-FA64-174F-BEB4-8F9ADFAA6173}" type="slidenum">
              <a:rPr lang="en-US" smtClean="0"/>
              <a:t>6</a:t>
            </a:fld>
            <a:endParaRPr lang="en-US"/>
          </a:p>
        </p:txBody>
      </p:sp>
    </p:spTree>
    <p:extLst>
      <p:ext uri="{BB962C8B-B14F-4D97-AF65-F5344CB8AC3E}">
        <p14:creationId xmlns:p14="http://schemas.microsoft.com/office/powerpoint/2010/main" val="2125102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Plots show examples of</a:t>
            </a:r>
            <a:r>
              <a:rPr lang="en-US" baseline="0" dirty="0" smtClean="0"/>
              <a:t> such studies using observational dataset E-OBS. </a:t>
            </a:r>
            <a:r>
              <a:rPr lang="en-US" dirty="0" smtClean="0"/>
              <a:t>Left</a:t>
            </a:r>
            <a:r>
              <a:rPr lang="en-US" baseline="0" dirty="0" smtClean="0"/>
              <a:t> demonstrates the cold winter in 2009/10 is a rare event; Right shows the European temperature (normalized with local standard deviation and pooled for all grid points) distribution as function of time and the distribution changes before and after 1985 for winter (top) and summer(bottom). While the summer distribution clearly shifts toward warmer climate as a whole (</a:t>
            </a:r>
            <a:r>
              <a:rPr lang="en-US" baseline="0" dirty="0" err="1" smtClean="0"/>
              <a:t>i.e</a:t>
            </a:r>
            <a:r>
              <a:rPr lang="en-US" baseline="0" dirty="0" smtClean="0"/>
              <a:t>, both the mean and the shape), the shift to the warm climate for the winter temperature is skewed, with a near unchanged distribution in the cold tail. </a:t>
            </a:r>
            <a:endParaRPr lang="en-US" dirty="0"/>
          </a:p>
        </p:txBody>
      </p:sp>
      <p:sp>
        <p:nvSpPr>
          <p:cNvPr id="4" name="Slide Number Placeholder 3"/>
          <p:cNvSpPr>
            <a:spLocks noGrp="1"/>
          </p:cNvSpPr>
          <p:nvPr>
            <p:ph type="sldNum" sz="quarter" idx="10"/>
          </p:nvPr>
        </p:nvSpPr>
        <p:spPr/>
        <p:txBody>
          <a:bodyPr/>
          <a:lstStyle/>
          <a:p>
            <a:fld id="{CA63D1FE-C546-4093-8124-A63F5A37D6A0}" type="slidenum">
              <a:rPr lang="en-US" smtClean="0"/>
              <a:t>7</a:t>
            </a:fld>
            <a:endParaRPr lang="en-US"/>
          </a:p>
        </p:txBody>
      </p:sp>
    </p:spTree>
    <p:extLst>
      <p:ext uri="{BB962C8B-B14F-4D97-AF65-F5344CB8AC3E}">
        <p14:creationId xmlns:p14="http://schemas.microsoft.com/office/powerpoint/2010/main" val="1158084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from the paper: The European area and the Barents and Kara Sea</a:t>
            </a:r>
            <a:r>
              <a:rPr lang="en-US" baseline="0" dirty="0" smtClean="0"/>
              <a:t> </a:t>
            </a:r>
            <a:r>
              <a:rPr lang="en-US" dirty="0" smtClean="0"/>
              <a:t>area are marked with red/black boxes.</a:t>
            </a:r>
            <a:r>
              <a:rPr lang="en-US" baseline="0" dirty="0" smtClean="0"/>
              <a:t> </a:t>
            </a:r>
            <a:r>
              <a:rPr lang="en-US" baseline="30000" dirty="0" smtClean="0">
                <a:solidFill>
                  <a:srgbClr val="231F20"/>
                </a:solidFill>
                <a:latin typeface="Minion Pro" charset="0"/>
              </a:rPr>
              <a:t>… </a:t>
            </a:r>
            <a:r>
              <a:rPr lang="en-US" sz="1200" b="0" i="0" u="none" strike="noStrike" kern="1200" baseline="0" dirty="0" smtClean="0">
                <a:solidFill>
                  <a:schemeClr val="tx1"/>
                </a:solidFill>
                <a:latin typeface="+mn-lt"/>
                <a:ea typeface="+mn-ea"/>
                <a:cs typeface="+mn-cs"/>
              </a:rPr>
              <a:t> A pattern of cold-European warm-Arctic anomaly is typical for the cold events in the future, which is associated with the negative phase of the Arctic Oscillation. These patterns, however, differ from the corresponding patterns in the historical period, and underline the connection between European cold winter events and Arctic sea ice reduction.</a:t>
            </a:r>
            <a:endParaRPr lang="en-US" baseline="30000" dirty="0" smtClean="0">
              <a:solidFill>
                <a:srgbClr val="231F20"/>
              </a:solidFill>
              <a:latin typeface="Minion Pro" charset="0"/>
            </a:endParaRPr>
          </a:p>
          <a:p>
            <a:endParaRPr lang="en-US" dirty="0"/>
          </a:p>
        </p:txBody>
      </p:sp>
      <p:sp>
        <p:nvSpPr>
          <p:cNvPr id="4" name="Slide Number Placeholder 3"/>
          <p:cNvSpPr>
            <a:spLocks noGrp="1"/>
          </p:cNvSpPr>
          <p:nvPr>
            <p:ph type="sldNum" sz="quarter" idx="10"/>
          </p:nvPr>
        </p:nvSpPr>
        <p:spPr/>
        <p:txBody>
          <a:bodyPr/>
          <a:lstStyle/>
          <a:p>
            <a:fld id="{B11DAD4C-FA64-174F-BEB4-8F9ADFAA6173}" type="slidenum">
              <a:rPr lang="en-US" smtClean="0"/>
              <a:t>8</a:t>
            </a:fld>
            <a:endParaRPr lang="en-US"/>
          </a:p>
        </p:txBody>
      </p:sp>
    </p:spTree>
    <p:extLst>
      <p:ext uri="{BB962C8B-B14F-4D97-AF65-F5344CB8AC3E}">
        <p14:creationId xmlns:p14="http://schemas.microsoft.com/office/powerpoint/2010/main" val="145706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Deser, C., R. A. Tomas, and L. Sun, 2015: The role of ocean-atmosphere coupling in the zonal-mean atmospheric response to Arctic sea ice loss. </a:t>
            </a:r>
            <a:r>
              <a:rPr lang="en-US" i="1" dirty="0"/>
              <a:t>J. Climate</a:t>
            </a:r>
            <a:r>
              <a:rPr lang="en-US" dirty="0"/>
              <a:t>, </a:t>
            </a:r>
            <a:r>
              <a:rPr lang="en-US" b="1" dirty="0"/>
              <a:t>28</a:t>
            </a:r>
            <a:r>
              <a:rPr lang="en-US" dirty="0"/>
              <a:t>, 2168-2186, </a:t>
            </a:r>
            <a:r>
              <a:rPr lang="en-US" dirty="0" err="1"/>
              <a:t>doi</a:t>
            </a:r>
            <a:r>
              <a:rPr lang="en-US" dirty="0"/>
              <a:t>: 10.1175/JCLI-D-14-00325.1.</a:t>
            </a:r>
          </a:p>
          <a:p>
            <a:r>
              <a:rPr lang="en-US" dirty="0"/>
              <a:t>Xie, S.-P., Y. Kosaka, Y. Du, K. Hu, J. Chowdary, and G. Huang, 2016: Indo-western Pacific ocean capacitor and coherent climate anomalies in post-ENSO summer: A review. </a:t>
            </a:r>
            <a:r>
              <a:rPr lang="en-US" i="1" dirty="0"/>
              <a:t>Adv. Atmos. Sci.</a:t>
            </a:r>
            <a:r>
              <a:rPr lang="en-US" dirty="0"/>
              <a:t>, 33, 411-432, doi:10.1007/s00376-015-5192-6.</a:t>
            </a:r>
          </a:p>
          <a:p>
            <a:r>
              <a:rPr lang="en-US" dirty="0"/>
              <a:t>Zheng, X.T., S.-P. Xie, L.H. </a:t>
            </a:r>
            <a:r>
              <a:rPr lang="en-US" dirty="0" err="1"/>
              <a:t>Lv</a:t>
            </a:r>
            <a:r>
              <a:rPr lang="en-US" dirty="0"/>
              <a:t>, and Z.Q. Zhou, 2016: Inter-model uncertainty in ENSO amplitude change tied to Pacific ocean warming pattern. </a:t>
            </a:r>
            <a:r>
              <a:rPr lang="en-US" i="1" dirty="0"/>
              <a:t>J. Climate</a:t>
            </a:r>
            <a:r>
              <a:rPr lang="en-US" dirty="0"/>
              <a:t>, 29, 7265-7279, </a:t>
            </a:r>
            <a:r>
              <a:rPr lang="en-US" dirty="0" err="1"/>
              <a:t>doi</a:t>
            </a:r>
            <a:r>
              <a:rPr lang="en-US" dirty="0"/>
              <a:t>: 10.1175/JCLI-D-16-0039.1.</a:t>
            </a:r>
            <a:r>
              <a:rPr lang="en-US" dirty="0">
                <a:hlinkClick r:id="rId3"/>
              </a:rPr>
              <a:t> </a:t>
            </a:r>
            <a:endParaRPr lang="en-US" dirty="0"/>
          </a:p>
          <a:p>
            <a:r>
              <a:rPr lang="en-US" dirty="0"/>
              <a:t>Zhou, Z.-Q., S.-P. Xie, X.-T. Zheng, Q. Liu, and H. Wang, 2014: Global warming-induced changes in El Nino teleconnections over the North Pacific and North America. </a:t>
            </a:r>
            <a:r>
              <a:rPr lang="en-US" i="1" dirty="0"/>
              <a:t>J. Climate</a:t>
            </a:r>
            <a:r>
              <a:rPr lang="en-US" dirty="0"/>
              <a:t>, 27, 9050-9064, </a:t>
            </a:r>
            <a:r>
              <a:rPr lang="en-US" dirty="0" err="1"/>
              <a:t>doi</a:t>
            </a:r>
            <a:r>
              <a:rPr lang="en-US" dirty="0"/>
              <a:t>: 10.1175/JCLI-D-14-00254.1. </a:t>
            </a:r>
          </a:p>
        </p:txBody>
      </p:sp>
      <p:sp>
        <p:nvSpPr>
          <p:cNvPr id="4" name="Slide Number Placeholder 3"/>
          <p:cNvSpPr>
            <a:spLocks noGrp="1"/>
          </p:cNvSpPr>
          <p:nvPr>
            <p:ph type="sldNum" sz="quarter" idx="10"/>
          </p:nvPr>
        </p:nvSpPr>
        <p:spPr/>
        <p:txBody>
          <a:bodyPr/>
          <a:lstStyle/>
          <a:p>
            <a:fld id="{914B3FC8-A16B-46CE-9D89-7CEC0DBD9136}" type="slidenum">
              <a:rPr lang="en-US" smtClean="0"/>
              <a:t>10</a:t>
            </a:fld>
            <a:endParaRPr lang="en-US"/>
          </a:p>
        </p:txBody>
      </p:sp>
    </p:spTree>
    <p:extLst>
      <p:ext uri="{BB962C8B-B14F-4D97-AF65-F5344CB8AC3E}">
        <p14:creationId xmlns:p14="http://schemas.microsoft.com/office/powerpoint/2010/main" val="1516990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DAD4C-FA64-174F-BEB4-8F9ADFAA6173}" type="slidenum">
              <a:rPr lang="en-US" smtClean="0"/>
              <a:t>11</a:t>
            </a:fld>
            <a:endParaRPr lang="en-US"/>
          </a:p>
        </p:txBody>
      </p:sp>
    </p:spTree>
    <p:extLst>
      <p:ext uri="{BB962C8B-B14F-4D97-AF65-F5344CB8AC3E}">
        <p14:creationId xmlns:p14="http://schemas.microsoft.com/office/powerpoint/2010/main" val="590947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one slide summary…</a:t>
            </a:r>
            <a:endParaRPr lang="en-US" dirty="0"/>
          </a:p>
        </p:txBody>
      </p:sp>
      <p:sp>
        <p:nvSpPr>
          <p:cNvPr id="4" name="Slide Number Placeholder 3"/>
          <p:cNvSpPr>
            <a:spLocks noGrp="1"/>
          </p:cNvSpPr>
          <p:nvPr>
            <p:ph type="sldNum" sz="quarter" idx="10"/>
          </p:nvPr>
        </p:nvSpPr>
        <p:spPr/>
        <p:txBody>
          <a:bodyPr/>
          <a:lstStyle/>
          <a:p>
            <a:fld id="{B11DAD4C-FA64-174F-BEB4-8F9ADFAA6173}" type="slidenum">
              <a:rPr lang="en-US" smtClean="0"/>
              <a:t>12</a:t>
            </a:fld>
            <a:endParaRPr lang="en-US"/>
          </a:p>
        </p:txBody>
      </p:sp>
    </p:spTree>
    <p:extLst>
      <p:ext uri="{BB962C8B-B14F-4D97-AF65-F5344CB8AC3E}">
        <p14:creationId xmlns:p14="http://schemas.microsoft.com/office/powerpoint/2010/main" val="170527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D47465D-45FC-0845-9735-240448750578}" type="datetimeFigureOut">
              <a:rPr lang="en-US" smtClean="0"/>
              <a:t>1/18/17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CDBEB-460E-BF4C-A92C-B4F769A2691B}" type="slidenum">
              <a:rPr lang="en-US" smtClean="0"/>
              <a:t>‹#›</a:t>
            </a:fld>
            <a:endParaRPr lang="en-US"/>
          </a:p>
        </p:txBody>
      </p:sp>
    </p:spTree>
    <p:extLst>
      <p:ext uri="{BB962C8B-B14F-4D97-AF65-F5344CB8AC3E}">
        <p14:creationId xmlns:p14="http://schemas.microsoft.com/office/powerpoint/2010/main" val="650864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47465D-45FC-0845-9735-240448750578}" type="datetimeFigureOut">
              <a:rPr lang="en-US" smtClean="0"/>
              <a:t>1/18/17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CDBEB-460E-BF4C-A92C-B4F769A2691B}" type="slidenum">
              <a:rPr lang="en-US" smtClean="0"/>
              <a:t>‹#›</a:t>
            </a:fld>
            <a:endParaRPr lang="en-US"/>
          </a:p>
        </p:txBody>
      </p:sp>
    </p:spTree>
    <p:extLst>
      <p:ext uri="{BB962C8B-B14F-4D97-AF65-F5344CB8AC3E}">
        <p14:creationId xmlns:p14="http://schemas.microsoft.com/office/powerpoint/2010/main" val="35622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47465D-45FC-0845-9735-240448750578}" type="datetimeFigureOut">
              <a:rPr lang="en-US" smtClean="0"/>
              <a:t>1/18/17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CDBEB-460E-BF4C-A92C-B4F769A2691B}" type="slidenum">
              <a:rPr lang="en-US" smtClean="0"/>
              <a:t>‹#›</a:t>
            </a:fld>
            <a:endParaRPr lang="en-US"/>
          </a:p>
        </p:txBody>
      </p:sp>
    </p:spTree>
    <p:extLst>
      <p:ext uri="{BB962C8B-B14F-4D97-AF65-F5344CB8AC3E}">
        <p14:creationId xmlns:p14="http://schemas.microsoft.com/office/powerpoint/2010/main" val="2030364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58" name="Shape 1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038079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277121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47465D-45FC-0845-9735-240448750578}" type="datetimeFigureOut">
              <a:rPr lang="en-US" smtClean="0"/>
              <a:t>1/18/17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CDBEB-460E-BF4C-A92C-B4F769A2691B}" type="slidenum">
              <a:rPr lang="en-US" smtClean="0"/>
              <a:t>‹#›</a:t>
            </a:fld>
            <a:endParaRPr lang="en-US"/>
          </a:p>
        </p:txBody>
      </p:sp>
    </p:spTree>
    <p:extLst>
      <p:ext uri="{BB962C8B-B14F-4D97-AF65-F5344CB8AC3E}">
        <p14:creationId xmlns:p14="http://schemas.microsoft.com/office/powerpoint/2010/main" val="1947605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47465D-45FC-0845-9735-240448750578}" type="datetimeFigureOut">
              <a:rPr lang="en-US" smtClean="0"/>
              <a:t>1/18/17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CDBEB-460E-BF4C-A92C-B4F769A2691B}" type="slidenum">
              <a:rPr lang="en-US" smtClean="0"/>
              <a:t>‹#›</a:t>
            </a:fld>
            <a:endParaRPr lang="en-US"/>
          </a:p>
        </p:txBody>
      </p:sp>
    </p:spTree>
    <p:extLst>
      <p:ext uri="{BB962C8B-B14F-4D97-AF65-F5344CB8AC3E}">
        <p14:creationId xmlns:p14="http://schemas.microsoft.com/office/powerpoint/2010/main" val="1458748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47465D-45FC-0845-9735-240448750578}" type="datetimeFigureOut">
              <a:rPr lang="en-US" smtClean="0"/>
              <a:t>1/18/17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CDBEB-460E-BF4C-A92C-B4F769A2691B}" type="slidenum">
              <a:rPr lang="en-US" smtClean="0"/>
              <a:t>‹#›</a:t>
            </a:fld>
            <a:endParaRPr lang="en-US"/>
          </a:p>
        </p:txBody>
      </p:sp>
    </p:spTree>
    <p:extLst>
      <p:ext uri="{BB962C8B-B14F-4D97-AF65-F5344CB8AC3E}">
        <p14:creationId xmlns:p14="http://schemas.microsoft.com/office/powerpoint/2010/main" val="1505162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47465D-45FC-0845-9735-240448750578}" type="datetimeFigureOut">
              <a:rPr lang="en-US" smtClean="0"/>
              <a:t>1/18/17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ECDBEB-460E-BF4C-A92C-B4F769A2691B}" type="slidenum">
              <a:rPr lang="en-US" smtClean="0"/>
              <a:t>‹#›</a:t>
            </a:fld>
            <a:endParaRPr lang="en-US"/>
          </a:p>
        </p:txBody>
      </p:sp>
    </p:spTree>
    <p:extLst>
      <p:ext uri="{BB962C8B-B14F-4D97-AF65-F5344CB8AC3E}">
        <p14:creationId xmlns:p14="http://schemas.microsoft.com/office/powerpoint/2010/main" val="2051183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47465D-45FC-0845-9735-240448750578}" type="datetimeFigureOut">
              <a:rPr lang="en-US" smtClean="0"/>
              <a:t>1/18/17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ECDBEB-460E-BF4C-A92C-B4F769A2691B}" type="slidenum">
              <a:rPr lang="en-US" smtClean="0"/>
              <a:t>‹#›</a:t>
            </a:fld>
            <a:endParaRPr lang="en-US"/>
          </a:p>
        </p:txBody>
      </p:sp>
    </p:spTree>
    <p:extLst>
      <p:ext uri="{BB962C8B-B14F-4D97-AF65-F5344CB8AC3E}">
        <p14:creationId xmlns:p14="http://schemas.microsoft.com/office/powerpoint/2010/main" val="690687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47465D-45FC-0845-9735-240448750578}" type="datetimeFigureOut">
              <a:rPr lang="en-US" smtClean="0"/>
              <a:t>1/18/17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ECDBEB-460E-BF4C-A92C-B4F769A2691B}" type="slidenum">
              <a:rPr lang="en-US" smtClean="0"/>
              <a:t>‹#›</a:t>
            </a:fld>
            <a:endParaRPr lang="en-US"/>
          </a:p>
        </p:txBody>
      </p:sp>
    </p:spTree>
    <p:extLst>
      <p:ext uri="{BB962C8B-B14F-4D97-AF65-F5344CB8AC3E}">
        <p14:creationId xmlns:p14="http://schemas.microsoft.com/office/powerpoint/2010/main" val="1236036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47465D-45FC-0845-9735-240448750578}" type="datetimeFigureOut">
              <a:rPr lang="en-US" smtClean="0"/>
              <a:t>1/18/17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CDBEB-460E-BF4C-A92C-B4F769A2691B}" type="slidenum">
              <a:rPr lang="en-US" smtClean="0"/>
              <a:t>‹#›</a:t>
            </a:fld>
            <a:endParaRPr lang="en-US"/>
          </a:p>
        </p:txBody>
      </p:sp>
    </p:spTree>
    <p:extLst>
      <p:ext uri="{BB962C8B-B14F-4D97-AF65-F5344CB8AC3E}">
        <p14:creationId xmlns:p14="http://schemas.microsoft.com/office/powerpoint/2010/main" val="1457902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47465D-45FC-0845-9735-240448750578}" type="datetimeFigureOut">
              <a:rPr lang="en-US" smtClean="0"/>
              <a:t>1/18/17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CDBEB-460E-BF4C-A92C-B4F769A2691B}" type="slidenum">
              <a:rPr lang="en-US" smtClean="0"/>
              <a:t>‹#›</a:t>
            </a:fld>
            <a:endParaRPr lang="en-US"/>
          </a:p>
        </p:txBody>
      </p:sp>
    </p:spTree>
    <p:extLst>
      <p:ext uri="{BB962C8B-B14F-4D97-AF65-F5344CB8AC3E}">
        <p14:creationId xmlns:p14="http://schemas.microsoft.com/office/powerpoint/2010/main" val="18401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47465D-45FC-0845-9735-240448750578}" type="datetimeFigureOut">
              <a:rPr lang="en-US" smtClean="0"/>
              <a:t>1/18/17</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ECDBEB-460E-BF4C-A92C-B4F769A2691B}" type="slidenum">
              <a:rPr lang="en-US" smtClean="0"/>
              <a:t>‹#›</a:t>
            </a:fld>
            <a:endParaRPr lang="en-US"/>
          </a:p>
        </p:txBody>
      </p:sp>
    </p:spTree>
    <p:extLst>
      <p:ext uri="{BB962C8B-B14F-4D97-AF65-F5344CB8AC3E}">
        <p14:creationId xmlns:p14="http://schemas.microsoft.com/office/powerpoint/2010/main" val="1409376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b="1" dirty="0" smtClean="0">
                <a:solidFill>
                  <a:srgbClr val="FF0000"/>
                </a:solidFill>
              </a:rPr>
              <a:t>Improving seasonal long range forecast skill of risks for hazardous weather and climate </a:t>
            </a:r>
            <a:r>
              <a:rPr lang="en-US" sz="4000" b="1" dirty="0" smtClean="0">
                <a:solidFill>
                  <a:srgbClr val="FF0000"/>
                </a:solidFill>
              </a:rPr>
              <a:t>events (WP 1) </a:t>
            </a:r>
            <a:r>
              <a:rPr lang="en-US" sz="4000" b="1" dirty="0" smtClean="0">
                <a:solidFill>
                  <a:srgbClr val="FF0000"/>
                </a:solidFill>
              </a:rPr>
              <a:t>	</a:t>
            </a:r>
            <a:endParaRPr lang="en-US" sz="4000" b="1" dirty="0">
              <a:solidFill>
                <a:srgbClr val="FF0000"/>
              </a:solidFill>
            </a:endParaRPr>
          </a:p>
        </p:txBody>
      </p:sp>
      <p:sp>
        <p:nvSpPr>
          <p:cNvPr id="3" name="Subtitle 2"/>
          <p:cNvSpPr>
            <a:spLocks noGrp="1"/>
          </p:cNvSpPr>
          <p:nvPr>
            <p:ph type="subTitle" idx="1"/>
          </p:nvPr>
        </p:nvSpPr>
        <p:spPr>
          <a:xfrm>
            <a:off x="-1" y="3602038"/>
            <a:ext cx="9906001" cy="1655762"/>
          </a:xfrm>
        </p:spPr>
        <p:txBody>
          <a:bodyPr>
            <a:noAutofit/>
          </a:bodyPr>
          <a:lstStyle/>
          <a:p>
            <a:pPr>
              <a:lnSpc>
                <a:spcPct val="110000"/>
              </a:lnSpc>
              <a:spcBef>
                <a:spcPts val="0"/>
              </a:spcBef>
            </a:pPr>
            <a:r>
              <a:rPr lang="en-US" dirty="0" smtClean="0"/>
              <a:t>Johanna </a:t>
            </a:r>
            <a:r>
              <a:rPr lang="en-US" dirty="0" err="1" smtClean="0"/>
              <a:t>Baehr</a:t>
            </a:r>
            <a:r>
              <a:rPr lang="en-US" dirty="0"/>
              <a:t> </a:t>
            </a:r>
            <a:r>
              <a:rPr lang="en-US" dirty="0" smtClean="0"/>
              <a:t>and</a:t>
            </a:r>
            <a:r>
              <a:rPr lang="en-US" dirty="0" smtClean="0"/>
              <a:t> </a:t>
            </a:r>
            <a:r>
              <a:rPr lang="en-US" dirty="0"/>
              <a:t>Jens </a:t>
            </a:r>
            <a:r>
              <a:rPr lang="en-US" dirty="0" err="1"/>
              <a:t>Hesselbjerg</a:t>
            </a:r>
            <a:r>
              <a:rPr lang="en-US" dirty="0"/>
              <a:t> Christensen </a:t>
            </a:r>
            <a:endParaRPr lang="en-US" dirty="0" smtClean="0"/>
          </a:p>
          <a:p>
            <a:pPr>
              <a:lnSpc>
                <a:spcPct val="110000"/>
              </a:lnSpc>
              <a:spcBef>
                <a:spcPts val="0"/>
              </a:spcBef>
            </a:pPr>
            <a:r>
              <a:rPr lang="en-US" dirty="0" err="1">
                <a:solidFill>
                  <a:schemeClr val="bg1">
                    <a:lumMod val="65000"/>
                  </a:schemeClr>
                </a:solidFill>
              </a:rPr>
              <a:t>Universitaet</a:t>
            </a:r>
            <a:r>
              <a:rPr lang="en-US" dirty="0">
                <a:solidFill>
                  <a:schemeClr val="bg1">
                    <a:lumMod val="65000"/>
                  </a:schemeClr>
                </a:solidFill>
              </a:rPr>
              <a:t> Hamburg, Danish </a:t>
            </a:r>
            <a:r>
              <a:rPr lang="en-US" dirty="0" err="1">
                <a:solidFill>
                  <a:schemeClr val="bg1">
                    <a:lumMod val="65000"/>
                  </a:schemeClr>
                </a:solidFill>
              </a:rPr>
              <a:t>Meterorological</a:t>
            </a:r>
            <a:r>
              <a:rPr lang="en-US" dirty="0">
                <a:solidFill>
                  <a:schemeClr val="bg1">
                    <a:lumMod val="65000"/>
                  </a:schemeClr>
                </a:solidFill>
              </a:rPr>
              <a:t> Institute</a:t>
            </a:r>
            <a:r>
              <a:rPr lang="en-US" dirty="0"/>
              <a:t> </a:t>
            </a:r>
          </a:p>
          <a:p>
            <a:pPr>
              <a:lnSpc>
                <a:spcPct val="110000"/>
              </a:lnSpc>
              <a:spcBef>
                <a:spcPts val="0"/>
              </a:spcBef>
            </a:pPr>
            <a:r>
              <a:rPr lang="en-US" dirty="0"/>
              <a:t>Daniela </a:t>
            </a:r>
            <a:r>
              <a:rPr lang="en-US" dirty="0" err="1"/>
              <a:t>Domeisen</a:t>
            </a:r>
            <a:r>
              <a:rPr lang="en-US" dirty="0"/>
              <a:t> </a:t>
            </a:r>
            <a:r>
              <a:rPr lang="en-US" dirty="0">
                <a:solidFill>
                  <a:schemeClr val="bg1">
                    <a:lumMod val="65000"/>
                  </a:schemeClr>
                </a:solidFill>
              </a:rPr>
              <a:t>(</a:t>
            </a:r>
            <a:r>
              <a:rPr lang="en-US" dirty="0" err="1">
                <a:solidFill>
                  <a:schemeClr val="bg1">
                    <a:lumMod val="65000"/>
                  </a:schemeClr>
                </a:solidFill>
              </a:rPr>
              <a:t>Geomar</a:t>
            </a:r>
            <a:r>
              <a:rPr lang="en-US" dirty="0">
                <a:solidFill>
                  <a:schemeClr val="bg1">
                    <a:lumMod val="65000"/>
                  </a:schemeClr>
                </a:solidFill>
              </a:rPr>
              <a:t>)</a:t>
            </a:r>
            <a:r>
              <a:rPr lang="en-US" dirty="0"/>
              <a:t>, Valerio </a:t>
            </a:r>
            <a:r>
              <a:rPr lang="en-US" dirty="0" err="1"/>
              <a:t>Lucarini</a:t>
            </a:r>
            <a:r>
              <a:rPr lang="en-US" dirty="0"/>
              <a:t> </a:t>
            </a:r>
            <a:r>
              <a:rPr lang="en-US" dirty="0">
                <a:solidFill>
                  <a:schemeClr val="bg1">
                    <a:lumMod val="65000"/>
                  </a:schemeClr>
                </a:solidFill>
              </a:rPr>
              <a:t>(U Reading)</a:t>
            </a:r>
            <a:r>
              <a:rPr lang="en-US" dirty="0"/>
              <a:t>, </a:t>
            </a:r>
            <a:endParaRPr lang="en-US" dirty="0" smtClean="0"/>
          </a:p>
          <a:p>
            <a:pPr>
              <a:lnSpc>
                <a:spcPct val="110000"/>
              </a:lnSpc>
              <a:spcBef>
                <a:spcPts val="0"/>
              </a:spcBef>
            </a:pPr>
            <a:r>
              <a:rPr lang="en-US" dirty="0" smtClean="0"/>
              <a:t>Erik </a:t>
            </a:r>
            <a:r>
              <a:rPr lang="en-US" dirty="0" err="1"/>
              <a:t>Kolstad</a:t>
            </a:r>
            <a:r>
              <a:rPr lang="en-US" dirty="0"/>
              <a:t> </a:t>
            </a:r>
            <a:r>
              <a:rPr lang="en-US" dirty="0">
                <a:solidFill>
                  <a:schemeClr val="bg1">
                    <a:lumMod val="65000"/>
                  </a:schemeClr>
                </a:solidFill>
              </a:rPr>
              <a:t>(</a:t>
            </a:r>
            <a:r>
              <a:rPr lang="en-US" dirty="0" err="1">
                <a:solidFill>
                  <a:schemeClr val="bg1">
                    <a:lumMod val="65000"/>
                  </a:schemeClr>
                </a:solidFill>
              </a:rPr>
              <a:t>Uni</a:t>
            </a:r>
            <a:r>
              <a:rPr lang="en-US" dirty="0">
                <a:solidFill>
                  <a:schemeClr val="bg1">
                    <a:lumMod val="65000"/>
                  </a:schemeClr>
                </a:solidFill>
              </a:rPr>
              <a:t> Research)</a:t>
            </a:r>
            <a:r>
              <a:rPr lang="en-US" dirty="0"/>
              <a:t>, </a:t>
            </a:r>
            <a:r>
              <a:rPr lang="en-US" dirty="0" err="1"/>
              <a:t>Alessio</a:t>
            </a:r>
            <a:r>
              <a:rPr lang="en-US" dirty="0"/>
              <a:t> </a:t>
            </a:r>
            <a:r>
              <a:rPr lang="en-US" dirty="0" err="1"/>
              <a:t>Belucci</a:t>
            </a:r>
            <a:r>
              <a:rPr lang="en-US" dirty="0"/>
              <a:t> </a:t>
            </a:r>
            <a:r>
              <a:rPr lang="en-US" dirty="0">
                <a:solidFill>
                  <a:schemeClr val="bg1">
                    <a:lumMod val="65000"/>
                  </a:schemeClr>
                </a:solidFill>
              </a:rPr>
              <a:t>(CMCC)</a:t>
            </a:r>
            <a:r>
              <a:rPr lang="en-US" dirty="0"/>
              <a:t>, </a:t>
            </a:r>
            <a:endParaRPr lang="en-US" dirty="0" smtClean="0"/>
          </a:p>
          <a:p>
            <a:pPr>
              <a:lnSpc>
                <a:spcPct val="110000"/>
              </a:lnSpc>
              <a:spcBef>
                <a:spcPts val="0"/>
              </a:spcBef>
            </a:pPr>
            <a:r>
              <a:rPr lang="en-US" dirty="0" smtClean="0"/>
              <a:t>Claude </a:t>
            </a:r>
            <a:r>
              <a:rPr lang="en-US" dirty="0" err="1"/>
              <a:t>Frankignoul</a:t>
            </a:r>
            <a:r>
              <a:rPr lang="en-US" dirty="0"/>
              <a:t> </a:t>
            </a:r>
            <a:r>
              <a:rPr lang="en-US" dirty="0">
                <a:solidFill>
                  <a:schemeClr val="bg1">
                    <a:lumMod val="65000"/>
                  </a:schemeClr>
                </a:solidFill>
              </a:rPr>
              <a:t>(CNRS)</a:t>
            </a:r>
            <a:r>
              <a:rPr lang="en-US" dirty="0"/>
              <a:t>, Shang-Ping </a:t>
            </a:r>
            <a:r>
              <a:rPr lang="en-US" dirty="0" err="1"/>
              <a:t>Xie</a:t>
            </a:r>
            <a:r>
              <a:rPr lang="en-US" dirty="0"/>
              <a:t> </a:t>
            </a:r>
            <a:r>
              <a:rPr lang="en-US" dirty="0">
                <a:solidFill>
                  <a:schemeClr val="bg1">
                    <a:lumMod val="65000"/>
                  </a:schemeClr>
                </a:solidFill>
              </a:rPr>
              <a:t>(SIO)</a:t>
            </a:r>
            <a:r>
              <a:rPr lang="en-US" dirty="0"/>
              <a:t>, Soon-Il An </a:t>
            </a:r>
            <a:r>
              <a:rPr lang="en-US" dirty="0">
                <a:solidFill>
                  <a:schemeClr val="bg1">
                    <a:lumMod val="65000"/>
                  </a:schemeClr>
                </a:solidFill>
              </a:rPr>
              <a:t>(CTL)</a:t>
            </a:r>
          </a:p>
          <a:p>
            <a:pPr>
              <a:lnSpc>
                <a:spcPct val="110000"/>
              </a:lnSpc>
              <a:spcBef>
                <a:spcPts val="0"/>
              </a:spcBef>
            </a:pPr>
            <a:endParaRPr lang="en-US" b="1" dirty="0">
              <a:solidFill>
                <a:srgbClr val="FF0000"/>
              </a:solidFill>
            </a:endParaRPr>
          </a:p>
          <a:p>
            <a:pPr>
              <a:lnSpc>
                <a:spcPct val="110000"/>
              </a:lnSpc>
              <a:spcBef>
                <a:spcPts val="0"/>
              </a:spcBef>
            </a:pPr>
            <a:endParaRPr lang="en-US" dirty="0"/>
          </a:p>
        </p:txBody>
      </p:sp>
    </p:spTree>
    <p:extLst>
      <p:ext uri="{BB962C8B-B14F-4D97-AF65-F5344CB8AC3E}">
        <p14:creationId xmlns:p14="http://schemas.microsoft.com/office/powerpoint/2010/main" val="4893429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2975" y="1132054"/>
            <a:ext cx="8297104" cy="2339102"/>
          </a:xfrm>
          <a:prstGeom prst="rect">
            <a:avLst/>
          </a:prstGeom>
          <a:noFill/>
        </p:spPr>
        <p:txBody>
          <a:bodyPr wrap="square" rtlCol="0">
            <a:spAutoFit/>
          </a:bodyPr>
          <a:lstStyle/>
          <a:p>
            <a:pPr>
              <a:spcAft>
                <a:spcPts val="1200"/>
              </a:spcAft>
            </a:pPr>
            <a:r>
              <a:rPr lang="en-US" sz="2000" b="1" dirty="0" smtClean="0"/>
              <a:t>Examples:</a:t>
            </a:r>
          </a:p>
          <a:p>
            <a:pPr marL="285750" indent="-285750">
              <a:spcAft>
                <a:spcPts val="1200"/>
              </a:spcAft>
              <a:buFont typeface="Arial" panose="020B0604020202020204" pitchFamily="34" charset="0"/>
              <a:buChar char="•"/>
            </a:pPr>
            <a:r>
              <a:rPr lang="en-US" sz="2000" dirty="0" smtClean="0"/>
              <a:t>El Nino: </a:t>
            </a:r>
            <a:r>
              <a:rPr lang="en-US" dirty="0" smtClean="0"/>
              <a:t>Arctic </a:t>
            </a:r>
            <a:r>
              <a:rPr lang="en-US" dirty="0"/>
              <a:t>change </a:t>
            </a:r>
            <a:r>
              <a:rPr lang="en-US" dirty="0">
                <a:sym typeface="Wingdings" panose="05000000000000000000" pitchFamily="2" charset="2"/>
              </a:rPr>
              <a:t> tropical response (Deser et al. 2015)  ENSO (Zheng et al. 2016)</a:t>
            </a:r>
            <a:endParaRPr lang="en-US" dirty="0"/>
          </a:p>
          <a:p>
            <a:pPr marL="285750" indent="-285750">
              <a:spcAft>
                <a:spcPts val="1200"/>
              </a:spcAft>
              <a:buFont typeface="Arial" panose="020B0604020202020204" pitchFamily="34" charset="0"/>
              <a:buChar char="•"/>
            </a:pPr>
            <a:r>
              <a:rPr lang="en-US" sz="2000" dirty="0"/>
              <a:t>T</a:t>
            </a:r>
            <a:r>
              <a:rPr lang="en-US" sz="2000" dirty="0" smtClean="0"/>
              <a:t>eleconnections </a:t>
            </a:r>
            <a:r>
              <a:rPr lang="en-US" sz="2000" dirty="0"/>
              <a:t>(e.g., PNA</a:t>
            </a:r>
            <a:r>
              <a:rPr lang="en-US" sz="2000" dirty="0" smtClean="0"/>
              <a:t>):</a:t>
            </a:r>
            <a:r>
              <a:rPr lang="en-US" dirty="0"/>
              <a:t> </a:t>
            </a:r>
            <a:r>
              <a:rPr lang="en-US" dirty="0" smtClean="0"/>
              <a:t>ocean </a:t>
            </a:r>
            <a:r>
              <a:rPr lang="en-US" dirty="0"/>
              <a:t>warming pattern effect (Zhou et al. 2014)</a:t>
            </a:r>
          </a:p>
          <a:p>
            <a:pPr marL="285750" indent="-285750">
              <a:spcAft>
                <a:spcPts val="1200"/>
              </a:spcAft>
              <a:buFont typeface="Arial" panose="020B0604020202020204" pitchFamily="34" charset="0"/>
              <a:buChar char="•"/>
            </a:pPr>
            <a:r>
              <a:rPr lang="en-US" sz="2000" dirty="0" smtClean="0"/>
              <a:t>Regional </a:t>
            </a:r>
            <a:r>
              <a:rPr lang="en-US" sz="2000" dirty="0"/>
              <a:t>air-sea coupling, e.g., over Indo-western </a:t>
            </a:r>
            <a:r>
              <a:rPr lang="en-US" sz="2000" dirty="0" smtClean="0"/>
              <a:t>Pacific?</a:t>
            </a:r>
            <a:r>
              <a:rPr lang="en-US" dirty="0"/>
              <a:t> </a:t>
            </a:r>
            <a:r>
              <a:rPr lang="en-US" dirty="0" smtClean="0"/>
              <a:t>… with impact </a:t>
            </a:r>
            <a:r>
              <a:rPr lang="en-US" dirty="0"/>
              <a:t>on Asian-Pacific societies (Xie et al. 2016</a:t>
            </a:r>
            <a:r>
              <a:rPr lang="en-US" dirty="0" smtClean="0"/>
              <a:t>)</a:t>
            </a:r>
            <a:endParaRPr lang="en-US" dirty="0"/>
          </a:p>
        </p:txBody>
      </p:sp>
      <p:grpSp>
        <p:nvGrpSpPr>
          <p:cNvPr id="6" name="Group 5"/>
          <p:cNvGrpSpPr/>
          <p:nvPr/>
        </p:nvGrpSpPr>
        <p:grpSpPr>
          <a:xfrm>
            <a:off x="1091353" y="4455400"/>
            <a:ext cx="7120349" cy="2374333"/>
            <a:chOff x="0" y="1066800"/>
            <a:chExt cx="9144000" cy="3144355"/>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6098" b="15651"/>
            <a:stretch/>
          </p:blipFill>
          <p:spPr>
            <a:xfrm>
              <a:off x="0" y="1143000"/>
              <a:ext cx="9144000" cy="25400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94028" t="85944" r="1250" b="764"/>
            <a:stretch/>
          </p:blipFill>
          <p:spPr>
            <a:xfrm>
              <a:off x="8559800" y="3746499"/>
              <a:ext cx="431800" cy="41910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84903" r="9584"/>
            <a:stretch/>
          </p:blipFill>
          <p:spPr>
            <a:xfrm>
              <a:off x="0" y="3721099"/>
              <a:ext cx="8267700" cy="490056"/>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2500" t="-392" r="61667" b="95696"/>
            <a:stretch/>
          </p:blipFill>
          <p:spPr>
            <a:xfrm>
              <a:off x="3467100" y="1066800"/>
              <a:ext cx="2362200" cy="152400"/>
            </a:xfrm>
            <a:prstGeom prst="rect">
              <a:avLst/>
            </a:prstGeom>
          </p:spPr>
        </p:pic>
      </p:grpSp>
      <p:sp>
        <p:nvSpPr>
          <p:cNvPr id="11" name="Rectangle 10"/>
          <p:cNvSpPr/>
          <p:nvPr/>
        </p:nvSpPr>
        <p:spPr>
          <a:xfrm>
            <a:off x="1091354" y="3915795"/>
            <a:ext cx="8378416" cy="338554"/>
          </a:xfrm>
          <a:prstGeom prst="rect">
            <a:avLst/>
          </a:prstGeom>
        </p:spPr>
        <p:txBody>
          <a:bodyPr wrap="square">
            <a:spAutoFit/>
          </a:bodyPr>
          <a:lstStyle/>
          <a:p>
            <a:pPr>
              <a:spcAft>
                <a:spcPts val="1200"/>
              </a:spcAft>
            </a:pPr>
            <a:r>
              <a:rPr lang="en-US" sz="1600" dirty="0">
                <a:ea typeface="宋体" panose="02010600030101010101" pitchFamily="2" charset="-122"/>
                <a:sym typeface="Wingdings" panose="05000000000000000000" pitchFamily="2" charset="2"/>
              </a:rPr>
              <a:t>Increased rainfall &amp; storminess in El Nino winter in west U.S. i</a:t>
            </a:r>
            <a:r>
              <a:rPr lang="en-US" sz="1600" dirty="0">
                <a:ea typeface="宋体" panose="02010600030101010101" pitchFamily="2" charset="-122"/>
              </a:rPr>
              <a:t>n warmer climate </a:t>
            </a:r>
            <a:r>
              <a:rPr lang="en-US" sz="1200" dirty="0">
                <a:ea typeface="宋体" panose="02010600030101010101" pitchFamily="2" charset="-122"/>
              </a:rPr>
              <a:t>(Zhou et al. 2014)</a:t>
            </a:r>
            <a:r>
              <a:rPr lang="en-US" sz="1200" b="1" dirty="0">
                <a:ea typeface="宋体" panose="02010600030101010101" pitchFamily="2" charset="-122"/>
                <a:sym typeface="Wingdings" panose="05000000000000000000" pitchFamily="2" charset="2"/>
              </a:rPr>
              <a:t>.</a:t>
            </a:r>
            <a:endParaRPr lang="en-US" sz="1200" b="1" dirty="0">
              <a:ea typeface="宋体" panose="02010600030101010101" pitchFamily="2" charset="-122"/>
            </a:endParaRPr>
          </a:p>
        </p:txBody>
      </p:sp>
      <p:sp>
        <p:nvSpPr>
          <p:cNvPr id="12" name="Rectangle 11"/>
          <p:cNvSpPr/>
          <p:nvPr/>
        </p:nvSpPr>
        <p:spPr>
          <a:xfrm>
            <a:off x="2868760" y="4372379"/>
            <a:ext cx="4572000" cy="307777"/>
          </a:xfrm>
          <a:prstGeom prst="rect">
            <a:avLst/>
          </a:prstGeom>
          <a:solidFill>
            <a:schemeClr val="bg1"/>
          </a:solidFill>
        </p:spPr>
        <p:txBody>
          <a:bodyPr>
            <a:spAutoFit/>
          </a:bodyPr>
          <a:lstStyle/>
          <a:p>
            <a:r>
              <a:rPr lang="en-US" sz="1400" dirty="0" err="1">
                <a:latin typeface="AdvOTe49b3dc3"/>
              </a:rPr>
              <a:t>Precip</a:t>
            </a:r>
            <a:r>
              <a:rPr lang="en-US" sz="1400" dirty="0">
                <a:latin typeface="AdvOTe49b3dc3"/>
              </a:rPr>
              <a:t> (mm/</a:t>
            </a:r>
            <a:r>
              <a:rPr lang="en-US" sz="1400" dirty="0">
                <a:latin typeface="AdvPSTIM10-R"/>
              </a:rPr>
              <a:t>day) &amp; 850-mb wind in El Nino winter</a:t>
            </a:r>
            <a:endParaRPr lang="en-US" sz="1400" dirty="0"/>
          </a:p>
        </p:txBody>
      </p:sp>
      <p:sp>
        <p:nvSpPr>
          <p:cNvPr id="13" name="제목 3"/>
          <p:cNvSpPr txBox="1">
            <a:spLocks/>
          </p:cNvSpPr>
          <p:nvPr/>
        </p:nvSpPr>
        <p:spPr>
          <a:xfrm>
            <a:off x="245782" y="-256592"/>
            <a:ext cx="881149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kumimoji="1" lang="en-US" altLang="ko-KR" sz="2800" dirty="0" smtClean="0">
                <a:ea typeface="Arial Rounded MT Bold" charset="0"/>
                <a:cs typeface="Arial Rounded MT Bold" charset="0"/>
              </a:rPr>
              <a:t>And the Arctic also interacts with </a:t>
            </a:r>
            <a:r>
              <a:rPr kumimoji="1" lang="en-US" altLang="ko-KR" sz="2800" smtClean="0">
                <a:ea typeface="Arial Rounded MT Bold" charset="0"/>
                <a:cs typeface="Arial Rounded MT Bold" charset="0"/>
              </a:rPr>
              <a:t>the tropics</a:t>
            </a:r>
            <a:r>
              <a:rPr kumimoji="1" lang="en-US" altLang="ko-KR" sz="2800" dirty="0" smtClean="0">
                <a:ea typeface="Arial Rounded MT Bold" charset="0"/>
                <a:cs typeface="Arial Rounded MT Bold" charset="0"/>
              </a:rPr>
              <a:t/>
            </a:r>
            <a:br>
              <a:rPr kumimoji="1" lang="en-US" altLang="ko-KR" sz="2800" dirty="0" smtClean="0">
                <a:ea typeface="Arial Rounded MT Bold" charset="0"/>
                <a:cs typeface="Arial Rounded MT Bold" charset="0"/>
              </a:rPr>
            </a:br>
            <a:endParaRPr kumimoji="1" lang="ko-KR" altLang="en-US" sz="2000" dirty="0">
              <a:ea typeface="Times" charset="0"/>
              <a:cs typeface="Times" charset="0"/>
            </a:endParaRPr>
          </a:p>
        </p:txBody>
      </p:sp>
    </p:spTree>
    <p:extLst>
      <p:ext uri="{BB962C8B-B14F-4D97-AF65-F5344CB8AC3E}">
        <p14:creationId xmlns:p14="http://schemas.microsoft.com/office/powerpoint/2010/main" val="78346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97" y="74047"/>
            <a:ext cx="9254963" cy="1325563"/>
          </a:xfrm>
        </p:spPr>
        <p:txBody>
          <a:bodyPr>
            <a:normAutofit/>
          </a:bodyPr>
          <a:lstStyle/>
          <a:p>
            <a:r>
              <a:rPr lang="en-US" sz="2800" dirty="0" smtClean="0"/>
              <a:t>State of tropics may also influence predictability </a:t>
            </a:r>
            <a:r>
              <a:rPr lang="en-US" sz="2800" smtClean="0"/>
              <a:t>over Europe:</a:t>
            </a:r>
            <a:endParaRPr lang="en-US" sz="2800" dirty="0"/>
          </a:p>
        </p:txBody>
      </p:sp>
      <p:sp>
        <p:nvSpPr>
          <p:cNvPr id="5" name="TextBox 4"/>
          <p:cNvSpPr txBox="1"/>
          <p:nvPr/>
        </p:nvSpPr>
        <p:spPr>
          <a:xfrm>
            <a:off x="7648070" y="6526530"/>
            <a:ext cx="2225738" cy="369332"/>
          </a:xfrm>
          <a:prstGeom prst="rect">
            <a:avLst/>
          </a:prstGeom>
          <a:noFill/>
        </p:spPr>
        <p:txBody>
          <a:bodyPr wrap="none" rtlCol="0">
            <a:spAutoFit/>
          </a:bodyPr>
          <a:lstStyle/>
          <a:p>
            <a:r>
              <a:rPr lang="en-US" dirty="0" err="1" smtClean="0"/>
              <a:t>Domeisen</a:t>
            </a:r>
            <a:r>
              <a:rPr lang="en-US" dirty="0" smtClean="0"/>
              <a:t> et al., 2015</a:t>
            </a:r>
            <a:endParaRPr lang="en-US" dirty="0"/>
          </a:p>
        </p:txBody>
      </p:sp>
      <p:sp>
        <p:nvSpPr>
          <p:cNvPr id="7" name="Rectangle 6"/>
          <p:cNvSpPr/>
          <p:nvPr/>
        </p:nvSpPr>
        <p:spPr>
          <a:xfrm>
            <a:off x="457655" y="1446995"/>
            <a:ext cx="8847931" cy="646331"/>
          </a:xfrm>
          <a:prstGeom prst="rect">
            <a:avLst/>
          </a:prstGeom>
        </p:spPr>
        <p:txBody>
          <a:bodyPr wrap="square">
            <a:spAutoFit/>
          </a:bodyPr>
          <a:lstStyle/>
          <a:p>
            <a:r>
              <a:rPr lang="en-US" b="1" dirty="0" smtClean="0"/>
              <a:t>Example: </a:t>
            </a:r>
            <a:r>
              <a:rPr lang="en-US" dirty="0"/>
              <a:t>While </a:t>
            </a:r>
            <a:r>
              <a:rPr lang="en-US" dirty="0" smtClean="0"/>
              <a:t>the </a:t>
            </a:r>
            <a:r>
              <a:rPr lang="en-US" dirty="0" smtClean="0"/>
              <a:t>ensemble mean (top left) shows </a:t>
            </a:r>
            <a:r>
              <a:rPr lang="en-US" altLang="en-US" dirty="0" smtClean="0">
                <a:ea typeface="ＭＳ Ｐゴシック" charset="-128"/>
              </a:rPr>
              <a:t>no </a:t>
            </a:r>
            <a:r>
              <a:rPr lang="en-US" altLang="en-US" dirty="0">
                <a:ea typeface="ＭＳ Ｐゴシック" charset="-128"/>
              </a:rPr>
              <a:t>mean </a:t>
            </a:r>
            <a:r>
              <a:rPr lang="en-US" altLang="en-US" dirty="0" err="1">
                <a:ea typeface="ＭＳ Ｐゴシック" charset="-128"/>
              </a:rPr>
              <a:t>hindcast</a:t>
            </a:r>
            <a:r>
              <a:rPr lang="en-US" altLang="en-US" dirty="0">
                <a:ea typeface="ＭＳ Ｐゴシック" charset="-128"/>
              </a:rPr>
              <a:t> skill over North </a:t>
            </a:r>
            <a:r>
              <a:rPr lang="en-US" altLang="en-US" dirty="0" smtClean="0">
                <a:ea typeface="ＭＳ Ｐゴシック" charset="-128"/>
              </a:rPr>
              <a:t>Atlantic/Europe, </a:t>
            </a:r>
            <a:r>
              <a:rPr lang="en-US" altLang="en-US" dirty="0" err="1">
                <a:ea typeface="ＭＳ Ｐゴシック" charset="-128"/>
              </a:rPr>
              <a:t>hindcast</a:t>
            </a:r>
            <a:r>
              <a:rPr lang="en-US" altLang="en-US" dirty="0">
                <a:ea typeface="ＭＳ Ｐゴシック" charset="-128"/>
              </a:rPr>
              <a:t> skill after El Nino and SSW </a:t>
            </a:r>
            <a:r>
              <a:rPr lang="en-US" altLang="en-US" dirty="0" smtClean="0">
                <a:ea typeface="ＭＳ Ｐゴシック" charset="-128"/>
              </a:rPr>
              <a:t>events increases (lower right)</a:t>
            </a:r>
            <a:endParaRPr lang="en-US" dirty="0"/>
          </a:p>
        </p:txBody>
      </p:sp>
      <p:sp>
        <p:nvSpPr>
          <p:cNvPr id="8" name="Rectangle 7"/>
          <p:cNvSpPr/>
          <p:nvPr/>
        </p:nvSpPr>
        <p:spPr>
          <a:xfrm>
            <a:off x="536099" y="6354199"/>
            <a:ext cx="6934290" cy="461665"/>
          </a:xfrm>
          <a:prstGeom prst="rect">
            <a:avLst/>
          </a:prstGeom>
        </p:spPr>
        <p:txBody>
          <a:bodyPr wrap="square">
            <a:spAutoFit/>
          </a:bodyPr>
          <a:lstStyle/>
          <a:p>
            <a:pPr algn="just"/>
            <a:r>
              <a:rPr lang="en-US" altLang="en-US" baseline="30000" smtClean="0">
                <a:solidFill>
                  <a:srgbClr val="231F20"/>
                </a:solidFill>
                <a:latin typeface="Minion Pro" charset="0"/>
              </a:rPr>
              <a:t>500hPa geopotential height: Anomaly correlation for DJFM (2-5 months lead time) for an ensemble of 1982 – 2012 annual start dates in November (10 members each) </a:t>
            </a:r>
            <a:endParaRPr lang="en-US" altLang="en-US" baseline="30000" dirty="0">
              <a:solidFill>
                <a:srgbClr val="231F20"/>
              </a:solidFill>
              <a:latin typeface="Minion Pro" charset="0"/>
            </a:endParaRPr>
          </a:p>
        </p:txBody>
      </p:sp>
      <p:pic>
        <p:nvPicPr>
          <p:cNvPr id="11" name="Content Placeholder 5" descr="fig7.png"/>
          <p:cNvPicPr>
            <a:picLocks noGrp="1" noChangeAspect="1"/>
          </p:cNvPicPr>
          <p:nvPr>
            <p:ph idx="1"/>
          </p:nvPr>
        </p:nvPicPr>
        <p:blipFill>
          <a:blip r:embed="rId3">
            <a:extLst>
              <a:ext uri="{28A0092B-C50C-407E-A947-70E740481C1C}">
                <a14:useLocalDpi xmlns:a14="http://schemas.microsoft.com/office/drawing/2010/main" val="0"/>
              </a:ext>
            </a:extLst>
          </a:blip>
          <a:srcRect l="-1534" r="49666" b="69934"/>
          <a:stretch>
            <a:fillRect/>
          </a:stretch>
        </p:blipFill>
        <p:spPr>
          <a:xfrm>
            <a:off x="964958" y="2572080"/>
            <a:ext cx="3284448" cy="1796856"/>
          </a:xfrm>
        </p:spPr>
      </p:pic>
      <p:pic>
        <p:nvPicPr>
          <p:cNvPr id="12" name="Content Placeholder 5" descr="fig7.png"/>
          <p:cNvPicPr>
            <a:picLocks noChangeAspect="1"/>
          </p:cNvPicPr>
          <p:nvPr/>
        </p:nvPicPr>
        <p:blipFill>
          <a:blip r:embed="rId3">
            <a:extLst>
              <a:ext uri="{28A0092B-C50C-407E-A947-70E740481C1C}">
                <a14:useLocalDpi xmlns:a14="http://schemas.microsoft.com/office/drawing/2010/main" val="0"/>
              </a:ext>
            </a:extLst>
          </a:blip>
          <a:srcRect l="19861" t="93111" r="17276" b="-1373"/>
          <a:stretch>
            <a:fillRect/>
          </a:stretch>
        </p:blipFill>
        <p:spPr bwMode="auto">
          <a:xfrm rot="-5400000">
            <a:off x="6974085" y="4133231"/>
            <a:ext cx="3818155" cy="47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13" name="TextBox 2"/>
          <p:cNvSpPr txBox="1">
            <a:spLocks noChangeArrowheads="1"/>
          </p:cNvSpPr>
          <p:nvPr/>
        </p:nvSpPr>
        <p:spPr bwMode="auto">
          <a:xfrm>
            <a:off x="8950327" y="2015039"/>
            <a:ext cx="710519" cy="44935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600"/>
              </a:lnSpc>
              <a:spcBef>
                <a:spcPts val="600"/>
              </a:spcBef>
              <a:buFont typeface="Arial" charset="0"/>
              <a:buChar char="•"/>
              <a:defRPr sz="2000">
                <a:solidFill>
                  <a:schemeClr val="tx1"/>
                </a:solidFill>
                <a:latin typeface="Calibri" charset="0"/>
                <a:ea typeface="ＭＳ Ｐゴシック" charset="-128"/>
              </a:defRPr>
            </a:lvl1pPr>
            <a:lvl2pPr marL="742950" indent="-285750">
              <a:lnSpc>
                <a:spcPts val="2600"/>
              </a:lnSpc>
              <a:spcBef>
                <a:spcPts val="600"/>
              </a:spcBef>
              <a:buSzPct val="85000"/>
              <a:buBlip>
                <a:blip r:embed="rId4"/>
              </a:buBlip>
              <a:defRPr sz="2800">
                <a:solidFill>
                  <a:schemeClr val="tx1"/>
                </a:solidFill>
                <a:latin typeface="Calibri" charset="0"/>
                <a:ea typeface="ＭＳ Ｐゴシック" charset="-128"/>
              </a:defRPr>
            </a:lvl2pPr>
            <a:lvl3pPr marL="1143000" indent="-228600">
              <a:lnSpc>
                <a:spcPts val="2200"/>
              </a:lnSpc>
              <a:spcBef>
                <a:spcPts val="600"/>
              </a:spcBef>
              <a:buBlip>
                <a:blip r:embed="rId5"/>
              </a:buBlip>
              <a:defRPr sz="1600">
                <a:solidFill>
                  <a:schemeClr val="tx1"/>
                </a:solidFill>
                <a:latin typeface="Calibri" charset="0"/>
                <a:ea typeface="ＭＳ Ｐゴシック" charset="-128"/>
              </a:defRPr>
            </a:lvl3pPr>
            <a:lvl4pPr marL="1600200" indent="-228600">
              <a:lnSpc>
                <a:spcPts val="2000"/>
              </a:lnSpc>
              <a:spcBef>
                <a:spcPts val="600"/>
              </a:spcBef>
              <a:buBlip>
                <a:blip r:embed="rId5"/>
              </a:buBlip>
              <a:defRPr sz="1400">
                <a:solidFill>
                  <a:schemeClr val="tx1"/>
                </a:solidFill>
                <a:latin typeface="Calibri" charset="0"/>
                <a:ea typeface="ＭＳ Ｐゴシック" charset="-128"/>
              </a:defRPr>
            </a:lvl4pPr>
            <a:lvl5pPr marL="2057400" indent="-228600">
              <a:lnSpc>
                <a:spcPts val="1700"/>
              </a:lnSpc>
              <a:spcBef>
                <a:spcPts val="600"/>
              </a:spcBef>
              <a:buBlip>
                <a:blip r:embed="rId5"/>
              </a:buBlip>
              <a:defRPr sz="1200">
                <a:solidFill>
                  <a:schemeClr val="tx1"/>
                </a:solidFill>
                <a:latin typeface="Calibri" charset="0"/>
                <a:ea typeface="ＭＳ Ｐゴシック" charset="-128"/>
              </a:defRPr>
            </a:lvl5pPr>
            <a:lvl6pPr marL="25146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6pPr>
            <a:lvl7pPr marL="29718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7pPr>
            <a:lvl8pPr marL="34290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8pPr>
            <a:lvl9pPr marL="38862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9pPr>
          </a:lstStyle>
          <a:p>
            <a:pPr>
              <a:lnSpc>
                <a:spcPct val="100000"/>
              </a:lnSpc>
              <a:spcBef>
                <a:spcPct val="0"/>
              </a:spcBef>
              <a:spcAft>
                <a:spcPts val="1250"/>
              </a:spcAft>
              <a:buNone/>
            </a:pPr>
            <a:endParaRPr lang="en-US" altLang="en-US" sz="1200">
              <a:latin typeface="Arial" charset="0"/>
            </a:endParaRPr>
          </a:p>
          <a:p>
            <a:pPr>
              <a:lnSpc>
                <a:spcPct val="100000"/>
              </a:lnSpc>
              <a:spcBef>
                <a:spcPct val="0"/>
              </a:spcBef>
              <a:spcAft>
                <a:spcPts val="1250"/>
              </a:spcAft>
              <a:buNone/>
            </a:pPr>
            <a:r>
              <a:rPr lang="en-US" altLang="en-US" sz="1200">
                <a:latin typeface="Arial" charset="0"/>
              </a:rPr>
              <a:t>0.9</a:t>
            </a:r>
          </a:p>
          <a:p>
            <a:pPr>
              <a:lnSpc>
                <a:spcPct val="100000"/>
              </a:lnSpc>
              <a:spcBef>
                <a:spcPct val="0"/>
              </a:spcBef>
              <a:spcAft>
                <a:spcPts val="1250"/>
              </a:spcAft>
              <a:buNone/>
            </a:pPr>
            <a:r>
              <a:rPr lang="en-US" altLang="en-US" sz="1200">
                <a:latin typeface="Arial" charset="0"/>
              </a:rPr>
              <a:t>0.8</a:t>
            </a:r>
          </a:p>
          <a:p>
            <a:pPr>
              <a:lnSpc>
                <a:spcPct val="100000"/>
              </a:lnSpc>
              <a:spcBef>
                <a:spcPct val="0"/>
              </a:spcBef>
              <a:spcAft>
                <a:spcPts val="1250"/>
              </a:spcAft>
              <a:buNone/>
            </a:pPr>
            <a:r>
              <a:rPr lang="en-US" altLang="en-US" sz="1200">
                <a:latin typeface="Arial" charset="0"/>
              </a:rPr>
              <a:t>0.7</a:t>
            </a:r>
          </a:p>
          <a:p>
            <a:pPr>
              <a:lnSpc>
                <a:spcPct val="100000"/>
              </a:lnSpc>
              <a:spcBef>
                <a:spcPct val="0"/>
              </a:spcBef>
              <a:spcAft>
                <a:spcPts val="1250"/>
              </a:spcAft>
              <a:buNone/>
            </a:pPr>
            <a:r>
              <a:rPr lang="en-US" altLang="en-US" sz="1200">
                <a:latin typeface="Arial" charset="0"/>
              </a:rPr>
              <a:t>0.6</a:t>
            </a:r>
          </a:p>
          <a:p>
            <a:pPr>
              <a:lnSpc>
                <a:spcPct val="100000"/>
              </a:lnSpc>
              <a:spcBef>
                <a:spcPct val="0"/>
              </a:spcBef>
              <a:spcAft>
                <a:spcPts val="1250"/>
              </a:spcAft>
              <a:buNone/>
            </a:pPr>
            <a:r>
              <a:rPr lang="en-US" altLang="en-US" sz="1200">
                <a:latin typeface="Arial" charset="0"/>
              </a:rPr>
              <a:t>0.4</a:t>
            </a:r>
          </a:p>
          <a:p>
            <a:pPr>
              <a:lnSpc>
                <a:spcPct val="100000"/>
              </a:lnSpc>
              <a:spcBef>
                <a:spcPct val="0"/>
              </a:spcBef>
              <a:spcAft>
                <a:spcPts val="1250"/>
              </a:spcAft>
              <a:buNone/>
            </a:pPr>
            <a:r>
              <a:rPr lang="en-US" altLang="en-US" sz="1200">
                <a:latin typeface="Arial" charset="0"/>
              </a:rPr>
              <a:t>0.2</a:t>
            </a:r>
          </a:p>
          <a:p>
            <a:pPr>
              <a:lnSpc>
                <a:spcPct val="100000"/>
              </a:lnSpc>
              <a:spcBef>
                <a:spcPct val="0"/>
              </a:spcBef>
              <a:spcAft>
                <a:spcPts val="1250"/>
              </a:spcAft>
              <a:buNone/>
            </a:pPr>
            <a:r>
              <a:rPr lang="en-US" altLang="en-US" sz="1200">
                <a:latin typeface="Arial" charset="0"/>
              </a:rPr>
              <a:t>-0.2</a:t>
            </a:r>
          </a:p>
          <a:p>
            <a:pPr>
              <a:lnSpc>
                <a:spcPct val="100000"/>
              </a:lnSpc>
              <a:spcBef>
                <a:spcPct val="0"/>
              </a:spcBef>
              <a:spcAft>
                <a:spcPts val="1250"/>
              </a:spcAft>
              <a:buNone/>
            </a:pPr>
            <a:r>
              <a:rPr lang="en-US" altLang="en-US" sz="1200">
                <a:latin typeface="Arial" charset="0"/>
              </a:rPr>
              <a:t>-0.4</a:t>
            </a:r>
          </a:p>
          <a:p>
            <a:pPr>
              <a:lnSpc>
                <a:spcPct val="100000"/>
              </a:lnSpc>
              <a:spcBef>
                <a:spcPct val="0"/>
              </a:spcBef>
              <a:spcAft>
                <a:spcPts val="1250"/>
              </a:spcAft>
              <a:buNone/>
            </a:pPr>
            <a:r>
              <a:rPr lang="en-US" altLang="en-US" sz="1200">
                <a:latin typeface="Arial" charset="0"/>
              </a:rPr>
              <a:t>-0.6</a:t>
            </a:r>
          </a:p>
          <a:p>
            <a:pPr>
              <a:lnSpc>
                <a:spcPct val="100000"/>
              </a:lnSpc>
              <a:spcBef>
                <a:spcPct val="0"/>
              </a:spcBef>
              <a:spcAft>
                <a:spcPts val="1250"/>
              </a:spcAft>
              <a:buNone/>
            </a:pPr>
            <a:r>
              <a:rPr lang="en-US" altLang="en-US" sz="1200">
                <a:latin typeface="Arial" charset="0"/>
              </a:rPr>
              <a:t>-0.7</a:t>
            </a:r>
          </a:p>
          <a:p>
            <a:pPr>
              <a:lnSpc>
                <a:spcPct val="100000"/>
              </a:lnSpc>
              <a:spcBef>
                <a:spcPct val="0"/>
              </a:spcBef>
              <a:spcAft>
                <a:spcPts val="1250"/>
              </a:spcAft>
              <a:buNone/>
            </a:pPr>
            <a:r>
              <a:rPr lang="en-US" altLang="en-US" sz="1200">
                <a:latin typeface="Arial" charset="0"/>
              </a:rPr>
              <a:t>-0.8</a:t>
            </a:r>
          </a:p>
          <a:p>
            <a:pPr>
              <a:lnSpc>
                <a:spcPct val="100000"/>
              </a:lnSpc>
              <a:spcBef>
                <a:spcPct val="0"/>
              </a:spcBef>
              <a:spcAft>
                <a:spcPts val="1250"/>
              </a:spcAft>
              <a:buNone/>
            </a:pPr>
            <a:r>
              <a:rPr lang="en-US" altLang="en-US" sz="1200">
                <a:latin typeface="Arial" charset="0"/>
              </a:rPr>
              <a:t>-0.9</a:t>
            </a:r>
          </a:p>
        </p:txBody>
      </p:sp>
      <p:sp>
        <p:nvSpPr>
          <p:cNvPr id="14" name="TextBox 9"/>
          <p:cNvSpPr txBox="1">
            <a:spLocks noChangeArrowheads="1"/>
          </p:cNvSpPr>
          <p:nvPr/>
        </p:nvSpPr>
        <p:spPr bwMode="auto">
          <a:xfrm rot="16200000">
            <a:off x="-730188" y="3207237"/>
            <a:ext cx="31320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600"/>
              </a:lnSpc>
              <a:spcBef>
                <a:spcPts val="600"/>
              </a:spcBef>
              <a:buFont typeface="Arial" charset="0"/>
              <a:buChar char="•"/>
              <a:defRPr sz="2000">
                <a:solidFill>
                  <a:schemeClr val="tx1"/>
                </a:solidFill>
                <a:latin typeface="Calibri" charset="0"/>
                <a:ea typeface="ＭＳ Ｐゴシック" charset="-128"/>
              </a:defRPr>
            </a:lvl1pPr>
            <a:lvl2pPr marL="742950" indent="-285750">
              <a:lnSpc>
                <a:spcPts val="2600"/>
              </a:lnSpc>
              <a:spcBef>
                <a:spcPts val="600"/>
              </a:spcBef>
              <a:buSzPct val="85000"/>
              <a:buBlip>
                <a:blip r:embed="rId4"/>
              </a:buBlip>
              <a:defRPr sz="2800">
                <a:solidFill>
                  <a:schemeClr val="tx1"/>
                </a:solidFill>
                <a:latin typeface="Calibri" charset="0"/>
                <a:ea typeface="ＭＳ Ｐゴシック" charset="-128"/>
              </a:defRPr>
            </a:lvl2pPr>
            <a:lvl3pPr marL="1143000" indent="-228600">
              <a:lnSpc>
                <a:spcPts val="2200"/>
              </a:lnSpc>
              <a:spcBef>
                <a:spcPts val="600"/>
              </a:spcBef>
              <a:buBlip>
                <a:blip r:embed="rId5"/>
              </a:buBlip>
              <a:defRPr sz="1600">
                <a:solidFill>
                  <a:schemeClr val="tx1"/>
                </a:solidFill>
                <a:latin typeface="Calibri" charset="0"/>
                <a:ea typeface="ＭＳ Ｐゴシック" charset="-128"/>
              </a:defRPr>
            </a:lvl3pPr>
            <a:lvl4pPr marL="1600200" indent="-228600">
              <a:lnSpc>
                <a:spcPts val="2000"/>
              </a:lnSpc>
              <a:spcBef>
                <a:spcPts val="600"/>
              </a:spcBef>
              <a:buBlip>
                <a:blip r:embed="rId5"/>
              </a:buBlip>
              <a:defRPr sz="1400">
                <a:solidFill>
                  <a:schemeClr val="tx1"/>
                </a:solidFill>
                <a:latin typeface="Calibri" charset="0"/>
                <a:ea typeface="ＭＳ Ｐゴシック" charset="-128"/>
              </a:defRPr>
            </a:lvl4pPr>
            <a:lvl5pPr marL="2057400" indent="-228600">
              <a:lnSpc>
                <a:spcPts val="1700"/>
              </a:lnSpc>
              <a:spcBef>
                <a:spcPts val="600"/>
              </a:spcBef>
              <a:buBlip>
                <a:blip r:embed="rId5"/>
              </a:buBlip>
              <a:defRPr sz="1200">
                <a:solidFill>
                  <a:schemeClr val="tx1"/>
                </a:solidFill>
                <a:latin typeface="Calibri" charset="0"/>
                <a:ea typeface="ＭＳ Ｐゴシック" charset="-128"/>
              </a:defRPr>
            </a:lvl5pPr>
            <a:lvl6pPr marL="25146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6pPr>
            <a:lvl7pPr marL="29718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7pPr>
            <a:lvl8pPr marL="34290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8pPr>
            <a:lvl9pPr marL="38862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9pPr>
          </a:lstStyle>
          <a:p>
            <a:pPr algn="ctr" eaLnBrk="1" hangingPunct="1">
              <a:lnSpc>
                <a:spcPct val="100000"/>
              </a:lnSpc>
              <a:spcBef>
                <a:spcPct val="0"/>
              </a:spcBef>
              <a:buFontTx/>
              <a:buNone/>
            </a:pPr>
            <a:r>
              <a:rPr lang="en-US" altLang="en-US" sz="1400" dirty="0"/>
              <a:t>All years</a:t>
            </a:r>
          </a:p>
        </p:txBody>
      </p:sp>
      <p:pic>
        <p:nvPicPr>
          <p:cNvPr id="15" name="Content Placeholder 5" descr="fig7.png"/>
          <p:cNvPicPr>
            <a:picLocks noChangeAspect="1"/>
          </p:cNvPicPr>
          <p:nvPr/>
        </p:nvPicPr>
        <p:blipFill>
          <a:blip r:embed="rId3">
            <a:extLst>
              <a:ext uri="{28A0092B-C50C-407E-A947-70E740481C1C}">
                <a14:useLocalDpi xmlns:a14="http://schemas.microsoft.com/office/drawing/2010/main" val="0"/>
              </a:ext>
            </a:extLst>
          </a:blip>
          <a:srcRect l="-383" t="30434" r="49438" b="38148"/>
          <a:stretch>
            <a:fillRect/>
          </a:stretch>
        </p:blipFill>
        <p:spPr bwMode="auto">
          <a:xfrm>
            <a:off x="1022374" y="4349528"/>
            <a:ext cx="3227032" cy="187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16" name="TextBox 9"/>
          <p:cNvSpPr txBox="1">
            <a:spLocks noChangeArrowheads="1"/>
          </p:cNvSpPr>
          <p:nvPr/>
        </p:nvSpPr>
        <p:spPr bwMode="auto">
          <a:xfrm rot="16200000">
            <a:off x="-734316" y="5003599"/>
            <a:ext cx="31320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600"/>
              </a:lnSpc>
              <a:spcBef>
                <a:spcPts val="600"/>
              </a:spcBef>
              <a:buFont typeface="Arial" charset="0"/>
              <a:buChar char="•"/>
              <a:defRPr sz="2000">
                <a:solidFill>
                  <a:schemeClr val="tx1"/>
                </a:solidFill>
                <a:latin typeface="Calibri" charset="0"/>
                <a:ea typeface="ＭＳ Ｐゴシック" charset="-128"/>
              </a:defRPr>
            </a:lvl1pPr>
            <a:lvl2pPr marL="742950" indent="-285750">
              <a:lnSpc>
                <a:spcPts val="2600"/>
              </a:lnSpc>
              <a:spcBef>
                <a:spcPts val="600"/>
              </a:spcBef>
              <a:buSzPct val="85000"/>
              <a:buBlip>
                <a:blip r:embed="rId4"/>
              </a:buBlip>
              <a:defRPr sz="2800">
                <a:solidFill>
                  <a:schemeClr val="tx1"/>
                </a:solidFill>
                <a:latin typeface="Calibri" charset="0"/>
                <a:ea typeface="ＭＳ Ｐゴシック" charset="-128"/>
              </a:defRPr>
            </a:lvl2pPr>
            <a:lvl3pPr marL="1143000" indent="-228600">
              <a:lnSpc>
                <a:spcPts val="2200"/>
              </a:lnSpc>
              <a:spcBef>
                <a:spcPts val="600"/>
              </a:spcBef>
              <a:buBlip>
                <a:blip r:embed="rId5"/>
              </a:buBlip>
              <a:defRPr sz="1600">
                <a:solidFill>
                  <a:schemeClr val="tx1"/>
                </a:solidFill>
                <a:latin typeface="Calibri" charset="0"/>
                <a:ea typeface="ＭＳ Ｐゴシック" charset="-128"/>
              </a:defRPr>
            </a:lvl3pPr>
            <a:lvl4pPr marL="1600200" indent="-228600">
              <a:lnSpc>
                <a:spcPts val="2000"/>
              </a:lnSpc>
              <a:spcBef>
                <a:spcPts val="600"/>
              </a:spcBef>
              <a:buBlip>
                <a:blip r:embed="rId5"/>
              </a:buBlip>
              <a:defRPr sz="1400">
                <a:solidFill>
                  <a:schemeClr val="tx1"/>
                </a:solidFill>
                <a:latin typeface="Calibri" charset="0"/>
                <a:ea typeface="ＭＳ Ｐゴシック" charset="-128"/>
              </a:defRPr>
            </a:lvl4pPr>
            <a:lvl5pPr marL="2057400" indent="-228600">
              <a:lnSpc>
                <a:spcPts val="1700"/>
              </a:lnSpc>
              <a:spcBef>
                <a:spcPts val="600"/>
              </a:spcBef>
              <a:buBlip>
                <a:blip r:embed="rId5"/>
              </a:buBlip>
              <a:defRPr sz="1200">
                <a:solidFill>
                  <a:schemeClr val="tx1"/>
                </a:solidFill>
                <a:latin typeface="Calibri" charset="0"/>
                <a:ea typeface="ＭＳ Ｐゴシック" charset="-128"/>
              </a:defRPr>
            </a:lvl5pPr>
            <a:lvl6pPr marL="25146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6pPr>
            <a:lvl7pPr marL="29718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7pPr>
            <a:lvl8pPr marL="34290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8pPr>
            <a:lvl9pPr marL="38862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9pPr>
          </a:lstStyle>
          <a:p>
            <a:pPr algn="ctr" eaLnBrk="1" hangingPunct="1">
              <a:lnSpc>
                <a:spcPct val="100000"/>
              </a:lnSpc>
              <a:spcBef>
                <a:spcPct val="0"/>
              </a:spcBef>
              <a:buFontTx/>
              <a:buNone/>
            </a:pPr>
            <a:r>
              <a:rPr lang="en-US" altLang="en-US" sz="1400"/>
              <a:t>El Nino years</a:t>
            </a:r>
          </a:p>
        </p:txBody>
      </p:sp>
      <p:pic>
        <p:nvPicPr>
          <p:cNvPr id="17" name="Content Placeholder 5" descr="fig7.png"/>
          <p:cNvPicPr>
            <a:picLocks noChangeAspect="1"/>
          </p:cNvPicPr>
          <p:nvPr/>
        </p:nvPicPr>
        <p:blipFill>
          <a:blip r:embed="rId3">
            <a:extLst>
              <a:ext uri="{28A0092B-C50C-407E-A947-70E740481C1C}">
                <a14:useLocalDpi xmlns:a14="http://schemas.microsoft.com/office/drawing/2010/main" val="0"/>
              </a:ext>
            </a:extLst>
          </a:blip>
          <a:srcRect l="50104" r="-587" b="69080"/>
          <a:stretch>
            <a:fillRect/>
          </a:stretch>
        </p:blipFill>
        <p:spPr bwMode="auto">
          <a:xfrm>
            <a:off x="4272064" y="2562995"/>
            <a:ext cx="3198325" cy="184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18" name="TextBox 9"/>
          <p:cNvSpPr txBox="1">
            <a:spLocks noChangeArrowheads="1"/>
          </p:cNvSpPr>
          <p:nvPr/>
        </p:nvSpPr>
        <p:spPr bwMode="auto">
          <a:xfrm rot="5400000">
            <a:off x="6689733" y="3099516"/>
            <a:ext cx="22229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600"/>
              </a:lnSpc>
              <a:spcBef>
                <a:spcPts val="600"/>
              </a:spcBef>
              <a:buFont typeface="Arial" charset="0"/>
              <a:buChar char="•"/>
              <a:defRPr sz="2000">
                <a:solidFill>
                  <a:schemeClr val="tx1"/>
                </a:solidFill>
                <a:latin typeface="Calibri" charset="0"/>
                <a:ea typeface="ＭＳ Ｐゴシック" charset="-128"/>
              </a:defRPr>
            </a:lvl1pPr>
            <a:lvl2pPr marL="742950" indent="-285750">
              <a:lnSpc>
                <a:spcPts val="2600"/>
              </a:lnSpc>
              <a:spcBef>
                <a:spcPts val="600"/>
              </a:spcBef>
              <a:buSzPct val="85000"/>
              <a:buBlip>
                <a:blip r:embed="rId4"/>
              </a:buBlip>
              <a:defRPr sz="2800">
                <a:solidFill>
                  <a:schemeClr val="tx1"/>
                </a:solidFill>
                <a:latin typeface="Calibri" charset="0"/>
                <a:ea typeface="ＭＳ Ｐゴシック" charset="-128"/>
              </a:defRPr>
            </a:lvl2pPr>
            <a:lvl3pPr marL="1143000" indent="-228600">
              <a:lnSpc>
                <a:spcPts val="2200"/>
              </a:lnSpc>
              <a:spcBef>
                <a:spcPts val="600"/>
              </a:spcBef>
              <a:buBlip>
                <a:blip r:embed="rId5"/>
              </a:buBlip>
              <a:defRPr sz="1600">
                <a:solidFill>
                  <a:schemeClr val="tx1"/>
                </a:solidFill>
                <a:latin typeface="Calibri" charset="0"/>
                <a:ea typeface="ＭＳ Ｐゴシック" charset="-128"/>
              </a:defRPr>
            </a:lvl3pPr>
            <a:lvl4pPr marL="1600200" indent="-228600">
              <a:lnSpc>
                <a:spcPts val="2000"/>
              </a:lnSpc>
              <a:spcBef>
                <a:spcPts val="600"/>
              </a:spcBef>
              <a:buBlip>
                <a:blip r:embed="rId5"/>
              </a:buBlip>
              <a:defRPr sz="1400">
                <a:solidFill>
                  <a:schemeClr val="tx1"/>
                </a:solidFill>
                <a:latin typeface="Calibri" charset="0"/>
                <a:ea typeface="ＭＳ Ｐゴシック" charset="-128"/>
              </a:defRPr>
            </a:lvl4pPr>
            <a:lvl5pPr marL="2057400" indent="-228600">
              <a:lnSpc>
                <a:spcPts val="1700"/>
              </a:lnSpc>
              <a:spcBef>
                <a:spcPts val="600"/>
              </a:spcBef>
              <a:buBlip>
                <a:blip r:embed="rId5"/>
              </a:buBlip>
              <a:defRPr sz="1200">
                <a:solidFill>
                  <a:schemeClr val="tx1"/>
                </a:solidFill>
                <a:latin typeface="Calibri" charset="0"/>
                <a:ea typeface="ＭＳ Ｐゴシック" charset="-128"/>
              </a:defRPr>
            </a:lvl5pPr>
            <a:lvl6pPr marL="25146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6pPr>
            <a:lvl7pPr marL="29718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7pPr>
            <a:lvl8pPr marL="34290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8pPr>
            <a:lvl9pPr marL="38862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9pPr>
          </a:lstStyle>
          <a:p>
            <a:pPr algn="ctr" eaLnBrk="1" hangingPunct="1">
              <a:lnSpc>
                <a:spcPct val="100000"/>
              </a:lnSpc>
              <a:spcBef>
                <a:spcPct val="0"/>
              </a:spcBef>
              <a:buFontTx/>
              <a:buNone/>
            </a:pPr>
            <a:r>
              <a:rPr lang="en-US" altLang="en-US" sz="1400"/>
              <a:t>Sudden Stratospheric Warming years</a:t>
            </a:r>
          </a:p>
        </p:txBody>
      </p:sp>
      <p:pic>
        <p:nvPicPr>
          <p:cNvPr id="19" name="Content Placeholder 5" descr="fig7.png"/>
          <p:cNvPicPr>
            <a:picLocks noChangeAspect="1"/>
          </p:cNvPicPr>
          <p:nvPr/>
        </p:nvPicPr>
        <p:blipFill>
          <a:blip r:embed="rId3">
            <a:extLst>
              <a:ext uri="{28A0092B-C50C-407E-A947-70E740481C1C}">
                <a14:useLocalDpi xmlns:a14="http://schemas.microsoft.com/office/drawing/2010/main" val="0"/>
              </a:ext>
            </a:extLst>
          </a:blip>
          <a:srcRect l="50104" t="30434" r="-587" b="38148"/>
          <a:stretch>
            <a:fillRect/>
          </a:stretch>
        </p:blipFill>
        <p:spPr bwMode="auto">
          <a:xfrm>
            <a:off x="4277400" y="4339593"/>
            <a:ext cx="3197019" cy="187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0" name="TextBox 9"/>
          <p:cNvSpPr txBox="1">
            <a:spLocks noChangeArrowheads="1"/>
          </p:cNvSpPr>
          <p:nvPr/>
        </p:nvSpPr>
        <p:spPr bwMode="auto">
          <a:xfrm rot="5400000">
            <a:off x="6898865" y="5103395"/>
            <a:ext cx="18155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600"/>
              </a:lnSpc>
              <a:spcBef>
                <a:spcPts val="600"/>
              </a:spcBef>
              <a:buFont typeface="Arial" charset="0"/>
              <a:buChar char="•"/>
              <a:defRPr sz="2000">
                <a:solidFill>
                  <a:schemeClr val="tx1"/>
                </a:solidFill>
                <a:latin typeface="Calibri" charset="0"/>
                <a:ea typeface="ＭＳ Ｐゴシック" charset="-128"/>
              </a:defRPr>
            </a:lvl1pPr>
            <a:lvl2pPr marL="742950" indent="-285750">
              <a:lnSpc>
                <a:spcPts val="2600"/>
              </a:lnSpc>
              <a:spcBef>
                <a:spcPts val="600"/>
              </a:spcBef>
              <a:buSzPct val="85000"/>
              <a:buBlip>
                <a:blip r:embed="rId4"/>
              </a:buBlip>
              <a:defRPr sz="2800">
                <a:solidFill>
                  <a:schemeClr val="tx1"/>
                </a:solidFill>
                <a:latin typeface="Calibri" charset="0"/>
                <a:ea typeface="ＭＳ Ｐゴシック" charset="-128"/>
              </a:defRPr>
            </a:lvl2pPr>
            <a:lvl3pPr marL="1143000" indent="-228600">
              <a:lnSpc>
                <a:spcPts val="2200"/>
              </a:lnSpc>
              <a:spcBef>
                <a:spcPts val="600"/>
              </a:spcBef>
              <a:buBlip>
                <a:blip r:embed="rId5"/>
              </a:buBlip>
              <a:defRPr sz="1600">
                <a:solidFill>
                  <a:schemeClr val="tx1"/>
                </a:solidFill>
                <a:latin typeface="Calibri" charset="0"/>
                <a:ea typeface="ＭＳ Ｐゴシック" charset="-128"/>
              </a:defRPr>
            </a:lvl3pPr>
            <a:lvl4pPr marL="1600200" indent="-228600">
              <a:lnSpc>
                <a:spcPts val="2000"/>
              </a:lnSpc>
              <a:spcBef>
                <a:spcPts val="600"/>
              </a:spcBef>
              <a:buBlip>
                <a:blip r:embed="rId5"/>
              </a:buBlip>
              <a:defRPr sz="1400">
                <a:solidFill>
                  <a:schemeClr val="tx1"/>
                </a:solidFill>
                <a:latin typeface="Calibri" charset="0"/>
                <a:ea typeface="ＭＳ Ｐゴシック" charset="-128"/>
              </a:defRPr>
            </a:lvl4pPr>
            <a:lvl5pPr marL="2057400" indent="-228600">
              <a:lnSpc>
                <a:spcPts val="1700"/>
              </a:lnSpc>
              <a:spcBef>
                <a:spcPts val="600"/>
              </a:spcBef>
              <a:buBlip>
                <a:blip r:embed="rId5"/>
              </a:buBlip>
              <a:defRPr sz="1200">
                <a:solidFill>
                  <a:schemeClr val="tx1"/>
                </a:solidFill>
                <a:latin typeface="Calibri" charset="0"/>
                <a:ea typeface="ＭＳ Ｐゴシック" charset="-128"/>
              </a:defRPr>
            </a:lvl5pPr>
            <a:lvl6pPr marL="25146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6pPr>
            <a:lvl7pPr marL="29718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7pPr>
            <a:lvl8pPr marL="34290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8pPr>
            <a:lvl9pPr marL="3886200" indent="-228600" eaLnBrk="0" fontAlgn="base" hangingPunct="0">
              <a:lnSpc>
                <a:spcPts val="1700"/>
              </a:lnSpc>
              <a:spcBef>
                <a:spcPts val="600"/>
              </a:spcBef>
              <a:spcAft>
                <a:spcPct val="0"/>
              </a:spcAft>
              <a:buBlip>
                <a:blip r:embed="rId5"/>
              </a:buBlip>
              <a:defRPr sz="1200">
                <a:solidFill>
                  <a:schemeClr val="tx1"/>
                </a:solidFill>
                <a:latin typeface="Calibri" charset="0"/>
                <a:ea typeface="ＭＳ Ｐゴシック" charset="-128"/>
              </a:defRPr>
            </a:lvl9pPr>
          </a:lstStyle>
          <a:p>
            <a:pPr algn="ctr" eaLnBrk="1" hangingPunct="1">
              <a:lnSpc>
                <a:spcPct val="100000"/>
              </a:lnSpc>
              <a:spcBef>
                <a:spcPct val="0"/>
              </a:spcBef>
              <a:buFontTx/>
              <a:buNone/>
            </a:pPr>
            <a:r>
              <a:rPr lang="en-US" altLang="en-US" sz="1400"/>
              <a:t>El Nino &amp; SSW years</a:t>
            </a:r>
          </a:p>
        </p:txBody>
      </p:sp>
    </p:spTree>
    <p:extLst>
      <p:ext uri="{BB962C8B-B14F-4D97-AF65-F5344CB8AC3E}">
        <p14:creationId xmlns:p14="http://schemas.microsoft.com/office/powerpoint/2010/main" val="134963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429750" cy="1325563"/>
          </a:xfrm>
        </p:spPr>
        <p:txBody>
          <a:bodyPr>
            <a:normAutofit/>
          </a:bodyPr>
          <a:lstStyle/>
          <a:p>
            <a:r>
              <a:rPr lang="en-US" sz="2800" dirty="0"/>
              <a:t>WP1 </a:t>
            </a:r>
            <a:r>
              <a:rPr lang="en-US" sz="2800" dirty="0" smtClean="0"/>
              <a:t>– our </a:t>
            </a:r>
            <a:r>
              <a:rPr lang="en-US" sz="2800" dirty="0" smtClean="0"/>
              <a:t>full plan &amp; tasks</a:t>
            </a:r>
            <a:endParaRPr lang="en-US" sz="2800" dirty="0"/>
          </a:p>
        </p:txBody>
      </p:sp>
      <p:sp>
        <p:nvSpPr>
          <p:cNvPr id="3" name="Content Placeholder 2"/>
          <p:cNvSpPr>
            <a:spLocks noGrp="1"/>
          </p:cNvSpPr>
          <p:nvPr>
            <p:ph idx="1"/>
          </p:nvPr>
        </p:nvSpPr>
        <p:spPr>
          <a:xfrm>
            <a:off x="121920" y="1200785"/>
            <a:ext cx="9631680" cy="4351338"/>
          </a:xfrm>
        </p:spPr>
        <p:txBody>
          <a:bodyPr>
            <a:noAutofit/>
          </a:bodyPr>
          <a:lstStyle/>
          <a:p>
            <a:r>
              <a:rPr lang="en-US" sz="2400" dirty="0" smtClean="0"/>
              <a:t>use </a:t>
            </a:r>
            <a:r>
              <a:rPr lang="en-US" sz="2400" dirty="0"/>
              <a:t>a process-oriented </a:t>
            </a:r>
            <a:r>
              <a:rPr lang="en-US" sz="2400" dirty="0" smtClean="0"/>
              <a:t>diagnostic analysis </a:t>
            </a:r>
            <a:r>
              <a:rPr lang="en-US" sz="2400" dirty="0"/>
              <a:t>of weather systems </a:t>
            </a:r>
            <a:endParaRPr lang="en-US" sz="2400" dirty="0" smtClean="0"/>
          </a:p>
          <a:p>
            <a:r>
              <a:rPr lang="en-US" sz="2400" dirty="0" smtClean="0"/>
              <a:t>focus will be on </a:t>
            </a:r>
            <a:r>
              <a:rPr lang="en-US" sz="2400" dirty="0" smtClean="0"/>
              <a:t>the conditions </a:t>
            </a:r>
            <a:r>
              <a:rPr lang="en-US" sz="2400" dirty="0"/>
              <a:t>associated with hazardous weather events under present and future climate </a:t>
            </a:r>
            <a:r>
              <a:rPr lang="en-US" sz="2400" dirty="0" smtClean="0"/>
              <a:t>conditions (including large </a:t>
            </a:r>
            <a:r>
              <a:rPr lang="en-US" sz="2400" dirty="0"/>
              <a:t>scale modes of variability and </a:t>
            </a:r>
            <a:r>
              <a:rPr lang="en-US" sz="2400" dirty="0" smtClean="0"/>
              <a:t>teleconnections)</a:t>
            </a:r>
          </a:p>
          <a:p>
            <a:endParaRPr lang="en-US" sz="2400" dirty="0" smtClean="0"/>
          </a:p>
          <a:p>
            <a:r>
              <a:rPr lang="en-US" sz="2400" dirty="0" smtClean="0"/>
              <a:t>characterize </a:t>
            </a:r>
            <a:r>
              <a:rPr lang="en-US" sz="2400" dirty="0"/>
              <a:t>extremes </a:t>
            </a:r>
            <a:r>
              <a:rPr lang="en-US" sz="2400" dirty="0"/>
              <a:t>at different spatial and temporal scales by using </a:t>
            </a:r>
            <a:r>
              <a:rPr lang="en-US" sz="2400" dirty="0"/>
              <a:t>a rigorous mathematical framework (extreme </a:t>
            </a:r>
            <a:r>
              <a:rPr lang="en-US" sz="2400" dirty="0"/>
              <a:t>value </a:t>
            </a:r>
            <a:r>
              <a:rPr lang="en-US" sz="2400" dirty="0"/>
              <a:t>theory) </a:t>
            </a:r>
            <a:r>
              <a:rPr lang="en-US" sz="2400" dirty="0"/>
              <a:t>	</a:t>
            </a:r>
            <a:endParaRPr lang="en-US" sz="2400" dirty="0"/>
          </a:p>
          <a:p>
            <a:r>
              <a:rPr lang="en-US" sz="2400" dirty="0" smtClean="0"/>
              <a:t>conduct </a:t>
            </a:r>
            <a:r>
              <a:rPr lang="en-US" sz="2400" dirty="0"/>
              <a:t>a process-oriented </a:t>
            </a:r>
            <a:r>
              <a:rPr lang="en-US" sz="2400" dirty="0"/>
              <a:t>diagnosis of weather systems associated with the occurrence of weather </a:t>
            </a:r>
            <a:r>
              <a:rPr lang="en-US" sz="2400" dirty="0"/>
              <a:t>extremes</a:t>
            </a:r>
          </a:p>
          <a:p>
            <a:r>
              <a:rPr lang="en-US" sz="2400" dirty="0" smtClean="0"/>
              <a:t>detection </a:t>
            </a:r>
            <a:r>
              <a:rPr lang="en-US" sz="2400" dirty="0"/>
              <a:t>and attribution of weather systems and extremes 	</a:t>
            </a:r>
            <a:endParaRPr lang="en-US" sz="2400" dirty="0"/>
          </a:p>
          <a:p>
            <a:r>
              <a:rPr lang="en-US" sz="2400" dirty="0" smtClean="0"/>
              <a:t>analyze </a:t>
            </a:r>
            <a:r>
              <a:rPr lang="en-US" sz="2400" dirty="0"/>
              <a:t>weather </a:t>
            </a:r>
            <a:r>
              <a:rPr lang="en-US" sz="2400" dirty="0"/>
              <a:t>systems and extremes in seasonal prediction systems </a:t>
            </a:r>
            <a:endParaRPr lang="en-US" sz="2400" dirty="0"/>
          </a:p>
          <a:p>
            <a:r>
              <a:rPr lang="en-US" sz="2400" dirty="0" smtClean="0"/>
              <a:t>transfer </a:t>
            </a:r>
            <a:r>
              <a:rPr lang="en-US" sz="2400" dirty="0"/>
              <a:t>the results to operational use, including stakeholder contacts (with WP5)</a:t>
            </a:r>
            <a:endParaRPr lang="en-US" sz="2400" dirty="0"/>
          </a:p>
        </p:txBody>
      </p:sp>
    </p:spTree>
    <p:extLst>
      <p:ext uri="{BB962C8B-B14F-4D97-AF65-F5344CB8AC3E}">
        <p14:creationId xmlns:p14="http://schemas.microsoft.com/office/powerpoint/2010/main" val="1580911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15995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 business (</a:t>
            </a:r>
            <a:r>
              <a:rPr lang="en-US" dirty="0" err="1" smtClean="0"/>
              <a:t>i</a:t>
            </a:r>
            <a:r>
              <a:rPr lang="en-US" dirty="0" smtClean="0"/>
              <a:t>): Tasks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Task </a:t>
            </a:r>
            <a:r>
              <a:rPr lang="en-US" dirty="0"/>
              <a:t>1.1 Extremes at different spatial and temporal scales </a:t>
            </a:r>
          </a:p>
          <a:p>
            <a:pPr marL="0" indent="0">
              <a:buNone/>
            </a:pPr>
            <a:r>
              <a:rPr lang="en-US" dirty="0" smtClean="0"/>
              <a:t>[</a:t>
            </a:r>
            <a:r>
              <a:rPr lang="en-US" dirty="0"/>
              <a:t>Lead: UREAD, Participants: UHAM, DMI, </a:t>
            </a:r>
            <a:r>
              <a:rPr lang="en-US" dirty="0" smtClean="0"/>
              <a:t>Month 1-36, Deliverables </a:t>
            </a:r>
            <a:r>
              <a:rPr lang="en-US" dirty="0"/>
              <a:t>associated: D1.1</a:t>
            </a:r>
            <a:r>
              <a:rPr lang="en-US" dirty="0" smtClean="0"/>
              <a:t>]</a:t>
            </a:r>
          </a:p>
          <a:p>
            <a:r>
              <a:rPr lang="en-US" dirty="0" smtClean="0"/>
              <a:t>Task </a:t>
            </a:r>
            <a:r>
              <a:rPr lang="en-US" dirty="0"/>
              <a:t>1.2 Process-oriented diagnosis of weather </a:t>
            </a:r>
            <a:r>
              <a:rPr lang="en-US" dirty="0" smtClean="0"/>
              <a:t>systems</a:t>
            </a:r>
          </a:p>
          <a:p>
            <a:pPr marL="0" indent="0">
              <a:buNone/>
            </a:pPr>
            <a:r>
              <a:rPr lang="en-US" dirty="0" smtClean="0"/>
              <a:t>[</a:t>
            </a:r>
            <a:r>
              <a:rPr lang="en-US" dirty="0"/>
              <a:t>Lead: UHAM, Participants: UREAD, GEOMAR, DMI, </a:t>
            </a:r>
            <a:r>
              <a:rPr lang="en-US" dirty="0" smtClean="0"/>
              <a:t>CNRS, CMCC</a:t>
            </a:r>
            <a:r>
              <a:rPr lang="en-US" dirty="0"/>
              <a:t>, Month 1-48, Deliverables associated: D1.1]</a:t>
            </a:r>
          </a:p>
          <a:p>
            <a:r>
              <a:rPr lang="en-US" dirty="0" smtClean="0"/>
              <a:t>Task </a:t>
            </a:r>
            <a:r>
              <a:rPr lang="en-US" dirty="0"/>
              <a:t>1.3 Detection and attribution of weather systems and extremes </a:t>
            </a:r>
          </a:p>
          <a:p>
            <a:pPr marL="0" indent="0">
              <a:buNone/>
            </a:pPr>
            <a:r>
              <a:rPr lang="en-US" dirty="0" smtClean="0"/>
              <a:t>[</a:t>
            </a:r>
            <a:r>
              <a:rPr lang="en-US" dirty="0"/>
              <a:t>Lead: DMI, Participants: UHAM, CTL, </a:t>
            </a:r>
            <a:r>
              <a:rPr lang="en-US" dirty="0" smtClean="0"/>
              <a:t>Month 1-48</a:t>
            </a:r>
            <a:r>
              <a:rPr lang="en-US" dirty="0"/>
              <a:t>, Deliverables associated: D1.2]</a:t>
            </a:r>
          </a:p>
          <a:p>
            <a:r>
              <a:rPr lang="en-US" dirty="0"/>
              <a:t> Task 1.4 Weather systems and extremes in seasonal prediction systems </a:t>
            </a:r>
            <a:endParaRPr lang="en-US" dirty="0" smtClean="0"/>
          </a:p>
          <a:p>
            <a:pPr marL="0" indent="0">
              <a:buNone/>
            </a:pPr>
            <a:r>
              <a:rPr lang="en-US" dirty="0" smtClean="0"/>
              <a:t>[</a:t>
            </a:r>
            <a:r>
              <a:rPr lang="en-US" dirty="0"/>
              <a:t>Lead: GEOMAR/UHAM, </a:t>
            </a:r>
            <a:r>
              <a:rPr lang="en-US" dirty="0" smtClean="0"/>
              <a:t>Participants: UREAD</a:t>
            </a:r>
            <a:r>
              <a:rPr lang="en-US" dirty="0"/>
              <a:t>, DMI, CMCC, Month 1-48, Deliverables associated: D1.3]</a:t>
            </a:r>
          </a:p>
          <a:p>
            <a:r>
              <a:rPr lang="en-US" dirty="0" smtClean="0"/>
              <a:t>Task </a:t>
            </a:r>
            <a:r>
              <a:rPr lang="en-US" dirty="0"/>
              <a:t>1.5 </a:t>
            </a:r>
            <a:r>
              <a:rPr lang="en-US" dirty="0" err="1"/>
              <a:t>Subseasonal</a:t>
            </a:r>
            <a:r>
              <a:rPr lang="en-US" dirty="0"/>
              <a:t>-to-seasonal forecasting of severe weather </a:t>
            </a:r>
            <a:endParaRPr lang="en-US" dirty="0" smtClean="0"/>
          </a:p>
          <a:p>
            <a:pPr marL="0" indent="0">
              <a:buNone/>
            </a:pPr>
            <a:r>
              <a:rPr lang="en-US" dirty="0" smtClean="0"/>
              <a:t>[</a:t>
            </a:r>
            <a:r>
              <a:rPr lang="en-US" dirty="0"/>
              <a:t>Lead: UNIRES, Participants: DMI, CTL Month </a:t>
            </a:r>
            <a:r>
              <a:rPr lang="en-US" dirty="0" smtClean="0"/>
              <a:t>1-48, Deliverables </a:t>
            </a:r>
            <a:r>
              <a:rPr lang="en-US" dirty="0"/>
              <a:t>associated: D1.4]</a:t>
            </a:r>
          </a:p>
          <a:p>
            <a:endParaRPr lang="en-US" dirty="0"/>
          </a:p>
        </p:txBody>
      </p:sp>
    </p:spTree>
    <p:extLst>
      <p:ext uri="{BB962C8B-B14F-4D97-AF65-F5344CB8AC3E}">
        <p14:creationId xmlns:p14="http://schemas.microsoft.com/office/powerpoint/2010/main" val="1913789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 business (ii): Deliverables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D1.1 </a:t>
            </a:r>
            <a:r>
              <a:rPr lang="en-US" dirty="0"/>
              <a:t>Technical report: How to identify weather patterns associated with occurrences of extreme events in </a:t>
            </a:r>
            <a:r>
              <a:rPr lang="en-US" dirty="0" smtClean="0"/>
              <a:t>models, UHAM</a:t>
            </a:r>
            <a:r>
              <a:rPr lang="en-US" dirty="0"/>
              <a:t>, </a:t>
            </a:r>
            <a:r>
              <a:rPr lang="en-US" dirty="0">
                <a:solidFill>
                  <a:srgbClr val="FF0000"/>
                </a:solidFill>
              </a:rPr>
              <a:t>M24</a:t>
            </a:r>
          </a:p>
          <a:p>
            <a:r>
              <a:rPr lang="en-US" dirty="0"/>
              <a:t>D1.2 Technical report or paper: Attribution of extremes to climate phenomena, DMI, </a:t>
            </a:r>
            <a:r>
              <a:rPr lang="en-US" dirty="0">
                <a:solidFill>
                  <a:srgbClr val="FF0000"/>
                </a:solidFill>
              </a:rPr>
              <a:t>M48</a:t>
            </a:r>
          </a:p>
          <a:p>
            <a:r>
              <a:rPr lang="en-US" dirty="0"/>
              <a:t>D1.3 Technical report or paper: Quantified skill in weather patterns associated with extreme events, UHAM (</a:t>
            </a:r>
            <a:r>
              <a:rPr lang="en-US" dirty="0" smtClean="0"/>
              <a:t>co-lead GEOMAR</a:t>
            </a:r>
            <a:r>
              <a:rPr lang="en-US" dirty="0"/>
              <a:t>), </a:t>
            </a:r>
            <a:r>
              <a:rPr lang="en-US" dirty="0">
                <a:solidFill>
                  <a:srgbClr val="FF0000"/>
                </a:solidFill>
              </a:rPr>
              <a:t>M48</a:t>
            </a:r>
          </a:p>
          <a:p>
            <a:r>
              <a:rPr lang="en-US" dirty="0"/>
              <a:t>D1.4 A report on the predictability of marine cold air outbreaks and polar lows with dynamical s2s </a:t>
            </a:r>
            <a:r>
              <a:rPr lang="en-US" dirty="0" smtClean="0"/>
              <a:t>forecasts, UNIRES</a:t>
            </a:r>
            <a:r>
              <a:rPr lang="en-US" dirty="0"/>
              <a:t>, </a:t>
            </a:r>
            <a:r>
              <a:rPr lang="en-US" dirty="0">
                <a:solidFill>
                  <a:srgbClr val="FF0000"/>
                </a:solidFill>
              </a:rPr>
              <a:t>M48</a:t>
            </a:r>
          </a:p>
          <a:p>
            <a:endParaRPr lang="en-US" dirty="0"/>
          </a:p>
        </p:txBody>
      </p:sp>
    </p:spTree>
    <p:extLst>
      <p:ext uri="{BB962C8B-B14F-4D97-AF65-F5344CB8AC3E}">
        <p14:creationId xmlns:p14="http://schemas.microsoft.com/office/powerpoint/2010/main" val="1819601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51506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1534026" y="10242"/>
            <a:ext cx="12192000" cy="6858000"/>
          </a:xfrm>
          <a:prstGeom prst="rect">
            <a:avLst/>
          </a:prstGeom>
        </p:spPr>
      </p:pic>
      <p:sp>
        <p:nvSpPr>
          <p:cNvPr id="239" name="Shape 239"/>
          <p:cNvSpPr/>
          <p:nvPr/>
        </p:nvSpPr>
        <p:spPr>
          <a:xfrm>
            <a:off x="281891" y="1223590"/>
            <a:ext cx="1943400" cy="1110882"/>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lgn="r">
              <a:defRPr>
                <a:solidFill>
                  <a:srgbClr val="000000"/>
                </a:solidFill>
              </a:defRPr>
            </a:lvl1pPr>
          </a:lstStyle>
          <a:p>
            <a:pPr algn="ctr"/>
            <a:r>
              <a:rPr lang="nb-NO" sz="3375" b="1" dirty="0">
                <a:solidFill>
                  <a:srgbClr val="FFFFFF"/>
                </a:solidFill>
                <a:ea typeface="Arial" charset="0"/>
                <a:cs typeface="Arial" charset="0"/>
              </a:rPr>
              <a:t>Cold </a:t>
            </a:r>
          </a:p>
          <a:p>
            <a:pPr algn="ctr"/>
            <a:r>
              <a:rPr lang="nb-NO" sz="3375" b="1" dirty="0">
                <a:solidFill>
                  <a:srgbClr val="FFFFFF"/>
                </a:solidFill>
                <a:ea typeface="Arial" charset="0"/>
                <a:cs typeface="Arial" charset="0"/>
              </a:rPr>
              <a:t>air</a:t>
            </a:r>
            <a:endParaRPr sz="3375" b="1" dirty="0">
              <a:solidFill>
                <a:srgbClr val="FFFFFF"/>
              </a:solidFill>
              <a:ea typeface="Arial" charset="0"/>
              <a:cs typeface="Arial" charset="0"/>
            </a:endParaRPr>
          </a:p>
        </p:txBody>
      </p:sp>
      <p:sp>
        <p:nvSpPr>
          <p:cNvPr id="240" name="Shape 240"/>
          <p:cNvSpPr/>
          <p:nvPr/>
        </p:nvSpPr>
        <p:spPr>
          <a:xfrm>
            <a:off x="2136109" y="1462718"/>
            <a:ext cx="5092065" cy="607500"/>
          </a:xfrm>
          <a:prstGeom prst="rightArrow">
            <a:avLst>
              <a:gd name="adj1" fmla="val 56191"/>
              <a:gd name="adj2" fmla="val 109084"/>
            </a:avLst>
          </a:prstGeom>
          <a:solidFill>
            <a:srgbClr val="76D6FF"/>
          </a:solidFill>
          <a:ln w="63500">
            <a:solidFill>
              <a:srgbClr val="000000"/>
            </a:solidFill>
            <a:miter lim="400000"/>
          </a:ln>
        </p:spPr>
        <p:txBody>
          <a:bodyPr lIns="35719" tIns="35719" rIns="35719" bIns="35719" anchor="ctr"/>
          <a:lstStyle/>
          <a:p>
            <a:pPr>
              <a:defRPr sz="3000">
                <a:solidFill>
                  <a:srgbClr val="DEDEDE"/>
                </a:solidFill>
                <a:latin typeface="Helvetica Neue"/>
                <a:ea typeface="Helvetica Neue"/>
                <a:cs typeface="Helvetica Neue"/>
                <a:sym typeface="Helvetica Neue"/>
              </a:defRPr>
            </a:pPr>
            <a:endParaRPr sz="2109"/>
          </a:p>
        </p:txBody>
      </p:sp>
      <p:sp>
        <p:nvSpPr>
          <p:cNvPr id="241" name="Shape 241"/>
          <p:cNvSpPr/>
          <p:nvPr/>
        </p:nvSpPr>
        <p:spPr>
          <a:xfrm>
            <a:off x="7228174" y="1211027"/>
            <a:ext cx="2311868" cy="1110882"/>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lgn="r">
              <a:defRPr>
                <a:solidFill>
                  <a:srgbClr val="FFFFFF"/>
                </a:solidFill>
              </a:defRPr>
            </a:lvl1pPr>
          </a:lstStyle>
          <a:p>
            <a:pPr algn="ctr"/>
            <a:r>
              <a:rPr lang="nb-NO" sz="3375" b="1" dirty="0" err="1">
                <a:ln w="3175">
                  <a:noFill/>
                </a:ln>
                <a:solidFill>
                  <a:srgbClr val="000000"/>
                </a:solidFill>
                <a:ea typeface="Arial" charset="0"/>
                <a:cs typeface="Arial" charset="0"/>
              </a:rPr>
              <a:t>Warmer</a:t>
            </a:r>
            <a:r>
              <a:rPr lang="nb-NO" sz="3375" b="1" dirty="0">
                <a:ln w="3175">
                  <a:noFill/>
                </a:ln>
                <a:solidFill>
                  <a:srgbClr val="000000"/>
                </a:solidFill>
                <a:ea typeface="Arial" charset="0"/>
                <a:cs typeface="Arial" charset="0"/>
              </a:rPr>
              <a:t> </a:t>
            </a:r>
          </a:p>
          <a:p>
            <a:pPr algn="ctr"/>
            <a:r>
              <a:rPr lang="nb-NO" sz="3375" b="1" dirty="0" err="1">
                <a:ln w="3175">
                  <a:noFill/>
                </a:ln>
                <a:solidFill>
                  <a:srgbClr val="000000"/>
                </a:solidFill>
                <a:ea typeface="Arial" charset="0"/>
                <a:cs typeface="Arial" charset="0"/>
              </a:rPr>
              <a:t>ocean</a:t>
            </a:r>
            <a:endParaRPr sz="3375" b="1" dirty="0">
              <a:ln w="3175">
                <a:noFill/>
              </a:ln>
              <a:solidFill>
                <a:srgbClr val="000000"/>
              </a:solidFill>
              <a:ea typeface="Arial" charset="0"/>
              <a:cs typeface="Arial" charset="0"/>
            </a:endParaRPr>
          </a:p>
        </p:txBody>
      </p:sp>
      <p:sp>
        <p:nvSpPr>
          <p:cNvPr id="8" name="Shape 239"/>
          <p:cNvSpPr/>
          <p:nvPr/>
        </p:nvSpPr>
        <p:spPr>
          <a:xfrm>
            <a:off x="1913221" y="209621"/>
            <a:ext cx="5297504" cy="99546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lgn="r">
              <a:defRPr>
                <a:solidFill>
                  <a:srgbClr val="000000"/>
                </a:solidFill>
              </a:defRPr>
            </a:lvl1pPr>
          </a:lstStyle>
          <a:p>
            <a:pPr algn="ctr"/>
            <a:r>
              <a:rPr lang="nb-NO" sz="2000" dirty="0" err="1">
                <a:ea typeface="Arial" charset="0"/>
                <a:cs typeface="Arial" charset="0"/>
              </a:rPr>
              <a:t>When</a:t>
            </a:r>
            <a:r>
              <a:rPr lang="nb-NO" sz="2000" dirty="0">
                <a:ea typeface="Arial" charset="0"/>
                <a:cs typeface="Arial" charset="0"/>
              </a:rPr>
              <a:t> </a:t>
            </a:r>
            <a:r>
              <a:rPr lang="nb-NO" sz="2000" dirty="0" err="1">
                <a:ea typeface="Arial" charset="0"/>
                <a:cs typeface="Arial" charset="0"/>
              </a:rPr>
              <a:t>cold</a:t>
            </a:r>
            <a:r>
              <a:rPr lang="nb-NO" sz="2000" dirty="0">
                <a:ea typeface="Arial" charset="0"/>
                <a:cs typeface="Arial" charset="0"/>
              </a:rPr>
              <a:t> air from over </a:t>
            </a:r>
            <a:r>
              <a:rPr lang="nb-NO" sz="2000" dirty="0" err="1">
                <a:ea typeface="Arial" charset="0"/>
                <a:cs typeface="Arial" charset="0"/>
              </a:rPr>
              <a:t>the</a:t>
            </a:r>
            <a:r>
              <a:rPr lang="nb-NO" sz="2000" dirty="0">
                <a:ea typeface="Arial" charset="0"/>
                <a:cs typeface="Arial" charset="0"/>
              </a:rPr>
              <a:t> </a:t>
            </a:r>
            <a:r>
              <a:rPr lang="nb-NO" sz="2000" dirty="0" err="1" smtClean="0">
                <a:ea typeface="Arial" charset="0"/>
                <a:cs typeface="Arial" charset="0"/>
              </a:rPr>
              <a:t>sea</a:t>
            </a:r>
            <a:r>
              <a:rPr lang="nb-NO" sz="2000" dirty="0" err="1">
                <a:ea typeface="Arial" charset="0"/>
                <a:cs typeface="Arial" charset="0"/>
              </a:rPr>
              <a:t>-</a:t>
            </a:r>
            <a:r>
              <a:rPr lang="nb-NO" sz="2000" dirty="0" err="1" smtClean="0">
                <a:ea typeface="Arial" charset="0"/>
                <a:cs typeface="Arial" charset="0"/>
              </a:rPr>
              <a:t>ice</a:t>
            </a:r>
            <a:r>
              <a:rPr lang="nb-NO" sz="2000" dirty="0" smtClean="0">
                <a:ea typeface="Arial" charset="0"/>
                <a:cs typeface="Arial" charset="0"/>
              </a:rPr>
              <a:t> </a:t>
            </a:r>
            <a:r>
              <a:rPr lang="nb-NO" sz="2000" dirty="0">
                <a:ea typeface="Arial" charset="0"/>
                <a:cs typeface="Arial" charset="0"/>
              </a:rPr>
              <a:t>is </a:t>
            </a:r>
            <a:r>
              <a:rPr lang="nb-NO" sz="2000" dirty="0" err="1">
                <a:ea typeface="Arial" charset="0"/>
                <a:cs typeface="Arial" charset="0"/>
              </a:rPr>
              <a:t>transported</a:t>
            </a:r>
            <a:r>
              <a:rPr lang="nb-NO" sz="2000" dirty="0">
                <a:ea typeface="Arial" charset="0"/>
                <a:cs typeface="Arial" charset="0"/>
              </a:rPr>
              <a:t> over </a:t>
            </a:r>
            <a:r>
              <a:rPr lang="nb-NO" sz="2000" dirty="0" err="1">
                <a:ea typeface="Arial" charset="0"/>
                <a:cs typeface="Arial" charset="0"/>
              </a:rPr>
              <a:t>open</a:t>
            </a:r>
            <a:r>
              <a:rPr lang="nb-NO" sz="2000" dirty="0">
                <a:ea typeface="Arial" charset="0"/>
                <a:cs typeface="Arial" charset="0"/>
              </a:rPr>
              <a:t> </a:t>
            </a:r>
            <a:r>
              <a:rPr lang="nb-NO" sz="2000" dirty="0" err="1">
                <a:ea typeface="Arial" charset="0"/>
                <a:cs typeface="Arial" charset="0"/>
              </a:rPr>
              <a:t>ocean</a:t>
            </a:r>
            <a:r>
              <a:rPr lang="nb-NO" sz="2000" dirty="0">
                <a:ea typeface="Arial" charset="0"/>
                <a:cs typeface="Arial" charset="0"/>
              </a:rPr>
              <a:t>, </a:t>
            </a:r>
            <a:r>
              <a:rPr lang="nb-NO" sz="2000" dirty="0" err="1">
                <a:ea typeface="Arial" charset="0"/>
                <a:cs typeface="Arial" charset="0"/>
              </a:rPr>
              <a:t>the</a:t>
            </a:r>
            <a:r>
              <a:rPr lang="nb-NO" sz="2000" dirty="0">
                <a:ea typeface="Arial" charset="0"/>
                <a:cs typeface="Arial" charset="0"/>
              </a:rPr>
              <a:t> </a:t>
            </a:r>
            <a:r>
              <a:rPr lang="nb-NO" sz="2000" dirty="0" err="1">
                <a:ea typeface="Arial" charset="0"/>
                <a:cs typeface="Arial" charset="0"/>
              </a:rPr>
              <a:t>chances</a:t>
            </a:r>
            <a:r>
              <a:rPr lang="nb-NO" sz="2000" dirty="0">
                <a:ea typeface="Arial" charset="0"/>
                <a:cs typeface="Arial" charset="0"/>
              </a:rPr>
              <a:t> </a:t>
            </a:r>
            <a:r>
              <a:rPr lang="nb-NO" sz="2000" dirty="0" err="1">
                <a:ea typeface="Arial" charset="0"/>
                <a:cs typeface="Arial" charset="0"/>
              </a:rPr>
              <a:t>of</a:t>
            </a:r>
            <a:r>
              <a:rPr lang="nb-NO" sz="2000" dirty="0">
                <a:ea typeface="Arial" charset="0"/>
                <a:cs typeface="Arial" charset="0"/>
              </a:rPr>
              <a:t> severe </a:t>
            </a:r>
            <a:r>
              <a:rPr lang="nb-NO" sz="2000" dirty="0" err="1">
                <a:ea typeface="Arial" charset="0"/>
                <a:cs typeface="Arial" charset="0"/>
              </a:rPr>
              <a:t>weather</a:t>
            </a:r>
            <a:r>
              <a:rPr lang="nb-NO" sz="2000" dirty="0">
                <a:ea typeface="Arial" charset="0"/>
                <a:cs typeface="Arial" charset="0"/>
              </a:rPr>
              <a:t> </a:t>
            </a:r>
            <a:r>
              <a:rPr lang="nb-NO" sz="2000" dirty="0" err="1">
                <a:ea typeface="Arial" charset="0"/>
                <a:cs typeface="Arial" charset="0"/>
              </a:rPr>
              <a:t>such</a:t>
            </a:r>
            <a:r>
              <a:rPr lang="nb-NO" sz="2000" dirty="0">
                <a:ea typeface="Arial" charset="0"/>
                <a:cs typeface="Arial" charset="0"/>
              </a:rPr>
              <a:t> as polar </a:t>
            </a:r>
            <a:r>
              <a:rPr lang="nb-NO" sz="2000" dirty="0" err="1">
                <a:ea typeface="Arial" charset="0"/>
                <a:cs typeface="Arial" charset="0"/>
              </a:rPr>
              <a:t>lows</a:t>
            </a:r>
            <a:r>
              <a:rPr lang="nb-NO" sz="2000" dirty="0">
                <a:ea typeface="Arial" charset="0"/>
                <a:cs typeface="Arial" charset="0"/>
              </a:rPr>
              <a:t> </a:t>
            </a:r>
            <a:r>
              <a:rPr lang="nb-NO" sz="2000" dirty="0" err="1">
                <a:ea typeface="Arial" charset="0"/>
                <a:cs typeface="Arial" charset="0"/>
              </a:rPr>
              <a:t>increase</a:t>
            </a:r>
            <a:endParaRPr sz="2000" dirty="0">
              <a:ea typeface="Arial" charset="0"/>
              <a:cs typeface="Arial" charset="0"/>
            </a:endParaRPr>
          </a:p>
        </p:txBody>
      </p:sp>
      <p:sp>
        <p:nvSpPr>
          <p:cNvPr id="9" name="Shape 239"/>
          <p:cNvSpPr/>
          <p:nvPr/>
        </p:nvSpPr>
        <p:spPr>
          <a:xfrm>
            <a:off x="581401" y="5679337"/>
            <a:ext cx="5492265" cy="995465"/>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lgn="r">
              <a:defRPr>
                <a:solidFill>
                  <a:srgbClr val="000000"/>
                </a:solidFill>
              </a:defRPr>
            </a:lvl1pPr>
          </a:lstStyle>
          <a:p>
            <a:pPr algn="l"/>
            <a:r>
              <a:rPr lang="nb-NO" sz="2000" dirty="0" err="1">
                <a:solidFill>
                  <a:srgbClr val="FFFFFF"/>
                </a:solidFill>
                <a:ea typeface="Arial" charset="0"/>
                <a:cs typeface="Arial" charset="0"/>
              </a:rPr>
              <a:t>We</a:t>
            </a:r>
            <a:r>
              <a:rPr lang="nb-NO" sz="2000" dirty="0">
                <a:solidFill>
                  <a:srgbClr val="FFFFFF"/>
                </a:solidFill>
                <a:ea typeface="Arial" charset="0"/>
                <a:cs typeface="Arial" charset="0"/>
              </a:rPr>
              <a:t> </a:t>
            </a:r>
            <a:r>
              <a:rPr lang="nb-NO" sz="2000" dirty="0" err="1">
                <a:solidFill>
                  <a:srgbClr val="FFFFFF"/>
                </a:solidFill>
                <a:ea typeface="Arial" charset="0"/>
                <a:cs typeface="Arial" charset="0"/>
              </a:rPr>
              <a:t>cannot</a:t>
            </a:r>
            <a:r>
              <a:rPr lang="nb-NO" sz="2000" dirty="0">
                <a:solidFill>
                  <a:srgbClr val="FFFFFF"/>
                </a:solidFill>
                <a:ea typeface="Arial" charset="0"/>
                <a:cs typeface="Arial" charset="0"/>
              </a:rPr>
              <a:t> </a:t>
            </a:r>
            <a:r>
              <a:rPr lang="nb-NO" sz="2000" dirty="0" err="1">
                <a:solidFill>
                  <a:srgbClr val="FFFFFF"/>
                </a:solidFill>
                <a:ea typeface="Arial" charset="0"/>
                <a:cs typeface="Arial" charset="0"/>
              </a:rPr>
              <a:t>forecast</a:t>
            </a:r>
            <a:r>
              <a:rPr lang="nb-NO" sz="2000" dirty="0">
                <a:solidFill>
                  <a:srgbClr val="FFFFFF"/>
                </a:solidFill>
                <a:ea typeface="Arial" charset="0"/>
                <a:cs typeface="Arial" charset="0"/>
              </a:rPr>
              <a:t> polar </a:t>
            </a:r>
            <a:r>
              <a:rPr lang="nb-NO" sz="2000" dirty="0" err="1">
                <a:solidFill>
                  <a:srgbClr val="FFFFFF"/>
                </a:solidFill>
                <a:ea typeface="Arial" charset="0"/>
                <a:cs typeface="Arial" charset="0"/>
              </a:rPr>
              <a:t>lows</a:t>
            </a:r>
            <a:r>
              <a:rPr lang="nb-NO" sz="2000" dirty="0">
                <a:solidFill>
                  <a:srgbClr val="FFFFFF"/>
                </a:solidFill>
                <a:ea typeface="Arial" charset="0"/>
                <a:cs typeface="Arial" charset="0"/>
              </a:rPr>
              <a:t> </a:t>
            </a:r>
            <a:r>
              <a:rPr lang="nb-NO" sz="2000" dirty="0" err="1">
                <a:solidFill>
                  <a:srgbClr val="FFFFFF"/>
                </a:solidFill>
                <a:ea typeface="Arial" charset="0"/>
                <a:cs typeface="Arial" charset="0"/>
              </a:rPr>
              <a:t>on</a:t>
            </a:r>
            <a:r>
              <a:rPr lang="nb-NO" sz="2000" dirty="0">
                <a:solidFill>
                  <a:srgbClr val="FFFFFF"/>
                </a:solidFill>
                <a:ea typeface="Arial" charset="0"/>
                <a:cs typeface="Arial" charset="0"/>
              </a:rPr>
              <a:t> </a:t>
            </a:r>
            <a:r>
              <a:rPr lang="nb-NO" sz="2000" dirty="0" err="1">
                <a:solidFill>
                  <a:srgbClr val="FFFFFF"/>
                </a:solidFill>
                <a:ea typeface="Arial" charset="0"/>
                <a:cs typeface="Arial" charset="0"/>
              </a:rPr>
              <a:t>the</a:t>
            </a:r>
            <a:r>
              <a:rPr lang="nb-NO" sz="2000" dirty="0">
                <a:solidFill>
                  <a:srgbClr val="FFFFFF"/>
                </a:solidFill>
                <a:ea typeface="Arial" charset="0"/>
                <a:cs typeface="Arial" charset="0"/>
              </a:rPr>
              <a:t> S2S time </a:t>
            </a:r>
            <a:r>
              <a:rPr lang="nb-NO" sz="2000" dirty="0" err="1">
                <a:solidFill>
                  <a:srgbClr val="FFFFFF"/>
                </a:solidFill>
                <a:ea typeface="Arial" charset="0"/>
                <a:cs typeface="Arial" charset="0"/>
              </a:rPr>
              <a:t>scale</a:t>
            </a:r>
            <a:r>
              <a:rPr lang="nb-NO" sz="2000" dirty="0">
                <a:solidFill>
                  <a:srgbClr val="FFFFFF"/>
                </a:solidFill>
                <a:ea typeface="Arial" charset="0"/>
                <a:cs typeface="Arial" charset="0"/>
              </a:rPr>
              <a:t>, </a:t>
            </a:r>
            <a:r>
              <a:rPr lang="nb-NO" sz="2000" dirty="0" err="1">
                <a:solidFill>
                  <a:srgbClr val="FFFFFF"/>
                </a:solidFill>
                <a:ea typeface="Arial" charset="0"/>
                <a:cs typeface="Arial" charset="0"/>
              </a:rPr>
              <a:t>but</a:t>
            </a:r>
            <a:r>
              <a:rPr lang="nb-NO" sz="2000" dirty="0">
                <a:solidFill>
                  <a:srgbClr val="FFFFFF"/>
                </a:solidFill>
                <a:ea typeface="Arial" charset="0"/>
                <a:cs typeface="Arial" charset="0"/>
              </a:rPr>
              <a:t> </a:t>
            </a:r>
            <a:r>
              <a:rPr lang="nb-NO" sz="2000" dirty="0" err="1">
                <a:solidFill>
                  <a:srgbClr val="FFFFFF"/>
                </a:solidFill>
                <a:ea typeface="Arial" charset="0"/>
                <a:cs typeface="Arial" charset="0"/>
              </a:rPr>
              <a:t>we</a:t>
            </a:r>
            <a:r>
              <a:rPr lang="nb-NO" sz="2000" dirty="0">
                <a:solidFill>
                  <a:srgbClr val="FFFFFF"/>
                </a:solidFill>
                <a:ea typeface="Arial" charset="0"/>
                <a:cs typeface="Arial" charset="0"/>
              </a:rPr>
              <a:t> </a:t>
            </a:r>
            <a:r>
              <a:rPr lang="nb-NO" sz="2000" dirty="0" err="1">
                <a:solidFill>
                  <a:srgbClr val="FFFFFF"/>
                </a:solidFill>
                <a:ea typeface="Arial" charset="0"/>
                <a:cs typeface="Arial" charset="0"/>
              </a:rPr>
              <a:t>can</a:t>
            </a:r>
            <a:r>
              <a:rPr lang="nb-NO" sz="2000" dirty="0">
                <a:solidFill>
                  <a:srgbClr val="FFFFFF"/>
                </a:solidFill>
                <a:ea typeface="Arial" charset="0"/>
                <a:cs typeface="Arial" charset="0"/>
              </a:rPr>
              <a:t> </a:t>
            </a:r>
            <a:r>
              <a:rPr lang="nb-NO" sz="2000" dirty="0" err="1">
                <a:solidFill>
                  <a:srgbClr val="FFFFFF"/>
                </a:solidFill>
                <a:ea typeface="Arial" charset="0"/>
                <a:cs typeface="Arial" charset="0"/>
              </a:rPr>
              <a:t>perhaps</a:t>
            </a:r>
            <a:r>
              <a:rPr lang="nb-NO" sz="2000" dirty="0">
                <a:solidFill>
                  <a:srgbClr val="FFFFFF"/>
                </a:solidFill>
                <a:ea typeface="Arial" charset="0"/>
                <a:cs typeface="Arial" charset="0"/>
              </a:rPr>
              <a:t> </a:t>
            </a:r>
            <a:r>
              <a:rPr lang="nb-NO" sz="2000" dirty="0" err="1">
                <a:solidFill>
                  <a:srgbClr val="FFFFFF"/>
                </a:solidFill>
                <a:ea typeface="Arial" charset="0"/>
                <a:cs typeface="Arial" charset="0"/>
              </a:rPr>
              <a:t>forecast</a:t>
            </a:r>
            <a:r>
              <a:rPr lang="nb-NO" sz="2000" dirty="0">
                <a:solidFill>
                  <a:srgbClr val="FFFFFF"/>
                </a:solidFill>
                <a:ea typeface="Arial" charset="0"/>
                <a:cs typeface="Arial" charset="0"/>
              </a:rPr>
              <a:t> </a:t>
            </a:r>
            <a:r>
              <a:rPr lang="nb-NO" sz="2000" dirty="0" err="1">
                <a:solidFill>
                  <a:srgbClr val="FFFFFF"/>
                </a:solidFill>
                <a:ea typeface="Arial" charset="0"/>
                <a:cs typeface="Arial" charset="0"/>
              </a:rPr>
              <a:t>the</a:t>
            </a:r>
            <a:r>
              <a:rPr lang="nb-NO" sz="2000" dirty="0">
                <a:solidFill>
                  <a:srgbClr val="FFFFFF"/>
                </a:solidFill>
                <a:ea typeface="Arial" charset="0"/>
                <a:cs typeface="Arial" charset="0"/>
              </a:rPr>
              <a:t> </a:t>
            </a:r>
            <a:r>
              <a:rPr lang="nb-NO" sz="2000" dirty="0" err="1">
                <a:solidFill>
                  <a:srgbClr val="FFFFFF"/>
                </a:solidFill>
                <a:ea typeface="Arial" charset="0"/>
                <a:cs typeface="Arial" charset="0"/>
              </a:rPr>
              <a:t>environment</a:t>
            </a:r>
            <a:r>
              <a:rPr lang="nb-NO" sz="2000" dirty="0">
                <a:solidFill>
                  <a:srgbClr val="FFFFFF"/>
                </a:solidFill>
                <a:ea typeface="Arial" charset="0"/>
                <a:cs typeface="Arial" charset="0"/>
              </a:rPr>
              <a:t> in </a:t>
            </a:r>
            <a:r>
              <a:rPr lang="nb-NO" sz="2000" dirty="0" err="1">
                <a:solidFill>
                  <a:srgbClr val="FFFFFF"/>
                </a:solidFill>
                <a:ea typeface="Arial" charset="0"/>
                <a:cs typeface="Arial" charset="0"/>
              </a:rPr>
              <a:t>which</a:t>
            </a:r>
            <a:r>
              <a:rPr lang="nb-NO" sz="2000" dirty="0">
                <a:solidFill>
                  <a:srgbClr val="FFFFFF"/>
                </a:solidFill>
                <a:ea typeface="Arial" charset="0"/>
                <a:cs typeface="Arial" charset="0"/>
              </a:rPr>
              <a:t> it forms: </a:t>
            </a:r>
            <a:r>
              <a:rPr lang="nb-NO" sz="2000" dirty="0" err="1">
                <a:solidFill>
                  <a:srgbClr val="FFFFFF"/>
                </a:solidFill>
                <a:ea typeface="Arial" charset="0"/>
                <a:cs typeface="Arial" charset="0"/>
              </a:rPr>
              <a:t>cold</a:t>
            </a:r>
            <a:r>
              <a:rPr lang="nb-NO" sz="2000" dirty="0">
                <a:solidFill>
                  <a:srgbClr val="FFFFFF"/>
                </a:solidFill>
                <a:ea typeface="Arial" charset="0"/>
                <a:cs typeface="Arial" charset="0"/>
              </a:rPr>
              <a:t> air </a:t>
            </a:r>
            <a:r>
              <a:rPr lang="nb-NO" sz="2000" dirty="0" err="1">
                <a:solidFill>
                  <a:srgbClr val="FFFFFF"/>
                </a:solidFill>
                <a:ea typeface="Arial" charset="0"/>
                <a:cs typeface="Arial" charset="0"/>
              </a:rPr>
              <a:t>outbreaks</a:t>
            </a:r>
            <a:endParaRPr sz="2000" dirty="0">
              <a:solidFill>
                <a:srgbClr val="FFFFFF"/>
              </a:solidFill>
              <a:ea typeface="Arial" charset="0"/>
              <a:cs typeface="Arial" charset="0"/>
            </a:endParaRPr>
          </a:p>
        </p:txBody>
      </p:sp>
    </p:spTree>
    <p:extLst>
      <p:ext uri="{BB962C8B-B14F-4D97-AF65-F5344CB8AC3E}">
        <p14:creationId xmlns:p14="http://schemas.microsoft.com/office/powerpoint/2010/main" val="1037937129"/>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48" y="99501"/>
            <a:ext cx="9678352" cy="1325563"/>
          </a:xfrm>
        </p:spPr>
        <p:txBody>
          <a:bodyPr>
            <a:noAutofit/>
          </a:bodyPr>
          <a:lstStyle/>
          <a:p>
            <a:r>
              <a:rPr lang="nb-NO" sz="2800" dirty="0" err="1">
                <a:ea typeface="Arial" charset="0"/>
                <a:cs typeface="Arial" charset="0"/>
              </a:rPr>
              <a:t>We</a:t>
            </a:r>
            <a:r>
              <a:rPr lang="nb-NO" sz="2800" dirty="0">
                <a:ea typeface="Arial" charset="0"/>
                <a:cs typeface="Arial" charset="0"/>
              </a:rPr>
              <a:t> </a:t>
            </a:r>
            <a:r>
              <a:rPr lang="nb-NO" sz="2800" dirty="0" err="1">
                <a:ea typeface="Arial" charset="0"/>
                <a:cs typeface="Arial" charset="0"/>
              </a:rPr>
              <a:t>cannot</a:t>
            </a:r>
            <a:r>
              <a:rPr lang="nb-NO" sz="2800" dirty="0">
                <a:ea typeface="Arial" charset="0"/>
                <a:cs typeface="Arial" charset="0"/>
              </a:rPr>
              <a:t> </a:t>
            </a:r>
            <a:r>
              <a:rPr lang="nb-NO" sz="2800" dirty="0" err="1">
                <a:ea typeface="Arial" charset="0"/>
                <a:cs typeface="Arial" charset="0"/>
              </a:rPr>
              <a:t>forecast</a:t>
            </a:r>
            <a:r>
              <a:rPr lang="nb-NO" sz="2800" dirty="0">
                <a:ea typeface="Arial" charset="0"/>
                <a:cs typeface="Arial" charset="0"/>
              </a:rPr>
              <a:t> polar </a:t>
            </a:r>
            <a:r>
              <a:rPr lang="nb-NO" sz="2800" dirty="0" err="1">
                <a:ea typeface="Arial" charset="0"/>
                <a:cs typeface="Arial" charset="0"/>
              </a:rPr>
              <a:t>lows</a:t>
            </a:r>
            <a:r>
              <a:rPr lang="nb-NO" sz="2800" dirty="0">
                <a:ea typeface="Arial" charset="0"/>
                <a:cs typeface="Arial" charset="0"/>
              </a:rPr>
              <a:t> </a:t>
            </a:r>
            <a:r>
              <a:rPr lang="nb-NO" sz="2800" dirty="0" err="1">
                <a:ea typeface="Arial" charset="0"/>
                <a:cs typeface="Arial" charset="0"/>
              </a:rPr>
              <a:t>on</a:t>
            </a:r>
            <a:r>
              <a:rPr lang="nb-NO" sz="2800" dirty="0">
                <a:ea typeface="Arial" charset="0"/>
                <a:cs typeface="Arial" charset="0"/>
              </a:rPr>
              <a:t> </a:t>
            </a:r>
            <a:r>
              <a:rPr lang="nb-NO" sz="2800" dirty="0" err="1">
                <a:ea typeface="Arial" charset="0"/>
                <a:cs typeface="Arial" charset="0"/>
              </a:rPr>
              <a:t>the</a:t>
            </a:r>
            <a:r>
              <a:rPr lang="nb-NO" sz="2800" dirty="0">
                <a:ea typeface="Arial" charset="0"/>
                <a:cs typeface="Arial" charset="0"/>
              </a:rPr>
              <a:t> S2S time </a:t>
            </a:r>
            <a:r>
              <a:rPr lang="nb-NO" sz="2800" dirty="0" err="1">
                <a:ea typeface="Arial" charset="0"/>
                <a:cs typeface="Arial" charset="0"/>
              </a:rPr>
              <a:t>scale</a:t>
            </a:r>
            <a:r>
              <a:rPr lang="nb-NO" sz="2800" dirty="0">
                <a:ea typeface="Arial" charset="0"/>
                <a:cs typeface="Arial" charset="0"/>
              </a:rPr>
              <a:t>, </a:t>
            </a:r>
            <a:r>
              <a:rPr lang="nb-NO" sz="2800" dirty="0" err="1">
                <a:ea typeface="Arial" charset="0"/>
                <a:cs typeface="Arial" charset="0"/>
              </a:rPr>
              <a:t>but</a:t>
            </a:r>
            <a:r>
              <a:rPr lang="nb-NO" sz="2800" dirty="0">
                <a:ea typeface="Arial" charset="0"/>
                <a:cs typeface="Arial" charset="0"/>
              </a:rPr>
              <a:t> </a:t>
            </a:r>
            <a:r>
              <a:rPr lang="nb-NO" sz="2800" dirty="0" err="1" smtClean="0">
                <a:ea typeface="Arial" charset="0"/>
                <a:cs typeface="Arial" charset="0"/>
              </a:rPr>
              <a:t>perhaps</a:t>
            </a:r>
            <a:r>
              <a:rPr lang="nb-NO" sz="2800" dirty="0" smtClean="0">
                <a:ea typeface="Arial" charset="0"/>
                <a:cs typeface="Arial" charset="0"/>
              </a:rPr>
              <a:t> </a:t>
            </a:r>
            <a:r>
              <a:rPr lang="nb-NO" sz="2800" dirty="0" err="1">
                <a:ea typeface="Arial" charset="0"/>
                <a:cs typeface="Arial" charset="0"/>
              </a:rPr>
              <a:t>the</a:t>
            </a:r>
            <a:r>
              <a:rPr lang="nb-NO" sz="2800" dirty="0">
                <a:ea typeface="Arial" charset="0"/>
                <a:cs typeface="Arial" charset="0"/>
              </a:rPr>
              <a:t> </a:t>
            </a:r>
            <a:r>
              <a:rPr lang="nb-NO" sz="2800" dirty="0" err="1">
                <a:ea typeface="Arial" charset="0"/>
                <a:cs typeface="Arial" charset="0"/>
              </a:rPr>
              <a:t>environment</a:t>
            </a:r>
            <a:r>
              <a:rPr lang="nb-NO" sz="2800" dirty="0">
                <a:ea typeface="Arial" charset="0"/>
                <a:cs typeface="Arial" charset="0"/>
              </a:rPr>
              <a:t> in </a:t>
            </a:r>
            <a:r>
              <a:rPr lang="nb-NO" sz="2800" dirty="0" err="1">
                <a:ea typeface="Arial" charset="0"/>
                <a:cs typeface="Arial" charset="0"/>
              </a:rPr>
              <a:t>which</a:t>
            </a:r>
            <a:r>
              <a:rPr lang="nb-NO" sz="2800" dirty="0">
                <a:ea typeface="Arial" charset="0"/>
                <a:cs typeface="Arial" charset="0"/>
              </a:rPr>
              <a:t> </a:t>
            </a:r>
            <a:r>
              <a:rPr lang="nb-NO" sz="2800" dirty="0" err="1" smtClean="0">
                <a:ea typeface="Arial" charset="0"/>
                <a:cs typeface="Arial" charset="0"/>
              </a:rPr>
              <a:t>they</a:t>
            </a:r>
            <a:r>
              <a:rPr lang="nb-NO" sz="2800" dirty="0" smtClean="0">
                <a:ea typeface="Arial" charset="0"/>
                <a:cs typeface="Arial" charset="0"/>
              </a:rPr>
              <a:t> form: </a:t>
            </a:r>
            <a:r>
              <a:rPr lang="nb-NO" sz="2800" dirty="0" err="1">
                <a:ea typeface="Arial" charset="0"/>
                <a:cs typeface="Arial" charset="0"/>
              </a:rPr>
              <a:t>cold</a:t>
            </a:r>
            <a:r>
              <a:rPr lang="nb-NO" sz="2800" dirty="0">
                <a:ea typeface="Arial" charset="0"/>
                <a:cs typeface="Arial" charset="0"/>
              </a:rPr>
              <a:t> air </a:t>
            </a:r>
            <a:r>
              <a:rPr lang="nb-NO" sz="2800" dirty="0" err="1">
                <a:ea typeface="Arial" charset="0"/>
                <a:cs typeface="Arial" charset="0"/>
              </a:rPr>
              <a:t>outbreaks</a:t>
            </a:r>
            <a:endParaRPr lang="nb-NO" sz="2800" dirty="0">
              <a:ea typeface="Arial" charset="0"/>
              <a:cs typeface="Arial" charset="0"/>
            </a:endParaRPr>
          </a:p>
        </p:txBody>
      </p:sp>
      <p:pic>
        <p:nvPicPr>
          <p:cNvPr id="5" name="Picture 4"/>
          <p:cNvPicPr>
            <a:picLocks noChangeAspect="1"/>
          </p:cNvPicPr>
          <p:nvPr/>
        </p:nvPicPr>
        <p:blipFill>
          <a:blip r:embed="rId3"/>
          <a:stretch>
            <a:fillRect/>
          </a:stretch>
        </p:blipFill>
        <p:spPr>
          <a:xfrm>
            <a:off x="824548" y="4022194"/>
            <a:ext cx="7933210" cy="1495105"/>
          </a:xfrm>
          <a:prstGeom prst="rect">
            <a:avLst/>
          </a:prstGeom>
        </p:spPr>
      </p:pic>
      <p:sp>
        <p:nvSpPr>
          <p:cNvPr id="6" name="TextBox 5"/>
          <p:cNvSpPr txBox="1"/>
          <p:nvPr/>
        </p:nvSpPr>
        <p:spPr>
          <a:xfrm flipH="1">
            <a:off x="7883183" y="6480810"/>
            <a:ext cx="2982351" cy="369332"/>
          </a:xfrm>
          <a:prstGeom prst="rect">
            <a:avLst/>
          </a:prstGeom>
          <a:noFill/>
        </p:spPr>
        <p:txBody>
          <a:bodyPr wrap="square" rtlCol="0">
            <a:spAutoFit/>
          </a:bodyPr>
          <a:lstStyle/>
          <a:p>
            <a:r>
              <a:rPr lang="en-US" dirty="0" err="1" smtClean="0"/>
              <a:t>Kolstad</a:t>
            </a:r>
            <a:r>
              <a:rPr lang="en-US" dirty="0" smtClean="0"/>
              <a:t> et al., 2010 </a:t>
            </a:r>
            <a:endParaRPr lang="en-US" dirty="0"/>
          </a:p>
        </p:txBody>
      </p:sp>
      <p:pic>
        <p:nvPicPr>
          <p:cNvPr id="7" name="Picture 6"/>
          <p:cNvPicPr>
            <a:picLocks noChangeAspect="1"/>
          </p:cNvPicPr>
          <p:nvPr/>
        </p:nvPicPr>
        <p:blipFill>
          <a:blip r:embed="rId4"/>
          <a:stretch>
            <a:fillRect/>
          </a:stretch>
        </p:blipFill>
        <p:spPr>
          <a:xfrm>
            <a:off x="886777" y="2395854"/>
            <a:ext cx="7887547" cy="1478915"/>
          </a:xfrm>
          <a:prstGeom prst="rect">
            <a:avLst/>
          </a:prstGeom>
        </p:spPr>
      </p:pic>
      <p:sp>
        <p:nvSpPr>
          <p:cNvPr id="8" name="Rectangle 7"/>
          <p:cNvSpPr/>
          <p:nvPr/>
        </p:nvSpPr>
        <p:spPr>
          <a:xfrm>
            <a:off x="681038" y="1596390"/>
            <a:ext cx="8234362" cy="646331"/>
          </a:xfrm>
          <a:prstGeom prst="rect">
            <a:avLst/>
          </a:prstGeom>
        </p:spPr>
        <p:txBody>
          <a:bodyPr wrap="square">
            <a:spAutoFit/>
          </a:bodyPr>
          <a:lstStyle/>
          <a:p>
            <a:r>
              <a:rPr lang="en-US" b="1" dirty="0" smtClean="0"/>
              <a:t>Example: </a:t>
            </a:r>
            <a:r>
              <a:rPr lang="en-US" dirty="0" smtClean="0"/>
              <a:t>large </a:t>
            </a:r>
            <a:r>
              <a:rPr lang="en-US" dirty="0"/>
              <a:t>increases in the frequency of cold air outbreaks </a:t>
            </a:r>
            <a:r>
              <a:rPr lang="en-US" dirty="0" smtClean="0"/>
              <a:t>(top) coincide </a:t>
            </a:r>
            <a:r>
              <a:rPr lang="en-US" dirty="0"/>
              <a:t>geographically with the regions of mean temperature change </a:t>
            </a:r>
            <a:r>
              <a:rPr lang="en-US" dirty="0" smtClean="0"/>
              <a:t>(bottom). </a:t>
            </a:r>
            <a:endParaRPr lang="en-US" dirty="0"/>
          </a:p>
        </p:txBody>
      </p:sp>
      <p:sp>
        <p:nvSpPr>
          <p:cNvPr id="9" name="Rectangle 8"/>
          <p:cNvSpPr/>
          <p:nvPr/>
        </p:nvSpPr>
        <p:spPr>
          <a:xfrm>
            <a:off x="687388" y="5542984"/>
            <a:ext cx="8833802" cy="1138773"/>
          </a:xfrm>
          <a:prstGeom prst="rect">
            <a:avLst/>
          </a:prstGeom>
        </p:spPr>
        <p:txBody>
          <a:bodyPr wrap="square">
            <a:spAutoFit/>
          </a:bodyPr>
          <a:lstStyle/>
          <a:p>
            <a:pPr algn="just"/>
            <a:endParaRPr lang="en-US" sz="800" dirty="0"/>
          </a:p>
          <a:p>
            <a:pPr marR="620" algn="just"/>
            <a:r>
              <a:rPr lang="en-US" b="1" baseline="30000" dirty="0" smtClean="0">
                <a:solidFill>
                  <a:srgbClr val="231F20"/>
                </a:solidFill>
              </a:rPr>
              <a:t>Top</a:t>
            </a:r>
            <a:r>
              <a:rPr lang="en-US" b="1" baseline="30000" dirty="0">
                <a:solidFill>
                  <a:srgbClr val="231F20"/>
                </a:solidFill>
              </a:rPr>
              <a:t>:</a:t>
            </a:r>
            <a:r>
              <a:rPr lang="en-US" baseline="30000" dirty="0">
                <a:solidFill>
                  <a:srgbClr val="231F20"/>
                </a:solidFill>
              </a:rPr>
              <a:t> The composite number of cold days divided by the date-wise climatological mean number of cold days for each grid point relative to weak vortex days during the specified time intervals.</a:t>
            </a:r>
          </a:p>
          <a:p>
            <a:pPr marR="620" algn="just"/>
            <a:r>
              <a:rPr lang="en-US" b="1" baseline="30000" dirty="0">
                <a:solidFill>
                  <a:srgbClr val="231F20"/>
                </a:solidFill>
              </a:rPr>
              <a:t>Bottom:</a:t>
            </a:r>
            <a:r>
              <a:rPr lang="en-US" baseline="30000" dirty="0">
                <a:solidFill>
                  <a:srgbClr val="231F20"/>
                </a:solidFill>
              </a:rPr>
              <a:t> Composites of 850 </a:t>
            </a:r>
            <a:r>
              <a:rPr lang="en-US" baseline="30000" dirty="0" err="1">
                <a:solidFill>
                  <a:srgbClr val="231F20"/>
                </a:solidFill>
              </a:rPr>
              <a:t>hPa</a:t>
            </a:r>
            <a:r>
              <a:rPr lang="en-US" baseline="30000" dirty="0">
                <a:solidFill>
                  <a:srgbClr val="231F20"/>
                </a:solidFill>
              </a:rPr>
              <a:t> geopotential height anomalies (in m with </a:t>
            </a:r>
            <a:r>
              <a:rPr lang="en-US" baseline="30000" dirty="0" smtClean="0">
                <a:solidFill>
                  <a:srgbClr val="231F20"/>
                </a:solidFill>
              </a:rPr>
              <a:t>solid contours, positive in black, negative in grey, contour interval 10 m, zero contour omitted) and 850 </a:t>
            </a:r>
            <a:r>
              <a:rPr lang="en-US" baseline="30000" dirty="0" err="1" smtClean="0">
                <a:solidFill>
                  <a:srgbClr val="231F20"/>
                </a:solidFill>
              </a:rPr>
              <a:t>hPa</a:t>
            </a:r>
            <a:r>
              <a:rPr lang="en-US" baseline="30000" dirty="0" smtClean="0">
                <a:solidFill>
                  <a:srgbClr val="231F20"/>
                </a:solidFill>
              </a:rPr>
              <a:t> temperature anomalies (in K with filled contours, with white contours along the values specified </a:t>
            </a:r>
            <a:r>
              <a:rPr lang="en-US" baseline="30000" dirty="0">
                <a:solidFill>
                  <a:srgbClr val="231F20"/>
                </a:solidFill>
              </a:rPr>
              <a:t>on the </a:t>
            </a:r>
            <a:r>
              <a:rPr lang="en-US" baseline="30000" dirty="0" err="1">
                <a:solidFill>
                  <a:srgbClr val="231F20"/>
                </a:solidFill>
              </a:rPr>
              <a:t>colour</a:t>
            </a:r>
            <a:r>
              <a:rPr lang="en-US" baseline="30000" dirty="0">
                <a:solidFill>
                  <a:srgbClr val="231F20"/>
                </a:solidFill>
              </a:rPr>
              <a:t> bar) relative to </a:t>
            </a:r>
            <a:r>
              <a:rPr lang="en-US" baseline="30000" dirty="0" smtClean="0">
                <a:solidFill>
                  <a:srgbClr val="231F20"/>
                </a:solidFill>
              </a:rPr>
              <a:t>weak vortex days, </a:t>
            </a:r>
            <a:r>
              <a:rPr lang="en-US" baseline="30000" dirty="0">
                <a:solidFill>
                  <a:srgbClr val="231F20"/>
                </a:solidFill>
              </a:rPr>
              <a:t>averaged over the specified time intervals. </a:t>
            </a:r>
            <a:endParaRPr lang="en-US" baseline="30000" dirty="0" smtClean="0">
              <a:solidFill>
                <a:srgbClr val="231F20"/>
              </a:solidFill>
            </a:endParaRPr>
          </a:p>
        </p:txBody>
      </p:sp>
    </p:spTree>
    <p:extLst>
      <p:ext uri="{BB962C8B-B14F-4D97-AF65-F5344CB8AC3E}">
        <p14:creationId xmlns:p14="http://schemas.microsoft.com/office/powerpoint/2010/main" val="5341884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78760" r="48558"/>
          <a:stretch/>
        </p:blipFill>
        <p:spPr>
          <a:xfrm>
            <a:off x="1264020" y="5226110"/>
            <a:ext cx="2587131" cy="534102"/>
          </a:xfrm>
          <a:prstGeom prst="rect">
            <a:avLst/>
          </a:prstGeom>
        </p:spPr>
      </p:pic>
      <p:pic>
        <p:nvPicPr>
          <p:cNvPr id="3" name="Image 2"/>
          <p:cNvPicPr>
            <a:picLocks noChangeAspect="1"/>
          </p:cNvPicPr>
          <p:nvPr/>
        </p:nvPicPr>
        <p:blipFill rotWithShape="1">
          <a:blip r:embed="rId2"/>
          <a:srcRect l="33314" b="19429"/>
          <a:stretch/>
        </p:blipFill>
        <p:spPr>
          <a:xfrm>
            <a:off x="497959" y="2276154"/>
            <a:ext cx="4382435" cy="2647447"/>
          </a:xfrm>
          <a:prstGeom prst="rect">
            <a:avLst/>
          </a:prstGeom>
        </p:spPr>
      </p:pic>
      <p:sp>
        <p:nvSpPr>
          <p:cNvPr id="4" name="Ellipse 3"/>
          <p:cNvSpPr/>
          <p:nvPr/>
        </p:nvSpPr>
        <p:spPr>
          <a:xfrm>
            <a:off x="2513907" y="2164834"/>
            <a:ext cx="423349" cy="557918"/>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Ellipse 5"/>
          <p:cNvSpPr/>
          <p:nvPr/>
        </p:nvSpPr>
        <p:spPr>
          <a:xfrm>
            <a:off x="448015" y="903266"/>
            <a:ext cx="4300683" cy="411228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9" name="Connecteur droit 8"/>
          <p:cNvCxnSpPr/>
          <p:nvPr/>
        </p:nvCxnSpPr>
        <p:spPr>
          <a:xfrm>
            <a:off x="686114" y="2057530"/>
            <a:ext cx="1935309" cy="96087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 name="Connecteur droit 9"/>
          <p:cNvCxnSpPr/>
          <p:nvPr/>
        </p:nvCxnSpPr>
        <p:spPr>
          <a:xfrm flipH="1">
            <a:off x="2628142" y="2057530"/>
            <a:ext cx="1908430" cy="96087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440843" y="635759"/>
            <a:ext cx="4267083" cy="139412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ZoneTexte 20"/>
          <p:cNvSpPr txBox="1"/>
          <p:nvPr/>
        </p:nvSpPr>
        <p:spPr>
          <a:xfrm>
            <a:off x="995223" y="5957021"/>
            <a:ext cx="4441800" cy="800219"/>
          </a:xfrm>
          <a:prstGeom prst="rect">
            <a:avLst/>
          </a:prstGeom>
          <a:noFill/>
        </p:spPr>
        <p:txBody>
          <a:bodyPr wrap="square" rtlCol="0">
            <a:spAutoFit/>
          </a:bodyPr>
          <a:lstStyle/>
          <a:p>
            <a:r>
              <a:rPr lang="fr-FR" sz="1400" dirty="0"/>
              <a:t>95% confidence </a:t>
            </a:r>
            <a:r>
              <a:rPr lang="fr-FR" sz="1400" dirty="0" err="1"/>
              <a:t>interval</a:t>
            </a:r>
            <a:r>
              <a:rPr lang="fr-FR" sz="1400" dirty="0"/>
              <a:t> for standard </a:t>
            </a:r>
            <a:r>
              <a:rPr lang="fr-FR" sz="1400" dirty="0" err="1"/>
              <a:t>correlation</a:t>
            </a:r>
            <a:r>
              <a:rPr lang="fr-FR" sz="1400" dirty="0"/>
              <a:t> SIC/SAT</a:t>
            </a:r>
          </a:p>
          <a:p>
            <a:r>
              <a:rPr lang="fr-FR" sz="1400" dirty="0"/>
              <a:t>90% confidence </a:t>
            </a:r>
            <a:r>
              <a:rPr lang="fr-FR" sz="1400" dirty="0" err="1"/>
              <a:t>interval</a:t>
            </a:r>
            <a:r>
              <a:rPr lang="fr-FR" sz="1400" dirty="0"/>
              <a:t> for cross </a:t>
            </a:r>
            <a:r>
              <a:rPr lang="fr-FR" sz="1400" dirty="0" err="1"/>
              <a:t>validated</a:t>
            </a:r>
            <a:r>
              <a:rPr lang="fr-FR" sz="1400" dirty="0"/>
              <a:t> </a:t>
            </a:r>
            <a:r>
              <a:rPr lang="fr-FR" sz="1400" dirty="0" err="1"/>
              <a:t>correlation</a:t>
            </a:r>
            <a:endParaRPr lang="fr-FR" sz="1400" dirty="0"/>
          </a:p>
          <a:p>
            <a:endParaRPr lang="fr-FR" dirty="0"/>
          </a:p>
        </p:txBody>
      </p:sp>
      <p:sp>
        <p:nvSpPr>
          <p:cNvPr id="22" name="ZoneTexte 21"/>
          <p:cNvSpPr txBox="1"/>
          <p:nvPr/>
        </p:nvSpPr>
        <p:spPr>
          <a:xfrm>
            <a:off x="-2408832" y="6515880"/>
            <a:ext cx="3554781" cy="2585323"/>
          </a:xfrm>
          <a:prstGeom prst="rect">
            <a:avLst/>
          </a:prstGeom>
          <a:noFill/>
        </p:spPr>
        <p:txBody>
          <a:bodyPr wrap="square" rtlCol="0">
            <a:spAutoFit/>
          </a:bodyPr>
          <a:lstStyle/>
          <a:p>
            <a:r>
              <a:rPr lang="en-US" dirty="0"/>
              <a:t>Summary :</a:t>
            </a:r>
          </a:p>
          <a:p>
            <a:endParaRPr lang="en-US" dirty="0"/>
          </a:p>
          <a:p>
            <a:pPr lvl="1"/>
            <a:endParaRPr lang="en-US" dirty="0"/>
          </a:p>
          <a:p>
            <a:pPr lvl="1"/>
            <a:endParaRPr lang="en-US" dirty="0"/>
          </a:p>
          <a:p>
            <a:pPr lvl="1"/>
            <a:endParaRPr lang="en-US" dirty="0"/>
          </a:p>
          <a:p>
            <a:pPr lvl="1"/>
            <a:endParaRPr lang="en-US" dirty="0"/>
          </a:p>
          <a:p>
            <a:pPr lvl="1"/>
            <a:endParaRPr lang="en-US" dirty="0"/>
          </a:p>
          <a:p>
            <a:pPr marL="285750" indent="-285750">
              <a:buFont typeface="Arial"/>
              <a:buChar char="•"/>
            </a:pPr>
            <a:endParaRPr lang="fr-FR" dirty="0"/>
          </a:p>
          <a:p>
            <a:r>
              <a:rPr lang="fr-FR" dirty="0"/>
              <a:t>	</a:t>
            </a:r>
          </a:p>
        </p:txBody>
      </p:sp>
      <p:cxnSp>
        <p:nvCxnSpPr>
          <p:cNvPr id="24" name="Connecteur droit 23"/>
          <p:cNvCxnSpPr/>
          <p:nvPr/>
        </p:nvCxnSpPr>
        <p:spPr>
          <a:xfrm flipH="1">
            <a:off x="625634" y="6321445"/>
            <a:ext cx="309110"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Connecteur droit 24"/>
          <p:cNvCxnSpPr/>
          <p:nvPr/>
        </p:nvCxnSpPr>
        <p:spPr>
          <a:xfrm flipH="1">
            <a:off x="625634" y="6124436"/>
            <a:ext cx="309110" cy="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6" name="ZoneTexte 25"/>
          <p:cNvSpPr txBox="1"/>
          <p:nvPr/>
        </p:nvSpPr>
        <p:spPr>
          <a:xfrm>
            <a:off x="7210881" y="6458188"/>
            <a:ext cx="2684712" cy="369332"/>
          </a:xfrm>
          <a:prstGeom prst="rect">
            <a:avLst/>
          </a:prstGeom>
          <a:noFill/>
        </p:spPr>
        <p:txBody>
          <a:bodyPr wrap="none" rtlCol="0">
            <a:spAutoFit/>
          </a:bodyPr>
          <a:lstStyle/>
          <a:p>
            <a:r>
              <a:rPr lang="fr-FR" dirty="0"/>
              <a:t>Garcia-Serrano et al., 2015</a:t>
            </a:r>
          </a:p>
        </p:txBody>
      </p:sp>
      <p:sp>
        <p:nvSpPr>
          <p:cNvPr id="15" name="Title 1"/>
          <p:cNvSpPr txBox="1">
            <a:spLocks/>
          </p:cNvSpPr>
          <p:nvPr/>
        </p:nvSpPr>
        <p:spPr>
          <a:xfrm>
            <a:off x="75248" y="99501"/>
            <a:ext cx="9678352"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smtClean="0">
                <a:ea typeface="Arial" charset="0"/>
                <a:cs typeface="Arial" charset="0"/>
              </a:rPr>
              <a:t>Arctic </a:t>
            </a:r>
            <a:r>
              <a:rPr lang="nb-NO" sz="2800" dirty="0" err="1" smtClean="0">
                <a:ea typeface="Arial" charset="0"/>
                <a:cs typeface="Arial" charset="0"/>
              </a:rPr>
              <a:t>variability</a:t>
            </a:r>
            <a:r>
              <a:rPr lang="nb-NO" sz="2800" dirty="0" smtClean="0">
                <a:ea typeface="Arial" charset="0"/>
                <a:cs typeface="Arial" charset="0"/>
              </a:rPr>
              <a:t> is </a:t>
            </a:r>
            <a:r>
              <a:rPr lang="nb-NO" sz="2800" dirty="0" err="1" smtClean="0">
                <a:ea typeface="Arial" charset="0"/>
                <a:cs typeface="Arial" charset="0"/>
              </a:rPr>
              <a:t>also</a:t>
            </a:r>
            <a:r>
              <a:rPr lang="nb-NO" sz="2800" dirty="0" smtClean="0">
                <a:ea typeface="Arial" charset="0"/>
                <a:cs typeface="Arial" charset="0"/>
              </a:rPr>
              <a:t> </a:t>
            </a:r>
            <a:r>
              <a:rPr lang="nb-NO" sz="2800" dirty="0" err="1" smtClean="0">
                <a:ea typeface="Arial" charset="0"/>
                <a:cs typeface="Arial" charset="0"/>
              </a:rPr>
              <a:t>connected</a:t>
            </a:r>
            <a:r>
              <a:rPr lang="nb-NO" sz="2800" dirty="0" smtClean="0">
                <a:ea typeface="Arial" charset="0"/>
                <a:cs typeface="Arial" charset="0"/>
              </a:rPr>
              <a:t> to European </a:t>
            </a:r>
            <a:r>
              <a:rPr lang="nb-NO" sz="2800" dirty="0" err="1" smtClean="0">
                <a:ea typeface="Arial" charset="0"/>
                <a:cs typeface="Arial" charset="0"/>
              </a:rPr>
              <a:t>climate</a:t>
            </a:r>
            <a:r>
              <a:rPr lang="nb-NO" sz="2800" dirty="0" smtClean="0">
                <a:ea typeface="Arial" charset="0"/>
                <a:cs typeface="Arial" charset="0"/>
              </a:rPr>
              <a:t> </a:t>
            </a:r>
            <a:r>
              <a:rPr lang="nb-NO" sz="2800" dirty="0" err="1" smtClean="0">
                <a:ea typeface="Arial" charset="0"/>
                <a:cs typeface="Arial" charset="0"/>
              </a:rPr>
              <a:t>variability</a:t>
            </a:r>
            <a:r>
              <a:rPr lang="nb-NO" sz="2800" dirty="0" smtClean="0">
                <a:ea typeface="Arial" charset="0"/>
                <a:cs typeface="Arial" charset="0"/>
              </a:rPr>
              <a:t> </a:t>
            </a:r>
            <a:r>
              <a:rPr lang="nb-NO" sz="2800" dirty="0" err="1" smtClean="0">
                <a:ea typeface="Arial" charset="0"/>
                <a:cs typeface="Arial" charset="0"/>
              </a:rPr>
              <a:t>with</a:t>
            </a:r>
            <a:r>
              <a:rPr lang="nb-NO" sz="2800" dirty="0" smtClean="0">
                <a:ea typeface="Arial" charset="0"/>
                <a:cs typeface="Arial" charset="0"/>
              </a:rPr>
              <a:t> </a:t>
            </a:r>
            <a:r>
              <a:rPr lang="nb-NO" sz="2800" dirty="0" err="1" smtClean="0">
                <a:ea typeface="Arial" charset="0"/>
                <a:cs typeface="Arial" charset="0"/>
              </a:rPr>
              <a:t>considerable</a:t>
            </a:r>
            <a:r>
              <a:rPr lang="nb-NO" sz="2800" dirty="0" smtClean="0">
                <a:ea typeface="Arial" charset="0"/>
                <a:cs typeface="Arial" charset="0"/>
              </a:rPr>
              <a:t> lags… </a:t>
            </a:r>
            <a:endParaRPr lang="nb-NO" sz="2800" dirty="0">
              <a:ea typeface="Arial" charset="0"/>
              <a:cs typeface="Arial" charset="0"/>
            </a:endParaRPr>
          </a:p>
        </p:txBody>
      </p:sp>
      <p:sp>
        <p:nvSpPr>
          <p:cNvPr id="16" name="Rectangle 15"/>
          <p:cNvSpPr/>
          <p:nvPr/>
        </p:nvSpPr>
        <p:spPr>
          <a:xfrm>
            <a:off x="5118493" y="1291591"/>
            <a:ext cx="4498558" cy="2862322"/>
          </a:xfrm>
          <a:prstGeom prst="rect">
            <a:avLst/>
          </a:prstGeom>
        </p:spPr>
        <p:txBody>
          <a:bodyPr wrap="square">
            <a:spAutoFit/>
          </a:bodyPr>
          <a:lstStyle/>
          <a:p>
            <a:r>
              <a:rPr lang="en-US" b="1" dirty="0" smtClean="0"/>
              <a:t>Example: </a:t>
            </a:r>
            <a:r>
              <a:rPr lang="en-US" dirty="0"/>
              <a:t>Barents-Kara sea-ice is related to temperature in Europe via the </a:t>
            </a:r>
            <a:r>
              <a:rPr lang="en-US" dirty="0" smtClean="0"/>
              <a:t>NAO.</a:t>
            </a:r>
          </a:p>
          <a:p>
            <a:endParaRPr lang="en-US" dirty="0"/>
          </a:p>
          <a:p>
            <a:r>
              <a:rPr lang="en-US" dirty="0" smtClean="0"/>
              <a:t>A decrease </a:t>
            </a:r>
            <a:r>
              <a:rPr lang="en-US" dirty="0"/>
              <a:t>of SIC </a:t>
            </a:r>
            <a:r>
              <a:rPr lang="en-US" dirty="0" smtClean="0"/>
              <a:t>is connected with </a:t>
            </a:r>
          </a:p>
          <a:p>
            <a:r>
              <a:rPr lang="en-US" dirty="0" smtClean="0"/>
              <a:t>- cold winters </a:t>
            </a:r>
            <a:r>
              <a:rPr lang="en-US" dirty="0"/>
              <a:t>over Northern </a:t>
            </a:r>
            <a:r>
              <a:rPr lang="en-US" dirty="0" smtClean="0"/>
              <a:t>Europe</a:t>
            </a:r>
          </a:p>
          <a:p>
            <a:r>
              <a:rPr lang="en-US" dirty="0" smtClean="0"/>
              <a:t>- warm winters </a:t>
            </a:r>
            <a:r>
              <a:rPr lang="en-US" dirty="0"/>
              <a:t>over Southern Europe / Mediterranean Sea</a:t>
            </a:r>
          </a:p>
          <a:p>
            <a:endParaRPr lang="en-US" dirty="0"/>
          </a:p>
          <a:p>
            <a:endParaRPr lang="en-US" dirty="0" smtClean="0"/>
          </a:p>
          <a:p>
            <a:endParaRPr lang="en-US" dirty="0"/>
          </a:p>
        </p:txBody>
      </p:sp>
      <p:sp>
        <p:nvSpPr>
          <p:cNvPr id="8" name="TextBox 7"/>
          <p:cNvSpPr txBox="1"/>
          <p:nvPr/>
        </p:nvSpPr>
        <p:spPr>
          <a:xfrm>
            <a:off x="5118493" y="4744549"/>
            <a:ext cx="4208387" cy="1015663"/>
          </a:xfrm>
          <a:prstGeom prst="rect">
            <a:avLst/>
          </a:prstGeom>
          <a:noFill/>
        </p:spPr>
        <p:txBody>
          <a:bodyPr wrap="square" rtlCol="0">
            <a:spAutoFit/>
          </a:bodyPr>
          <a:lstStyle/>
          <a:p>
            <a:r>
              <a:rPr lang="fr-FR" sz="1400" smtClean="0"/>
              <a:t>Cross-</a:t>
            </a:r>
            <a:r>
              <a:rPr lang="fr-FR" sz="1400" dirty="0" err="1" smtClean="0"/>
              <a:t>validated</a:t>
            </a:r>
            <a:r>
              <a:rPr lang="fr-FR" sz="1400" dirty="0" smtClean="0"/>
              <a:t> </a:t>
            </a:r>
            <a:r>
              <a:rPr lang="fr-FR" sz="1400" dirty="0" err="1"/>
              <a:t>correlation</a:t>
            </a:r>
            <a:r>
              <a:rPr lang="fr-FR" sz="1400" dirty="0"/>
              <a:t> </a:t>
            </a:r>
            <a:r>
              <a:rPr lang="fr-FR" sz="1400" dirty="0" err="1"/>
              <a:t>between</a:t>
            </a:r>
            <a:r>
              <a:rPr lang="fr-FR" sz="1400" dirty="0"/>
              <a:t> Barents-Kara </a:t>
            </a:r>
            <a:r>
              <a:rPr lang="fr-FR" sz="1400" dirty="0" err="1"/>
              <a:t>sea</a:t>
            </a:r>
            <a:r>
              <a:rPr lang="fr-FR" sz="1400" dirty="0"/>
              <a:t> </a:t>
            </a:r>
            <a:r>
              <a:rPr lang="fr-FR" sz="1400" dirty="0" err="1"/>
              <a:t>ice</a:t>
            </a:r>
            <a:r>
              <a:rPr lang="fr-FR" sz="1400" dirty="0"/>
              <a:t> </a:t>
            </a:r>
            <a:r>
              <a:rPr lang="fr-FR" sz="1400" dirty="0" err="1"/>
              <a:t>November</a:t>
            </a:r>
            <a:r>
              <a:rPr lang="fr-FR" sz="1400" dirty="0"/>
              <a:t> index and Surface Air </a:t>
            </a:r>
            <a:r>
              <a:rPr lang="fr-FR" sz="1400" dirty="0" err="1"/>
              <a:t>Temperature</a:t>
            </a:r>
            <a:r>
              <a:rPr lang="fr-FR" sz="1400" dirty="0"/>
              <a:t> in DJF of ERA-</a:t>
            </a:r>
            <a:r>
              <a:rPr lang="fr-FR" sz="1400" dirty="0" err="1"/>
              <a:t>Interim</a:t>
            </a:r>
            <a:r>
              <a:rPr lang="fr-FR" sz="1400" dirty="0"/>
              <a:t>.</a:t>
            </a:r>
          </a:p>
          <a:p>
            <a:endParaRPr lang="en-US" dirty="0"/>
          </a:p>
        </p:txBody>
      </p:sp>
    </p:spTree>
    <p:extLst>
      <p:ext uri="{BB962C8B-B14F-4D97-AF65-F5344CB8AC3E}">
        <p14:creationId xmlns:p14="http://schemas.microsoft.com/office/powerpoint/2010/main" val="1321800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ACC_figure copy.png"/>
          <p:cNvPicPr>
            <a:picLocks noChangeAspect="1"/>
          </p:cNvPicPr>
          <p:nvPr/>
        </p:nvPicPr>
        <p:blipFill>
          <a:blip r:embed="rId2">
            <a:extLst/>
          </a:blip>
          <a:srcRect t="6912"/>
          <a:stretch>
            <a:fillRect/>
          </a:stretch>
        </p:blipFill>
        <p:spPr>
          <a:xfrm>
            <a:off x="1255297" y="2945650"/>
            <a:ext cx="4845017" cy="1469618"/>
          </a:xfrm>
          <a:prstGeom prst="rect">
            <a:avLst/>
          </a:prstGeom>
          <a:ln w="12700">
            <a:miter lim="400000"/>
          </a:ln>
        </p:spPr>
      </p:pic>
      <p:sp>
        <p:nvSpPr>
          <p:cNvPr id="347" name="Shape 347"/>
          <p:cNvSpPr/>
          <p:nvPr/>
        </p:nvSpPr>
        <p:spPr>
          <a:xfrm rot="16200000" flipH="1">
            <a:off x="6222" y="3425940"/>
            <a:ext cx="1666758" cy="331758"/>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400">
                <a:latin typeface="Helvetica"/>
                <a:ea typeface="Helvetica"/>
                <a:cs typeface="Helvetica"/>
                <a:sym typeface="Helvetica"/>
              </a:defRPr>
            </a:lvl1pPr>
          </a:lstStyle>
          <a:p>
            <a:r>
              <a:rPr sz="1687">
                <a:latin typeface="+mn-lt"/>
              </a:rPr>
              <a:t>SLP </a:t>
            </a:r>
            <a:r>
              <a:rPr lang="en-US" sz="1687" smtClean="0">
                <a:latin typeface="+mn-lt"/>
              </a:rPr>
              <a:t>ACorrelation</a:t>
            </a:r>
            <a:endParaRPr sz="1687" dirty="0">
              <a:latin typeface="+mn-lt"/>
            </a:endParaRPr>
          </a:p>
        </p:txBody>
      </p:sp>
      <p:sp>
        <p:nvSpPr>
          <p:cNvPr id="348" name="Shape 348"/>
          <p:cNvSpPr/>
          <p:nvPr/>
        </p:nvSpPr>
        <p:spPr>
          <a:xfrm>
            <a:off x="1287460" y="2361893"/>
            <a:ext cx="1462184" cy="331758"/>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400">
                <a:latin typeface="Helvetica"/>
                <a:ea typeface="Helvetica"/>
                <a:cs typeface="Helvetica"/>
                <a:sym typeface="Helvetica"/>
              </a:defRPr>
            </a:lvl1pPr>
          </a:lstStyle>
          <a:p>
            <a:r>
              <a:rPr lang="en-US" sz="1687" dirty="0" smtClean="0">
                <a:latin typeface="+mn-lt"/>
              </a:rPr>
              <a:t>Full ensemble</a:t>
            </a:r>
            <a:endParaRPr sz="1687" dirty="0">
              <a:latin typeface="+mn-lt"/>
            </a:endParaRPr>
          </a:p>
        </p:txBody>
      </p:sp>
      <p:sp>
        <p:nvSpPr>
          <p:cNvPr id="349" name="Shape 349"/>
          <p:cNvSpPr/>
          <p:nvPr/>
        </p:nvSpPr>
        <p:spPr>
          <a:xfrm>
            <a:off x="3111475" y="2247958"/>
            <a:ext cx="1301857" cy="591380"/>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400">
                <a:latin typeface="Helvetica"/>
                <a:ea typeface="Helvetica"/>
                <a:cs typeface="Helvetica"/>
                <a:sym typeface="Helvetica"/>
              </a:defRPr>
            </a:lvl1pPr>
          </a:lstStyle>
          <a:p>
            <a:r>
              <a:rPr lang="en-US" sz="1687" smtClean="0">
                <a:latin typeface="+mn-lt"/>
              </a:rPr>
              <a:t>Subsampled ensemble</a:t>
            </a:r>
            <a:endParaRPr sz="1687" dirty="0">
              <a:latin typeface="+mn-lt"/>
            </a:endParaRPr>
          </a:p>
        </p:txBody>
      </p:sp>
      <p:pic>
        <p:nvPicPr>
          <p:cNvPr id="351" name="ACC_figure copy 2.png"/>
          <p:cNvPicPr>
            <a:picLocks noChangeAspect="1"/>
          </p:cNvPicPr>
          <p:nvPr/>
        </p:nvPicPr>
        <p:blipFill>
          <a:blip r:embed="rId3">
            <a:extLst/>
          </a:blip>
          <a:srcRect t="6320"/>
          <a:stretch>
            <a:fillRect/>
          </a:stretch>
        </p:blipFill>
        <p:spPr>
          <a:xfrm>
            <a:off x="1287460" y="4677127"/>
            <a:ext cx="4776602" cy="1446753"/>
          </a:xfrm>
          <a:prstGeom prst="rect">
            <a:avLst/>
          </a:prstGeom>
          <a:ln w="12700">
            <a:miter lim="400000"/>
          </a:ln>
        </p:spPr>
      </p:pic>
      <p:pic>
        <p:nvPicPr>
          <p:cNvPr id="352" name="ACC_figure_colorbar.pdf"/>
          <p:cNvPicPr>
            <a:picLocks noChangeAspect="1"/>
          </p:cNvPicPr>
          <p:nvPr/>
        </p:nvPicPr>
        <p:blipFill>
          <a:blip r:embed="rId4">
            <a:extLst/>
          </a:blip>
          <a:stretch>
            <a:fillRect/>
          </a:stretch>
        </p:blipFill>
        <p:spPr>
          <a:xfrm>
            <a:off x="2001557" y="6322894"/>
            <a:ext cx="4129237" cy="239243"/>
          </a:xfrm>
          <a:prstGeom prst="rect">
            <a:avLst/>
          </a:prstGeom>
          <a:ln w="12700">
            <a:miter lim="400000"/>
          </a:ln>
        </p:spPr>
      </p:pic>
      <p:sp>
        <p:nvSpPr>
          <p:cNvPr id="353" name="Shape 353"/>
          <p:cNvSpPr/>
          <p:nvPr/>
        </p:nvSpPr>
        <p:spPr>
          <a:xfrm rot="16200000">
            <a:off x="-29945" y="5225615"/>
            <a:ext cx="1708612" cy="331758"/>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400">
                <a:latin typeface="Helvetica"/>
                <a:ea typeface="Helvetica"/>
                <a:cs typeface="Helvetica"/>
                <a:sym typeface="Helvetica"/>
              </a:defRPr>
            </a:lvl1pPr>
          </a:lstStyle>
          <a:p>
            <a:r>
              <a:rPr lang="en-US" sz="1687" dirty="0" err="1" smtClean="0">
                <a:latin typeface="+mn-lt"/>
              </a:rPr>
              <a:t>Tsurf</a:t>
            </a:r>
            <a:r>
              <a:rPr lang="en-US" sz="1687" dirty="0" smtClean="0">
                <a:latin typeface="+mn-lt"/>
              </a:rPr>
              <a:t> </a:t>
            </a:r>
            <a:r>
              <a:rPr lang="en-US" sz="1687" dirty="0" err="1" smtClean="0">
                <a:latin typeface="+mn-lt"/>
              </a:rPr>
              <a:t>ACorrelation</a:t>
            </a:r>
            <a:endParaRPr sz="1687" dirty="0">
              <a:latin typeface="+mn-lt"/>
            </a:endParaRPr>
          </a:p>
        </p:txBody>
      </p:sp>
      <p:sp>
        <p:nvSpPr>
          <p:cNvPr id="13" name="Title 1"/>
          <p:cNvSpPr txBox="1">
            <a:spLocks/>
          </p:cNvSpPr>
          <p:nvPr/>
        </p:nvSpPr>
        <p:spPr>
          <a:xfrm>
            <a:off x="136208" y="152720"/>
            <a:ext cx="9678352"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smtClean="0">
                <a:ea typeface="Arial" charset="0"/>
                <a:cs typeface="Arial" charset="0"/>
              </a:rPr>
              <a:t>Arctic </a:t>
            </a:r>
            <a:r>
              <a:rPr lang="nb-NO" sz="2800" dirty="0" err="1" smtClean="0">
                <a:ea typeface="Arial" charset="0"/>
                <a:cs typeface="Arial" charset="0"/>
              </a:rPr>
              <a:t>variability</a:t>
            </a:r>
            <a:r>
              <a:rPr lang="nb-NO" sz="2800" dirty="0" smtClean="0">
                <a:ea typeface="Arial" charset="0"/>
                <a:cs typeface="Arial" charset="0"/>
              </a:rPr>
              <a:t> is </a:t>
            </a:r>
            <a:r>
              <a:rPr lang="nb-NO" sz="2800" dirty="0" err="1" smtClean="0">
                <a:ea typeface="Arial" charset="0"/>
                <a:cs typeface="Arial" charset="0"/>
              </a:rPr>
              <a:t>also</a:t>
            </a:r>
            <a:r>
              <a:rPr lang="nb-NO" sz="2800" dirty="0" smtClean="0">
                <a:ea typeface="Arial" charset="0"/>
                <a:cs typeface="Arial" charset="0"/>
              </a:rPr>
              <a:t> </a:t>
            </a:r>
            <a:r>
              <a:rPr lang="nb-NO" sz="2800" dirty="0" err="1" smtClean="0">
                <a:ea typeface="Arial" charset="0"/>
                <a:cs typeface="Arial" charset="0"/>
              </a:rPr>
              <a:t>connected</a:t>
            </a:r>
            <a:r>
              <a:rPr lang="nb-NO" sz="2800" dirty="0" smtClean="0">
                <a:ea typeface="Arial" charset="0"/>
                <a:cs typeface="Arial" charset="0"/>
              </a:rPr>
              <a:t> to European </a:t>
            </a:r>
            <a:r>
              <a:rPr lang="nb-NO" sz="2800" dirty="0" err="1" smtClean="0">
                <a:ea typeface="Arial" charset="0"/>
                <a:cs typeface="Arial" charset="0"/>
              </a:rPr>
              <a:t>climate</a:t>
            </a:r>
            <a:r>
              <a:rPr lang="nb-NO" sz="2800" dirty="0" smtClean="0">
                <a:ea typeface="Arial" charset="0"/>
                <a:cs typeface="Arial" charset="0"/>
              </a:rPr>
              <a:t> </a:t>
            </a:r>
            <a:r>
              <a:rPr lang="nb-NO" sz="2800" dirty="0" err="1" smtClean="0">
                <a:ea typeface="Arial" charset="0"/>
                <a:cs typeface="Arial" charset="0"/>
              </a:rPr>
              <a:t>variability</a:t>
            </a:r>
            <a:r>
              <a:rPr lang="nb-NO" sz="2800" dirty="0" smtClean="0">
                <a:ea typeface="Arial" charset="0"/>
                <a:cs typeface="Arial" charset="0"/>
              </a:rPr>
              <a:t> </a:t>
            </a:r>
            <a:r>
              <a:rPr lang="nb-NO" sz="2800" dirty="0" err="1" smtClean="0">
                <a:ea typeface="Arial" charset="0"/>
                <a:cs typeface="Arial" charset="0"/>
              </a:rPr>
              <a:t>with</a:t>
            </a:r>
            <a:r>
              <a:rPr lang="nb-NO" sz="2800" dirty="0" smtClean="0">
                <a:ea typeface="Arial" charset="0"/>
                <a:cs typeface="Arial" charset="0"/>
              </a:rPr>
              <a:t> </a:t>
            </a:r>
            <a:r>
              <a:rPr lang="nb-NO" sz="2800" dirty="0" err="1" smtClean="0">
                <a:ea typeface="Arial" charset="0"/>
                <a:cs typeface="Arial" charset="0"/>
              </a:rPr>
              <a:t>considerable</a:t>
            </a:r>
            <a:r>
              <a:rPr lang="nb-NO" sz="2800" dirty="0" smtClean="0">
                <a:ea typeface="Arial" charset="0"/>
                <a:cs typeface="Arial" charset="0"/>
              </a:rPr>
              <a:t> lags, </a:t>
            </a:r>
            <a:r>
              <a:rPr lang="nb-NO" sz="2800" dirty="0" err="1" smtClean="0">
                <a:ea typeface="Arial" charset="0"/>
                <a:cs typeface="Arial" charset="0"/>
              </a:rPr>
              <a:t>which</a:t>
            </a:r>
            <a:r>
              <a:rPr lang="nb-NO" sz="2800" dirty="0" smtClean="0">
                <a:ea typeface="Arial" charset="0"/>
                <a:cs typeface="Arial" charset="0"/>
              </a:rPr>
              <a:t> </a:t>
            </a:r>
            <a:r>
              <a:rPr lang="nb-NO" sz="2800" dirty="0" err="1" smtClean="0">
                <a:ea typeface="Arial" charset="0"/>
                <a:cs typeface="Arial" charset="0"/>
              </a:rPr>
              <a:t>may</a:t>
            </a:r>
            <a:r>
              <a:rPr lang="nb-NO" sz="2800" dirty="0" smtClean="0">
                <a:ea typeface="Arial" charset="0"/>
                <a:cs typeface="Arial" charset="0"/>
              </a:rPr>
              <a:t> be </a:t>
            </a:r>
            <a:r>
              <a:rPr lang="nb-NO" sz="2800" dirty="0" err="1" smtClean="0">
                <a:ea typeface="Arial" charset="0"/>
                <a:cs typeface="Arial" charset="0"/>
              </a:rPr>
              <a:t>utilized</a:t>
            </a:r>
            <a:r>
              <a:rPr lang="nb-NO" sz="2800" dirty="0" smtClean="0">
                <a:ea typeface="Arial" charset="0"/>
                <a:cs typeface="Arial" charset="0"/>
              </a:rPr>
              <a:t> to </a:t>
            </a:r>
            <a:r>
              <a:rPr lang="nb-NO" sz="2800" dirty="0" err="1" smtClean="0">
                <a:ea typeface="Arial" charset="0"/>
                <a:cs typeface="Arial" charset="0"/>
              </a:rPr>
              <a:t>improve</a:t>
            </a:r>
            <a:r>
              <a:rPr lang="nb-NO" sz="2800" dirty="0" smtClean="0">
                <a:ea typeface="Arial" charset="0"/>
                <a:cs typeface="Arial" charset="0"/>
              </a:rPr>
              <a:t> </a:t>
            </a:r>
            <a:r>
              <a:rPr lang="nb-NO" sz="2800" dirty="0" err="1" smtClean="0">
                <a:ea typeface="Arial" charset="0"/>
                <a:cs typeface="Arial" charset="0"/>
              </a:rPr>
              <a:t>hindcasts</a:t>
            </a:r>
            <a:endParaRPr lang="nb-NO" sz="2800" dirty="0">
              <a:ea typeface="Arial" charset="0"/>
              <a:cs typeface="Arial" charset="0"/>
            </a:endParaRPr>
          </a:p>
        </p:txBody>
      </p:sp>
      <p:sp>
        <p:nvSpPr>
          <p:cNvPr id="14" name="Shape 350"/>
          <p:cNvSpPr/>
          <p:nvPr/>
        </p:nvSpPr>
        <p:spPr>
          <a:xfrm>
            <a:off x="4775163" y="2394550"/>
            <a:ext cx="1225922" cy="331758"/>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400">
                <a:latin typeface="Helvetica"/>
                <a:ea typeface="Helvetica"/>
                <a:cs typeface="Helvetica"/>
                <a:sym typeface="Helvetica"/>
              </a:defRPr>
            </a:lvl1pPr>
          </a:lstStyle>
          <a:p>
            <a:r>
              <a:rPr lang="en-US" sz="1687" dirty="0" smtClean="0">
                <a:latin typeface="+mn-lt"/>
              </a:rPr>
              <a:t>Difference</a:t>
            </a:r>
            <a:endParaRPr sz="1687" dirty="0">
              <a:latin typeface="+mn-lt"/>
            </a:endParaRPr>
          </a:p>
        </p:txBody>
      </p:sp>
      <p:sp>
        <p:nvSpPr>
          <p:cNvPr id="15" name="ZoneTexte 25"/>
          <p:cNvSpPr txBox="1"/>
          <p:nvPr/>
        </p:nvSpPr>
        <p:spPr>
          <a:xfrm>
            <a:off x="7439481" y="6458188"/>
            <a:ext cx="2403158" cy="369332"/>
          </a:xfrm>
          <a:prstGeom prst="rect">
            <a:avLst/>
          </a:prstGeom>
          <a:noFill/>
        </p:spPr>
        <p:txBody>
          <a:bodyPr wrap="none" rtlCol="0">
            <a:spAutoFit/>
          </a:bodyPr>
          <a:lstStyle/>
          <a:p>
            <a:r>
              <a:rPr lang="fr-FR" dirty="0" err="1" smtClean="0"/>
              <a:t>Dobrynin</a:t>
            </a:r>
            <a:r>
              <a:rPr lang="fr-FR" dirty="0" smtClean="0"/>
              <a:t> </a:t>
            </a:r>
            <a:r>
              <a:rPr lang="fr-FR" dirty="0"/>
              <a:t>et al., </a:t>
            </a:r>
            <a:r>
              <a:rPr lang="fr-FR" dirty="0" smtClean="0"/>
              <a:t>in </a:t>
            </a:r>
            <a:r>
              <a:rPr lang="fr-FR" dirty="0" err="1" smtClean="0"/>
              <a:t>prep</a:t>
            </a:r>
            <a:r>
              <a:rPr lang="fr-FR" dirty="0" smtClean="0"/>
              <a:t>.</a:t>
            </a:r>
            <a:endParaRPr lang="fr-FR" dirty="0"/>
          </a:p>
        </p:txBody>
      </p:sp>
      <p:sp>
        <p:nvSpPr>
          <p:cNvPr id="16" name="Rectangle 15"/>
          <p:cNvSpPr/>
          <p:nvPr/>
        </p:nvSpPr>
        <p:spPr>
          <a:xfrm>
            <a:off x="296150" y="1385934"/>
            <a:ext cx="9518410" cy="646331"/>
          </a:xfrm>
          <a:prstGeom prst="rect">
            <a:avLst/>
          </a:prstGeom>
        </p:spPr>
        <p:txBody>
          <a:bodyPr wrap="square">
            <a:spAutoFit/>
          </a:bodyPr>
          <a:lstStyle/>
          <a:p>
            <a:r>
              <a:rPr lang="en-US" b="1" dirty="0" smtClean="0"/>
              <a:t>Example</a:t>
            </a:r>
            <a:r>
              <a:rPr lang="en-US" b="1" dirty="0" smtClean="0"/>
              <a:t>: </a:t>
            </a:r>
            <a:r>
              <a:rPr lang="en-US" dirty="0" smtClean="0"/>
              <a:t>selecting from a </a:t>
            </a:r>
            <a:r>
              <a:rPr lang="en-US" dirty="0" err="1" smtClean="0"/>
              <a:t>hindcast</a:t>
            </a:r>
            <a:r>
              <a:rPr lang="en-US" dirty="0" smtClean="0"/>
              <a:t> ensemble only thos</a:t>
            </a:r>
            <a:r>
              <a:rPr lang="en-US" dirty="0" smtClean="0"/>
              <a:t>e members, where the DJF NAO evolves as ’guessed’ from initial conditions, </a:t>
            </a:r>
            <a:r>
              <a:rPr lang="en-US" dirty="0" smtClean="0"/>
              <a:t>improves seasonal </a:t>
            </a:r>
            <a:r>
              <a:rPr lang="en-US" dirty="0" err="1" smtClean="0"/>
              <a:t>hindcast</a:t>
            </a:r>
            <a:r>
              <a:rPr lang="en-US" dirty="0" smtClean="0"/>
              <a:t> skill.</a:t>
            </a:r>
            <a:endParaRPr lang="en-US" dirty="0"/>
          </a:p>
        </p:txBody>
      </p:sp>
      <p:sp>
        <p:nvSpPr>
          <p:cNvPr id="17" name="Rectangle 16"/>
          <p:cNvSpPr/>
          <p:nvPr/>
        </p:nvSpPr>
        <p:spPr>
          <a:xfrm>
            <a:off x="6397535" y="2945650"/>
            <a:ext cx="3096986" cy="2339102"/>
          </a:xfrm>
          <a:prstGeom prst="rect">
            <a:avLst/>
          </a:prstGeom>
        </p:spPr>
        <p:txBody>
          <a:bodyPr wrap="square">
            <a:spAutoFit/>
          </a:bodyPr>
          <a:lstStyle/>
          <a:p>
            <a:pPr algn="just"/>
            <a:endParaRPr lang="en-US" sz="800" dirty="0"/>
          </a:p>
          <a:p>
            <a:r>
              <a:rPr lang="en-US" b="1" baseline="30000" dirty="0" smtClean="0">
                <a:solidFill>
                  <a:srgbClr val="231F20"/>
                </a:solidFill>
              </a:rPr>
              <a:t>Top</a:t>
            </a:r>
            <a:r>
              <a:rPr lang="en-US" b="1" baseline="30000" dirty="0" smtClean="0">
                <a:solidFill>
                  <a:srgbClr val="231F20"/>
                </a:solidFill>
              </a:rPr>
              <a:t>:</a:t>
            </a:r>
            <a:r>
              <a:rPr lang="en-US" baseline="30000" dirty="0">
                <a:solidFill>
                  <a:srgbClr val="231F20"/>
                </a:solidFill>
              </a:rPr>
              <a:t> </a:t>
            </a:r>
            <a:r>
              <a:rPr lang="en-US" baseline="30000" dirty="0" smtClean="0">
                <a:solidFill>
                  <a:srgbClr val="231F20"/>
                </a:solidFill>
              </a:rPr>
              <a:t>Anomaly </a:t>
            </a:r>
            <a:r>
              <a:rPr lang="en-US" baseline="30000" dirty="0">
                <a:solidFill>
                  <a:srgbClr val="231F20"/>
                </a:solidFill>
              </a:rPr>
              <a:t>correlation </a:t>
            </a:r>
            <a:r>
              <a:rPr lang="en-US" baseline="30000" dirty="0" smtClean="0">
                <a:solidFill>
                  <a:srgbClr val="231F20"/>
                </a:solidFill>
              </a:rPr>
              <a:t>of DJF Sea-Level-Pressure </a:t>
            </a:r>
            <a:r>
              <a:rPr lang="en-US" baseline="30000" dirty="0" err="1" smtClean="0">
                <a:solidFill>
                  <a:srgbClr val="231F20"/>
                </a:solidFill>
              </a:rPr>
              <a:t>hindcast</a:t>
            </a:r>
            <a:r>
              <a:rPr lang="en-US" baseline="30000" dirty="0" smtClean="0">
                <a:solidFill>
                  <a:srgbClr val="231F20"/>
                </a:solidFill>
              </a:rPr>
              <a:t> ensemble mean against </a:t>
            </a:r>
            <a:r>
              <a:rPr lang="en-US" baseline="30000" dirty="0" err="1" smtClean="0">
                <a:solidFill>
                  <a:srgbClr val="231F20"/>
                </a:solidFill>
              </a:rPr>
              <a:t>ERAinterim</a:t>
            </a:r>
            <a:r>
              <a:rPr lang="en-US" baseline="30000" dirty="0" smtClean="0">
                <a:solidFill>
                  <a:srgbClr val="231F20"/>
                </a:solidFill>
              </a:rPr>
              <a:t>. </a:t>
            </a:r>
          </a:p>
          <a:p>
            <a:endParaRPr lang="en-US" b="1" baseline="30000" dirty="0" smtClean="0">
              <a:solidFill>
                <a:srgbClr val="231F20"/>
              </a:solidFill>
            </a:endParaRPr>
          </a:p>
          <a:p>
            <a:r>
              <a:rPr lang="en-US" b="1" baseline="30000" dirty="0" smtClean="0">
                <a:solidFill>
                  <a:srgbClr val="231F20"/>
                </a:solidFill>
              </a:rPr>
              <a:t>Bottom: </a:t>
            </a:r>
            <a:r>
              <a:rPr lang="en-US" baseline="30000" dirty="0" smtClean="0">
                <a:solidFill>
                  <a:srgbClr val="231F20"/>
                </a:solidFill>
              </a:rPr>
              <a:t>Anomaly correlation of DJF surface temperature </a:t>
            </a:r>
            <a:r>
              <a:rPr lang="en-US" baseline="30000" dirty="0" err="1" smtClean="0">
                <a:solidFill>
                  <a:srgbClr val="231F20"/>
                </a:solidFill>
              </a:rPr>
              <a:t>hindcast</a:t>
            </a:r>
            <a:r>
              <a:rPr lang="en-US" baseline="30000" dirty="0" smtClean="0">
                <a:solidFill>
                  <a:srgbClr val="231F20"/>
                </a:solidFill>
              </a:rPr>
              <a:t> </a:t>
            </a:r>
            <a:r>
              <a:rPr lang="en-US" baseline="30000" dirty="0">
                <a:solidFill>
                  <a:srgbClr val="231F20"/>
                </a:solidFill>
              </a:rPr>
              <a:t>ensemble mean against </a:t>
            </a:r>
            <a:r>
              <a:rPr lang="en-US" baseline="30000" dirty="0" err="1">
                <a:solidFill>
                  <a:srgbClr val="231F20"/>
                </a:solidFill>
              </a:rPr>
              <a:t>ERAinterim</a:t>
            </a:r>
            <a:r>
              <a:rPr lang="en-US" baseline="30000" dirty="0">
                <a:solidFill>
                  <a:srgbClr val="231F20"/>
                </a:solidFill>
              </a:rPr>
              <a:t>.</a:t>
            </a:r>
            <a:endParaRPr lang="en-US" b="1" baseline="30000" dirty="0" smtClean="0">
              <a:solidFill>
                <a:srgbClr val="231F20"/>
              </a:solidFill>
            </a:endParaRPr>
          </a:p>
          <a:p>
            <a:endParaRPr lang="en-US" baseline="30000" dirty="0" smtClean="0">
              <a:solidFill>
                <a:srgbClr val="231F20"/>
              </a:solidFill>
            </a:endParaRPr>
          </a:p>
          <a:p>
            <a:r>
              <a:rPr lang="en-US" baseline="30000" dirty="0" smtClean="0">
                <a:solidFill>
                  <a:srgbClr val="231F20"/>
                </a:solidFill>
              </a:rPr>
              <a:t>Based on </a:t>
            </a:r>
            <a:r>
              <a:rPr lang="en-US" baseline="30000" dirty="0" err="1" smtClean="0">
                <a:solidFill>
                  <a:srgbClr val="231F20"/>
                </a:solidFill>
              </a:rPr>
              <a:t>hindcasts</a:t>
            </a:r>
            <a:r>
              <a:rPr lang="en-US" baseline="30000" dirty="0" smtClean="0">
                <a:solidFill>
                  <a:srgbClr val="231F20"/>
                </a:solidFill>
              </a:rPr>
              <a:t> with MPI-ESM initialized</a:t>
            </a:r>
            <a:r>
              <a:rPr lang="en-US" dirty="0" smtClean="0">
                <a:solidFill>
                  <a:srgbClr val="231F20"/>
                </a:solidFill>
              </a:rPr>
              <a:t> </a:t>
            </a:r>
            <a:r>
              <a:rPr lang="en-US" baseline="30000" dirty="0">
                <a:solidFill>
                  <a:srgbClr val="231F20"/>
                </a:solidFill>
              </a:rPr>
              <a:t>every November between 1982 – 2014 (with 30 members for each start year)</a:t>
            </a:r>
            <a:endParaRPr lang="en-US" baseline="30000" dirty="0">
              <a:solidFill>
                <a:srgbClr val="231F20"/>
              </a:solidFill>
            </a:endParaRPr>
          </a:p>
        </p:txBody>
      </p:sp>
    </p:spTree>
    <p:extLst>
      <p:ext uri="{BB962C8B-B14F-4D97-AF65-F5344CB8AC3E}">
        <p14:creationId xmlns:p14="http://schemas.microsoft.com/office/powerpoint/2010/main" val="16774905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5" y="198120"/>
            <a:ext cx="9429750" cy="1325563"/>
          </a:xfrm>
        </p:spPr>
        <p:txBody>
          <a:bodyPr>
            <a:normAutofit/>
          </a:bodyPr>
          <a:lstStyle/>
          <a:p>
            <a:r>
              <a:rPr lang="en-US" sz="2800" dirty="0"/>
              <a:t>WP1 </a:t>
            </a:r>
            <a:r>
              <a:rPr lang="en-US" sz="2800" dirty="0" smtClean="0"/>
              <a:t>– our </a:t>
            </a:r>
            <a:r>
              <a:rPr lang="en-US" sz="2800" dirty="0" smtClean="0"/>
              <a:t>plan (</a:t>
            </a:r>
            <a:r>
              <a:rPr lang="en-US" sz="2800" dirty="0" err="1" smtClean="0"/>
              <a:t>i</a:t>
            </a:r>
            <a:r>
              <a:rPr lang="en-US" sz="2800" dirty="0" smtClean="0"/>
              <a:t>)</a:t>
            </a:r>
            <a:endParaRPr lang="en-US" sz="2800" dirty="0"/>
          </a:p>
        </p:txBody>
      </p:sp>
      <p:sp>
        <p:nvSpPr>
          <p:cNvPr id="3" name="Content Placeholder 2"/>
          <p:cNvSpPr>
            <a:spLocks noGrp="1"/>
          </p:cNvSpPr>
          <p:nvPr>
            <p:ph idx="1"/>
          </p:nvPr>
        </p:nvSpPr>
        <p:spPr/>
        <p:txBody>
          <a:bodyPr>
            <a:normAutofit/>
          </a:bodyPr>
          <a:lstStyle/>
          <a:p>
            <a:r>
              <a:rPr lang="en-US" dirty="0"/>
              <a:t>U</a:t>
            </a:r>
            <a:r>
              <a:rPr lang="en-US" dirty="0" smtClean="0"/>
              <a:t>se </a:t>
            </a:r>
            <a:r>
              <a:rPr lang="en-US" dirty="0"/>
              <a:t>a </a:t>
            </a:r>
            <a:r>
              <a:rPr lang="en-US" u="sng" dirty="0"/>
              <a:t>process-oriented diagnostic</a:t>
            </a:r>
            <a:r>
              <a:rPr lang="en-US" dirty="0"/>
              <a:t> </a:t>
            </a:r>
            <a:r>
              <a:rPr lang="en-US" dirty="0" smtClean="0"/>
              <a:t>and analysis of </a:t>
            </a:r>
            <a:r>
              <a:rPr lang="en-US" dirty="0"/>
              <a:t>weather </a:t>
            </a:r>
            <a:r>
              <a:rPr lang="en-US" dirty="0" smtClean="0"/>
              <a:t>systems</a:t>
            </a:r>
            <a:r>
              <a:rPr lang="en-US" dirty="0"/>
              <a:t> </a:t>
            </a:r>
            <a:r>
              <a:rPr lang="en-US" dirty="0" smtClean="0"/>
              <a:t>with </a:t>
            </a:r>
            <a:r>
              <a:rPr lang="en-US" dirty="0" smtClean="0"/>
              <a:t>a focus on the conditions </a:t>
            </a:r>
            <a:r>
              <a:rPr lang="en-US" dirty="0"/>
              <a:t>associated with hazardous </a:t>
            </a:r>
            <a:r>
              <a:rPr lang="en-US" dirty="0" smtClean="0"/>
              <a:t>events </a:t>
            </a:r>
          </a:p>
        </p:txBody>
      </p:sp>
    </p:spTree>
    <p:extLst>
      <p:ext uri="{BB962C8B-B14F-4D97-AF65-F5344CB8AC3E}">
        <p14:creationId xmlns:p14="http://schemas.microsoft.com/office/powerpoint/2010/main" val="979356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74969" y="1385484"/>
            <a:ext cx="8872931" cy="3439351"/>
            <a:chOff x="-36512" y="2474312"/>
            <a:chExt cx="8872931" cy="3439351"/>
          </a:xfrm>
        </p:grpSpPr>
        <p:grpSp>
          <p:nvGrpSpPr>
            <p:cNvPr id="10" name="Group 9"/>
            <p:cNvGrpSpPr/>
            <p:nvPr/>
          </p:nvGrpSpPr>
          <p:grpSpPr>
            <a:xfrm>
              <a:off x="-36512" y="2852936"/>
              <a:ext cx="4182580" cy="2448072"/>
              <a:chOff x="-36512" y="2708920"/>
              <a:chExt cx="4182580" cy="2448072"/>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3356992"/>
                <a:ext cx="3894546"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512" y="3038763"/>
                <a:ext cx="2157707" cy="276999"/>
              </a:xfrm>
              <a:prstGeom prst="rect">
                <a:avLst/>
              </a:prstGeom>
              <a:solidFill>
                <a:schemeClr val="bg1"/>
              </a:solidFill>
            </p:spPr>
            <p:txBody>
              <a:bodyPr wrap="none" rtlCol="0">
                <a:spAutoFit/>
              </a:bodyPr>
              <a:lstStyle/>
              <a:p>
                <a:r>
                  <a:rPr lang="en-US" sz="1200" b="1" dirty="0">
                    <a:solidFill>
                      <a:schemeClr val="tx2"/>
                    </a:solidFill>
                  </a:rPr>
                  <a:t>T at the coldest day in 2009/10</a:t>
                </a:r>
              </a:p>
            </p:txBody>
          </p:sp>
          <p:sp>
            <p:nvSpPr>
              <p:cNvPr id="9" name="TextBox 8"/>
              <p:cNvSpPr txBox="1"/>
              <p:nvPr/>
            </p:nvSpPr>
            <p:spPr>
              <a:xfrm>
                <a:off x="2074128" y="2956882"/>
                <a:ext cx="2071940" cy="646331"/>
              </a:xfrm>
              <a:prstGeom prst="rect">
                <a:avLst/>
              </a:prstGeom>
              <a:solidFill>
                <a:schemeClr val="bg1"/>
              </a:solidFill>
            </p:spPr>
            <p:txBody>
              <a:bodyPr wrap="square" rtlCol="0">
                <a:spAutoFit/>
              </a:bodyPr>
              <a:lstStyle/>
              <a:p>
                <a:r>
                  <a:rPr lang="en-US" sz="1200" b="1" dirty="0">
                    <a:solidFill>
                      <a:schemeClr val="tx2"/>
                    </a:solidFill>
                  </a:rPr>
                  <a:t>Fraction of winters in 1963-2013 with days colder then 2009/10</a:t>
                </a:r>
              </a:p>
            </p:txBody>
          </p:sp>
          <p:sp>
            <p:nvSpPr>
              <p:cNvPr id="5" name="TextBox 4"/>
              <p:cNvSpPr txBox="1"/>
              <p:nvPr/>
            </p:nvSpPr>
            <p:spPr>
              <a:xfrm>
                <a:off x="395536" y="2708920"/>
                <a:ext cx="3376437" cy="338554"/>
              </a:xfrm>
              <a:prstGeom prst="rect">
                <a:avLst/>
              </a:prstGeom>
              <a:noFill/>
            </p:spPr>
            <p:txBody>
              <a:bodyPr wrap="none" rtlCol="0">
                <a:spAutoFit/>
              </a:bodyPr>
              <a:lstStyle/>
              <a:p>
                <a:r>
                  <a:rPr lang="en-US" sz="1600" dirty="0">
                    <a:solidFill>
                      <a:srgbClr val="C00000"/>
                    </a:solidFill>
                  </a:rPr>
                  <a:t>The extreme cold winter in 2009/2010</a:t>
                </a:r>
              </a:p>
            </p:txBody>
          </p:sp>
        </p:grpSp>
        <p:grpSp>
          <p:nvGrpSpPr>
            <p:cNvPr id="16" name="Group 15"/>
            <p:cNvGrpSpPr/>
            <p:nvPr/>
          </p:nvGrpSpPr>
          <p:grpSpPr>
            <a:xfrm>
              <a:off x="3995936" y="2474312"/>
              <a:ext cx="4840483" cy="3433157"/>
              <a:chOff x="3995936" y="2474312"/>
              <a:chExt cx="4840483" cy="3433157"/>
            </a:xfrm>
          </p:grpSpPr>
          <p:sp>
            <p:nvSpPr>
              <p:cNvPr id="11" name="TextBox 10"/>
              <p:cNvSpPr txBox="1"/>
              <p:nvPr/>
            </p:nvSpPr>
            <p:spPr>
              <a:xfrm>
                <a:off x="4052471" y="2708920"/>
                <a:ext cx="4783948" cy="461665"/>
              </a:xfrm>
              <a:prstGeom prst="rect">
                <a:avLst/>
              </a:prstGeom>
              <a:noFill/>
            </p:spPr>
            <p:txBody>
              <a:bodyPr wrap="square" rtlCol="0">
                <a:spAutoFit/>
              </a:bodyPr>
              <a:lstStyle/>
              <a:p>
                <a:pPr algn="ctr"/>
                <a:r>
                  <a:rPr lang="en-US" sz="1200" b="1" dirty="0">
                    <a:solidFill>
                      <a:schemeClr val="tx2"/>
                    </a:solidFill>
                  </a:rPr>
                  <a:t>European winter/summer T normalized with local standard deviations and pooled for all grid points </a:t>
                </a:r>
              </a:p>
            </p:txBody>
          </p:sp>
          <p:sp>
            <p:nvSpPr>
              <p:cNvPr id="12" name="TextBox 11"/>
              <p:cNvSpPr txBox="1"/>
              <p:nvPr/>
            </p:nvSpPr>
            <p:spPr>
              <a:xfrm>
                <a:off x="4427984" y="2474312"/>
                <a:ext cx="4043928" cy="338554"/>
              </a:xfrm>
              <a:prstGeom prst="rect">
                <a:avLst/>
              </a:prstGeom>
              <a:noFill/>
            </p:spPr>
            <p:txBody>
              <a:bodyPr wrap="none" rtlCol="0">
                <a:spAutoFit/>
              </a:bodyPr>
              <a:lstStyle/>
              <a:p>
                <a:r>
                  <a:rPr lang="en-US" sz="1600" dirty="0">
                    <a:solidFill>
                      <a:srgbClr val="C00000"/>
                    </a:solidFill>
                  </a:rPr>
                  <a:t>Change of European Temperature  distribution</a:t>
                </a:r>
              </a:p>
            </p:txBody>
          </p:sp>
          <p:sp>
            <p:nvSpPr>
              <p:cNvPr id="13" name="TextBox 12"/>
              <p:cNvSpPr txBox="1"/>
              <p:nvPr/>
            </p:nvSpPr>
            <p:spPr>
              <a:xfrm>
                <a:off x="3995936" y="3141248"/>
                <a:ext cx="2139188" cy="246221"/>
              </a:xfrm>
              <a:prstGeom prst="rect">
                <a:avLst/>
              </a:prstGeom>
              <a:solidFill>
                <a:schemeClr val="bg1">
                  <a:lumMod val="85000"/>
                </a:schemeClr>
              </a:solidFill>
              <a:ln>
                <a:noFill/>
              </a:ln>
            </p:spPr>
            <p:txBody>
              <a:bodyPr wrap="square" rtlCol="0">
                <a:spAutoFit/>
              </a:bodyPr>
              <a:lstStyle/>
              <a:p>
                <a:pPr algn="ctr"/>
                <a:r>
                  <a:rPr lang="en-US" sz="1000" b="1" dirty="0"/>
                  <a:t>Distribution as function of time</a:t>
                </a:r>
              </a:p>
            </p:txBody>
          </p:sp>
          <p:sp>
            <p:nvSpPr>
              <p:cNvPr id="15" name="TextBox 14"/>
              <p:cNvSpPr txBox="1"/>
              <p:nvPr/>
            </p:nvSpPr>
            <p:spPr>
              <a:xfrm>
                <a:off x="6115885" y="3141248"/>
                <a:ext cx="2704587" cy="246221"/>
              </a:xfrm>
              <a:prstGeom prst="rect">
                <a:avLst/>
              </a:prstGeom>
              <a:solidFill>
                <a:schemeClr val="bg1">
                  <a:lumMod val="85000"/>
                </a:schemeClr>
              </a:solidFill>
              <a:ln>
                <a:noFill/>
              </a:ln>
            </p:spPr>
            <p:txBody>
              <a:bodyPr wrap="none" rtlCol="0">
                <a:spAutoFit/>
              </a:bodyPr>
              <a:lstStyle/>
              <a:p>
                <a:r>
                  <a:rPr lang="en-US" sz="1000" b="1" dirty="0"/>
                  <a:t>Distribution over all days before and after 1985</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3387469"/>
                <a:ext cx="4816991"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TextBox 16"/>
            <p:cNvSpPr txBox="1"/>
            <p:nvPr/>
          </p:nvSpPr>
          <p:spPr>
            <a:xfrm>
              <a:off x="1876646" y="5605886"/>
              <a:ext cx="1895327" cy="307777"/>
            </a:xfrm>
            <a:prstGeom prst="rect">
              <a:avLst/>
            </a:prstGeom>
            <a:noFill/>
          </p:spPr>
          <p:txBody>
            <a:bodyPr wrap="none" rtlCol="0">
              <a:spAutoFit/>
            </a:bodyPr>
            <a:lstStyle/>
            <a:p>
              <a:r>
                <a:rPr lang="en-US" sz="1400" dirty="0"/>
                <a:t>Christiansen et al, 2016</a:t>
              </a:r>
            </a:p>
          </p:txBody>
        </p:sp>
      </p:grpSp>
      <p:sp>
        <p:nvSpPr>
          <p:cNvPr id="19" name="Title 1"/>
          <p:cNvSpPr txBox="1">
            <a:spLocks/>
          </p:cNvSpPr>
          <p:nvPr/>
        </p:nvSpPr>
        <p:spPr>
          <a:xfrm>
            <a:off x="56198" y="59921"/>
            <a:ext cx="98040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Yet, statistics might change under global warming</a:t>
            </a:r>
            <a:endParaRPr lang="en-US" sz="2800" dirty="0"/>
          </a:p>
        </p:txBody>
      </p:sp>
    </p:spTree>
    <p:extLst>
      <p:ext uri="{BB962C8B-B14F-4D97-AF65-F5344CB8AC3E}">
        <p14:creationId xmlns:p14="http://schemas.microsoft.com/office/powerpoint/2010/main" val="132379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8" y="59921"/>
            <a:ext cx="9804082" cy="1325563"/>
          </a:xfrm>
        </p:spPr>
        <p:txBody>
          <a:bodyPr>
            <a:normAutofit/>
          </a:bodyPr>
          <a:lstStyle/>
          <a:p>
            <a:r>
              <a:rPr lang="en-US" sz="2800" dirty="0" smtClean="0"/>
              <a:t>Yet, f</a:t>
            </a:r>
            <a:r>
              <a:rPr lang="en-US" sz="2800" dirty="0" smtClean="0"/>
              <a:t>uture </a:t>
            </a:r>
            <a:r>
              <a:rPr lang="en-US" sz="2800" dirty="0"/>
              <a:t>Arctic warming may drive atmospheric </a:t>
            </a:r>
            <a:r>
              <a:rPr lang="en-US" sz="2800" dirty="0" smtClean="0"/>
              <a:t>&amp; oceanic </a:t>
            </a:r>
            <a:r>
              <a:rPr lang="en-US" sz="2800" dirty="0"/>
              <a:t>teleconnections that precondition the occurrence of such extremes</a:t>
            </a:r>
          </a:p>
        </p:txBody>
      </p:sp>
      <p:sp>
        <p:nvSpPr>
          <p:cNvPr id="5" name="TextBox 4"/>
          <p:cNvSpPr txBox="1"/>
          <p:nvPr/>
        </p:nvSpPr>
        <p:spPr>
          <a:xfrm>
            <a:off x="7178040" y="6480810"/>
            <a:ext cx="2766463" cy="369332"/>
          </a:xfrm>
          <a:prstGeom prst="rect">
            <a:avLst/>
          </a:prstGeom>
          <a:noFill/>
        </p:spPr>
        <p:txBody>
          <a:bodyPr wrap="none" rtlCol="0">
            <a:spAutoFit/>
          </a:bodyPr>
          <a:lstStyle/>
          <a:p>
            <a:r>
              <a:rPr lang="en-US" dirty="0"/>
              <a:t>Yang and Christensen, 2012</a:t>
            </a:r>
          </a:p>
        </p:txBody>
      </p:sp>
      <p:sp>
        <p:nvSpPr>
          <p:cNvPr id="7" name="Rectangle 6"/>
          <p:cNvSpPr/>
          <p:nvPr/>
        </p:nvSpPr>
        <p:spPr>
          <a:xfrm>
            <a:off x="681038" y="1596390"/>
            <a:ext cx="8234362" cy="1200329"/>
          </a:xfrm>
          <a:prstGeom prst="rect">
            <a:avLst/>
          </a:prstGeom>
        </p:spPr>
        <p:txBody>
          <a:bodyPr wrap="square">
            <a:spAutoFit/>
          </a:bodyPr>
          <a:lstStyle/>
          <a:p>
            <a:r>
              <a:rPr lang="en-US" b="1" dirty="0" smtClean="0"/>
              <a:t>Example: </a:t>
            </a:r>
            <a:r>
              <a:rPr lang="en-US" dirty="0"/>
              <a:t>While Europe will warm overall in the future, episodes of cold months will continue to occur and there remains substantial probability for the occurrence of cold winters in Europe linked with sea ice reduction in the Barents and Kara Sea sector. </a:t>
            </a:r>
          </a:p>
          <a:p>
            <a:endParaRPr lang="en-US" dirty="0"/>
          </a:p>
        </p:txBody>
      </p:sp>
      <p:sp>
        <p:nvSpPr>
          <p:cNvPr id="8" name="Rectangle 7"/>
          <p:cNvSpPr/>
          <p:nvPr/>
        </p:nvSpPr>
        <p:spPr>
          <a:xfrm>
            <a:off x="536099" y="5295424"/>
            <a:ext cx="8833802" cy="1138773"/>
          </a:xfrm>
          <a:prstGeom prst="rect">
            <a:avLst/>
          </a:prstGeom>
        </p:spPr>
        <p:txBody>
          <a:bodyPr wrap="square">
            <a:spAutoFit/>
          </a:bodyPr>
          <a:lstStyle/>
          <a:p>
            <a:pPr algn="just"/>
            <a:endParaRPr lang="en-US" sz="800" dirty="0"/>
          </a:p>
          <a:p>
            <a:r>
              <a:rPr lang="en-US" b="1" baseline="30000" dirty="0">
                <a:solidFill>
                  <a:srgbClr val="231F20"/>
                </a:solidFill>
              </a:rPr>
              <a:t>Left:</a:t>
            </a:r>
            <a:r>
              <a:rPr lang="en-US" baseline="30000" dirty="0">
                <a:solidFill>
                  <a:srgbClr val="231F20"/>
                </a:solidFill>
              </a:rPr>
              <a:t>  Multi-model ensemble mean of composites of SAT anomalies for European (a) cold Januaries in the historical period of 1956– 2005. The monthly mean anomaly of a given model is the difference of the monthly SAT with that of the respective model climatology as defined. The crossed areas indicate where more than 75% of the models (i.e., 10 out of 13 models) agree in sign. </a:t>
            </a:r>
          </a:p>
          <a:p>
            <a:r>
              <a:rPr lang="en-US" b="1" baseline="30000" dirty="0">
                <a:solidFill>
                  <a:srgbClr val="231F20"/>
                </a:solidFill>
              </a:rPr>
              <a:t>Right: </a:t>
            </a:r>
            <a:r>
              <a:rPr lang="en-US" baseline="30000" dirty="0">
                <a:solidFill>
                  <a:srgbClr val="231F20"/>
                </a:solidFill>
              </a:rPr>
              <a:t> Same as left but for European cold Januaries in the future period of 2006– 2050 as projected in scenario RCP4.5. The crossed areas indicate where more than 75% of the models (i.e., 10 out of 13 models) agree in sign. </a:t>
            </a:r>
          </a:p>
        </p:txBody>
      </p:sp>
      <p:pic>
        <p:nvPicPr>
          <p:cNvPr id="9" name="Picture 8"/>
          <p:cNvPicPr>
            <a:picLocks noChangeAspect="1"/>
          </p:cNvPicPr>
          <p:nvPr/>
        </p:nvPicPr>
        <p:blipFill>
          <a:blip r:embed="rId3"/>
          <a:stretch>
            <a:fillRect/>
          </a:stretch>
        </p:blipFill>
        <p:spPr>
          <a:xfrm>
            <a:off x="952792" y="2680557"/>
            <a:ext cx="3264877" cy="2561856"/>
          </a:xfrm>
          <a:prstGeom prst="rect">
            <a:avLst/>
          </a:prstGeom>
        </p:spPr>
      </p:pic>
      <p:pic>
        <p:nvPicPr>
          <p:cNvPr id="10" name="Picture 9"/>
          <p:cNvPicPr>
            <a:picLocks noChangeAspect="1"/>
          </p:cNvPicPr>
          <p:nvPr/>
        </p:nvPicPr>
        <p:blipFill>
          <a:blip r:embed="rId4"/>
          <a:stretch>
            <a:fillRect/>
          </a:stretch>
        </p:blipFill>
        <p:spPr>
          <a:xfrm>
            <a:off x="4798219" y="2680557"/>
            <a:ext cx="3215825" cy="2601566"/>
          </a:xfrm>
          <a:prstGeom prst="rect">
            <a:avLst/>
          </a:prstGeom>
        </p:spPr>
      </p:pic>
    </p:spTree>
    <p:extLst>
      <p:ext uri="{BB962C8B-B14F-4D97-AF65-F5344CB8AC3E}">
        <p14:creationId xmlns:p14="http://schemas.microsoft.com/office/powerpoint/2010/main" val="18562855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a:xfrm>
            <a:off x="381000" y="66782"/>
            <a:ext cx="8811490" cy="1325563"/>
          </a:xfrm>
        </p:spPr>
        <p:txBody>
          <a:bodyPr>
            <a:noAutofit/>
          </a:bodyPr>
          <a:lstStyle/>
          <a:p>
            <a:r>
              <a:rPr kumimoji="1" lang="en-US" altLang="ko-KR" sz="2800" dirty="0" smtClean="0">
                <a:ea typeface="Arial Rounded MT Bold" charset="0"/>
                <a:cs typeface="Arial Rounded MT Bold" charset="0"/>
              </a:rPr>
              <a:t>And the Arctic interacts with the North </a:t>
            </a:r>
            <a:r>
              <a:rPr kumimoji="1" lang="en-US" altLang="ko-KR" sz="2800" dirty="0">
                <a:ea typeface="Arial Rounded MT Bold" charset="0"/>
                <a:cs typeface="Arial Rounded MT Bold" charset="0"/>
              </a:rPr>
              <a:t>Pacific </a:t>
            </a:r>
            <a:r>
              <a:rPr kumimoji="1" lang="en-US" altLang="ko-KR" sz="2800" dirty="0" smtClean="0">
                <a:ea typeface="Arial Rounded MT Bold" charset="0"/>
                <a:cs typeface="Arial Rounded MT Bold" charset="0"/>
              </a:rPr>
              <a:t>with potential  consequences </a:t>
            </a:r>
            <a:r>
              <a:rPr kumimoji="1" lang="en-US" altLang="ko-KR" sz="2800" dirty="0">
                <a:ea typeface="Arial Rounded MT Bold" charset="0"/>
                <a:cs typeface="Arial Rounded MT Bold" charset="0"/>
              </a:rPr>
              <a:t>on extreme weather</a:t>
            </a:r>
            <a:br>
              <a:rPr kumimoji="1" lang="en-US" altLang="ko-KR" sz="2800" dirty="0">
                <a:ea typeface="Arial Rounded MT Bold" charset="0"/>
                <a:cs typeface="Arial Rounded MT Bold" charset="0"/>
              </a:rPr>
            </a:br>
            <a:endParaRPr kumimoji="1" lang="ko-KR" altLang="en-US" sz="2000" dirty="0">
              <a:ea typeface="Times" charset="0"/>
              <a:cs typeface="Times" charset="0"/>
            </a:endParaRPr>
          </a:p>
        </p:txBody>
      </p:sp>
      <p:sp>
        <p:nvSpPr>
          <p:cNvPr id="5" name="사다리꼴[T] 4"/>
          <p:cNvSpPr/>
          <p:nvPr/>
        </p:nvSpPr>
        <p:spPr>
          <a:xfrm>
            <a:off x="692727" y="2715493"/>
            <a:ext cx="5237018" cy="1052945"/>
          </a:xfrm>
          <a:prstGeom prst="trapezoid">
            <a:avLst>
              <a:gd name="adj" fmla="val 91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solidFill>
                  <a:schemeClr val="tx1"/>
                </a:solidFill>
              </a:rPr>
              <a:t>Arctic Ocean (Beaufort/Chukchi sea)</a:t>
            </a:r>
            <a:endParaRPr kumimoji="1" lang="ko-KR" altLang="en-US" dirty="0">
              <a:solidFill>
                <a:schemeClr val="tx1"/>
              </a:solidFill>
            </a:endParaRPr>
          </a:p>
        </p:txBody>
      </p:sp>
      <p:sp>
        <p:nvSpPr>
          <p:cNvPr id="7" name="직사각형 6"/>
          <p:cNvSpPr/>
          <p:nvPr/>
        </p:nvSpPr>
        <p:spPr>
          <a:xfrm>
            <a:off x="692727" y="4765964"/>
            <a:ext cx="5237018" cy="169025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solidFill>
                  <a:schemeClr val="tx1"/>
                </a:solidFill>
              </a:rPr>
              <a:t>North Pacific/PDO, NPGO</a:t>
            </a:r>
          </a:p>
          <a:p>
            <a:pPr algn="ctr"/>
            <a:endParaRPr kumimoji="1" lang="en-US" altLang="ko-KR" dirty="0">
              <a:solidFill>
                <a:schemeClr val="tx1"/>
              </a:solidFill>
            </a:endParaRPr>
          </a:p>
          <a:p>
            <a:pPr algn="ctr"/>
            <a:endParaRPr kumimoji="1" lang="en-US" altLang="ko-KR" dirty="0">
              <a:solidFill>
                <a:schemeClr val="tx1"/>
              </a:solidFill>
            </a:endParaRPr>
          </a:p>
          <a:p>
            <a:pPr algn="ctr"/>
            <a:endParaRPr kumimoji="1" lang="ko-KR" altLang="en-US" dirty="0">
              <a:solidFill>
                <a:schemeClr val="tx1"/>
              </a:solidFill>
            </a:endParaRPr>
          </a:p>
        </p:txBody>
      </p:sp>
      <p:sp>
        <p:nvSpPr>
          <p:cNvPr id="8" name="위쪽 화살표[U] 7"/>
          <p:cNvSpPr/>
          <p:nvPr/>
        </p:nvSpPr>
        <p:spPr>
          <a:xfrm>
            <a:off x="1572492" y="3643748"/>
            <a:ext cx="942109" cy="997527"/>
          </a:xfrm>
          <a:prstGeom prs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9" name="텍스트 상자 8"/>
          <p:cNvSpPr txBox="1"/>
          <p:nvPr/>
        </p:nvSpPr>
        <p:spPr>
          <a:xfrm>
            <a:off x="574964" y="3976256"/>
            <a:ext cx="2618509" cy="646331"/>
          </a:xfrm>
          <a:prstGeom prst="rect">
            <a:avLst/>
          </a:prstGeom>
          <a:noFill/>
        </p:spPr>
        <p:txBody>
          <a:bodyPr wrap="square" rtlCol="0">
            <a:spAutoFit/>
          </a:bodyPr>
          <a:lstStyle/>
          <a:p>
            <a:pPr algn="ctr"/>
            <a:r>
              <a:rPr kumimoji="1" lang="en-US" altLang="ko-KR" dirty="0"/>
              <a:t>heat/moisture transport (Woodgate et al. 2012)</a:t>
            </a:r>
            <a:endParaRPr kumimoji="1" lang="ko-KR" altLang="en-US" dirty="0"/>
          </a:p>
        </p:txBody>
      </p:sp>
      <p:cxnSp>
        <p:nvCxnSpPr>
          <p:cNvPr id="12" name="구부러진 연결선[U] 11"/>
          <p:cNvCxnSpPr/>
          <p:nvPr/>
        </p:nvCxnSpPr>
        <p:spPr>
          <a:xfrm rot="16200000" flipH="1">
            <a:off x="3512129" y="3942632"/>
            <a:ext cx="1122217" cy="588818"/>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 name="구부러진 연결선[U] 12"/>
          <p:cNvCxnSpPr/>
          <p:nvPr/>
        </p:nvCxnSpPr>
        <p:spPr>
          <a:xfrm rot="16200000" flipH="1">
            <a:off x="3751119" y="3953024"/>
            <a:ext cx="1122217" cy="588818"/>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 name="구부러진 연결선[U] 13"/>
          <p:cNvCxnSpPr/>
          <p:nvPr/>
        </p:nvCxnSpPr>
        <p:spPr>
          <a:xfrm rot="16200000" flipH="1">
            <a:off x="3998770" y="3942632"/>
            <a:ext cx="1122217" cy="588818"/>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5" name="구부러진 연결선[U] 14"/>
          <p:cNvCxnSpPr/>
          <p:nvPr/>
        </p:nvCxnSpPr>
        <p:spPr>
          <a:xfrm rot="16200000" flipH="1">
            <a:off x="4253348" y="3963414"/>
            <a:ext cx="1122217" cy="588818"/>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6" name="텍스트 상자 15"/>
          <p:cNvSpPr txBox="1"/>
          <p:nvPr/>
        </p:nvSpPr>
        <p:spPr>
          <a:xfrm>
            <a:off x="4312227" y="3921160"/>
            <a:ext cx="2618509" cy="646331"/>
          </a:xfrm>
          <a:prstGeom prst="rect">
            <a:avLst/>
          </a:prstGeom>
          <a:noFill/>
        </p:spPr>
        <p:txBody>
          <a:bodyPr wrap="square" rtlCol="0">
            <a:spAutoFit/>
          </a:bodyPr>
          <a:lstStyle/>
          <a:p>
            <a:pPr algn="ctr"/>
            <a:r>
              <a:rPr kumimoji="1" lang="en-US" altLang="ko-KR" dirty="0"/>
              <a:t>Cold-air outbreak</a:t>
            </a:r>
          </a:p>
          <a:p>
            <a:pPr algn="ctr"/>
            <a:r>
              <a:rPr kumimoji="1" lang="en-US" altLang="ko-KR" dirty="0"/>
              <a:t>(Kim et al. 2014)</a:t>
            </a:r>
            <a:endParaRPr kumimoji="1" lang="ko-KR" altLang="en-US" dirty="0"/>
          </a:p>
        </p:txBody>
      </p:sp>
      <p:sp>
        <p:nvSpPr>
          <p:cNvPr id="36" name="아래쪽 화살표[D] 35"/>
          <p:cNvSpPr/>
          <p:nvPr/>
        </p:nvSpPr>
        <p:spPr>
          <a:xfrm rot="1807981">
            <a:off x="3756818" y="2038698"/>
            <a:ext cx="813955" cy="803564"/>
          </a:xfrm>
          <a:prstGeom prst="downArrow">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37" name="텍스트 상자 36"/>
          <p:cNvSpPr txBox="1"/>
          <p:nvPr/>
        </p:nvSpPr>
        <p:spPr>
          <a:xfrm>
            <a:off x="3659792" y="1674138"/>
            <a:ext cx="1415709" cy="369332"/>
          </a:xfrm>
          <a:prstGeom prst="rect">
            <a:avLst/>
          </a:prstGeom>
          <a:noFill/>
        </p:spPr>
        <p:txBody>
          <a:bodyPr wrap="none" rtlCol="0">
            <a:spAutoFit/>
          </a:bodyPr>
          <a:lstStyle/>
          <a:p>
            <a:r>
              <a:rPr kumimoji="1" lang="en-US" altLang="ko-KR" dirty="0"/>
              <a:t>(CO2 forcing)</a:t>
            </a:r>
            <a:endParaRPr kumimoji="1" lang="ko-KR" altLang="en-US" dirty="0"/>
          </a:p>
        </p:txBody>
      </p:sp>
      <p:sp>
        <p:nvSpPr>
          <p:cNvPr id="38" name="텍스트 상자 37"/>
          <p:cNvSpPr txBox="1"/>
          <p:nvPr/>
        </p:nvSpPr>
        <p:spPr>
          <a:xfrm>
            <a:off x="6310746" y="1302537"/>
            <a:ext cx="3420889" cy="2585323"/>
          </a:xfrm>
          <a:prstGeom prst="rect">
            <a:avLst/>
          </a:prstGeom>
          <a:noFill/>
        </p:spPr>
        <p:txBody>
          <a:bodyPr wrap="square" rtlCol="0">
            <a:spAutoFit/>
          </a:bodyPr>
          <a:lstStyle/>
          <a:p>
            <a:r>
              <a:rPr kumimoji="1" lang="en-US" altLang="ko-KR" b="1" dirty="0" smtClean="0"/>
              <a:t>Background</a:t>
            </a:r>
            <a:r>
              <a:rPr kumimoji="1" lang="en-US" altLang="ko-KR" dirty="0" smtClean="0"/>
              <a:t>: Arctic </a:t>
            </a:r>
            <a:r>
              <a:rPr kumimoji="1" lang="en-US" altLang="ko-KR" dirty="0"/>
              <a:t>ocean and North Pacific are an interactive system, to some </a:t>
            </a:r>
            <a:r>
              <a:rPr kumimoji="1" lang="en-US" altLang="ko-KR" dirty="0" smtClean="0"/>
              <a:t>degree. So </a:t>
            </a:r>
            <a:r>
              <a:rPr kumimoji="1" lang="en-US" altLang="ko-KR" dirty="0"/>
              <a:t>PDO/NPGO are likely influenced by or influence sea ice variability.</a:t>
            </a:r>
          </a:p>
          <a:p>
            <a:endParaRPr kumimoji="1" lang="en-US" altLang="ko-KR" dirty="0" smtClean="0"/>
          </a:p>
          <a:p>
            <a:r>
              <a:rPr kumimoji="1" lang="en-US" altLang="ko-KR" dirty="0" smtClean="0"/>
              <a:t>Consequently</a:t>
            </a:r>
            <a:r>
              <a:rPr kumimoji="1" lang="en-US" altLang="ko-KR" dirty="0"/>
              <a:t>, the sea ice-modified PDO/NPGO obviously limit PDF of extreme weather.  </a:t>
            </a:r>
            <a:endParaRPr kumimoji="1" lang="ko-KR" altLang="en-US" dirty="0"/>
          </a:p>
        </p:txBody>
      </p:sp>
      <p:pic>
        <p:nvPicPr>
          <p:cNvPr id="42" name="그림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300" y="1576856"/>
            <a:ext cx="2447173" cy="1422578"/>
          </a:xfrm>
          <a:prstGeom prst="rect">
            <a:avLst/>
          </a:prstGeom>
        </p:spPr>
      </p:pic>
      <p:pic>
        <p:nvPicPr>
          <p:cNvPr id="43" name="그림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61" y="5620113"/>
            <a:ext cx="2555512" cy="1129728"/>
          </a:xfrm>
          <a:prstGeom prst="rect">
            <a:avLst/>
          </a:prstGeom>
        </p:spPr>
      </p:pic>
    </p:spTree>
    <p:extLst>
      <p:ext uri="{BB962C8B-B14F-4D97-AF65-F5344CB8AC3E}">
        <p14:creationId xmlns:p14="http://schemas.microsoft.com/office/powerpoint/2010/main" val="2458172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762</TotalTime>
  <Words>1719</Words>
  <Application>Microsoft Macintosh PowerPoint</Application>
  <PresentationFormat>A4 Paper (210x297 mm)</PresentationFormat>
  <Paragraphs>148</Paragraphs>
  <Slides>16</Slides>
  <Notes>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AdvOTe49b3dc3</vt:lpstr>
      <vt:lpstr>AdvPSTIM10-R</vt:lpstr>
      <vt:lpstr>Arial Rounded MT Bold</vt:lpstr>
      <vt:lpstr>Calibri</vt:lpstr>
      <vt:lpstr>Calibri Light</vt:lpstr>
      <vt:lpstr>Helvetica</vt:lpstr>
      <vt:lpstr>Helvetica Neue</vt:lpstr>
      <vt:lpstr>Minion Pro</vt:lpstr>
      <vt:lpstr>ＭＳ Ｐゴシック</vt:lpstr>
      <vt:lpstr>Times</vt:lpstr>
      <vt:lpstr>Wingdings</vt:lpstr>
      <vt:lpstr>맑은 고딕</vt:lpstr>
      <vt:lpstr>宋体</vt:lpstr>
      <vt:lpstr>Arial</vt:lpstr>
      <vt:lpstr>Office Theme</vt:lpstr>
      <vt:lpstr>Improving seasonal long range forecast skill of risks for hazardous weather and climate events (WP 1)  </vt:lpstr>
      <vt:lpstr>PowerPoint Presentation</vt:lpstr>
      <vt:lpstr>We cannot forecast polar lows on the S2S time scale, but perhaps the environment in which they form: cold air outbreaks</vt:lpstr>
      <vt:lpstr>PowerPoint Presentation</vt:lpstr>
      <vt:lpstr>PowerPoint Presentation</vt:lpstr>
      <vt:lpstr>WP1 – our plan (i)</vt:lpstr>
      <vt:lpstr>PowerPoint Presentation</vt:lpstr>
      <vt:lpstr>Yet, future Arctic warming may drive atmospheric &amp; oceanic teleconnections that precondition the occurrence of such extremes</vt:lpstr>
      <vt:lpstr>And the Arctic interacts with the North Pacific with potential  consequences on extreme weather </vt:lpstr>
      <vt:lpstr>PowerPoint Presentation</vt:lpstr>
      <vt:lpstr>State of tropics may also influence predictability over Europe:</vt:lpstr>
      <vt:lpstr>WP1 – our full plan &amp; tasks</vt:lpstr>
      <vt:lpstr>PowerPoint Presentation</vt:lpstr>
      <vt:lpstr>WP business (i): Tasks</vt:lpstr>
      <vt:lpstr>WP business (ii): Deliverables</vt:lpstr>
      <vt:lpstr>PowerPoint Presentation</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seasonal long range forecast skill of risks for hazardous weather and climate events  </dc:title>
  <dc:creator>Microsoft Office User</dc:creator>
  <cp:lastModifiedBy>Microsoft Office User</cp:lastModifiedBy>
  <cp:revision>62</cp:revision>
  <dcterms:created xsi:type="dcterms:W3CDTF">2016-08-29T12:42:14Z</dcterms:created>
  <dcterms:modified xsi:type="dcterms:W3CDTF">2017-01-18T11:24:11Z</dcterms:modified>
</cp:coreProperties>
</file>