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70" r:id="rId3"/>
    <p:sldId id="275" r:id="rId4"/>
    <p:sldId id="271" r:id="rId5"/>
    <p:sldId id="256" r:id="rId6"/>
    <p:sldId id="258" r:id="rId7"/>
    <p:sldId id="259" r:id="rId8"/>
    <p:sldId id="257" r:id="rId9"/>
    <p:sldId id="273" r:id="rId10"/>
    <p:sldId id="261" r:id="rId11"/>
    <p:sldId id="262" r:id="rId12"/>
    <p:sldId id="263" r:id="rId13"/>
    <p:sldId id="266" r:id="rId14"/>
    <p:sldId id="274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30CD"/>
    <a:srgbClr val="8C809C"/>
    <a:srgbClr val="85D176"/>
    <a:srgbClr val="75B667"/>
    <a:srgbClr val="883A28"/>
    <a:srgbClr val="53C9E1"/>
    <a:srgbClr val="C410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83" autoAdjust="0"/>
    <p:restoredTop sz="98494" autoAdjust="0"/>
  </p:normalViewPr>
  <p:slideViewPr>
    <p:cSldViewPr snapToGrid="0" snapToObjects="1">
      <p:cViewPr varScale="1">
        <p:scale>
          <a:sx n="105" d="100"/>
          <a:sy n="105" d="100"/>
        </p:scale>
        <p:origin x="-21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0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2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1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9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6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2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1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8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C0A83-7506-B34F-8F1B-C886B187D8F9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9FC2C-7DEF-1646-9B6E-DF8E170DA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4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67990"/>
            <a:ext cx="84582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C41015"/>
                </a:solidFill>
                <a:cs typeface="Comic Sans MS"/>
              </a:rPr>
              <a:t>NCAR Activities Relevant for Blue Action</a:t>
            </a:r>
            <a:endParaRPr lang="en-US" sz="3600" dirty="0">
              <a:solidFill>
                <a:srgbClr val="C41015"/>
              </a:solidFill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554" y="882120"/>
            <a:ext cx="82352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cs typeface="Comic Sans MS"/>
              </a:rPr>
              <a:t>Gokhan </a:t>
            </a:r>
            <a:r>
              <a:rPr lang="en-US" sz="2800" dirty="0" err="1" smtClean="0">
                <a:solidFill>
                  <a:srgbClr val="0000FF"/>
                </a:solidFill>
                <a:cs typeface="Comic Sans MS"/>
              </a:rPr>
              <a:t>Danabasoglu</a:t>
            </a:r>
            <a:r>
              <a:rPr lang="en-US" sz="2800" dirty="0" smtClean="0">
                <a:solidFill>
                  <a:srgbClr val="0000FF"/>
                </a:solidFill>
                <a:cs typeface="Comic Sans MS"/>
              </a:rPr>
              <a:t>, Steve Yeager, Alicia </a:t>
            </a:r>
            <a:r>
              <a:rPr lang="en-US" sz="2800" dirty="0" err="1" smtClean="0">
                <a:solidFill>
                  <a:srgbClr val="0000FF"/>
                </a:solidFill>
                <a:cs typeface="Comic Sans MS"/>
              </a:rPr>
              <a:t>Karspeck</a:t>
            </a:r>
            <a:r>
              <a:rPr lang="en-US" sz="2800" dirty="0" smtClean="0">
                <a:solidFill>
                  <a:srgbClr val="0000FF"/>
                </a:solidFill>
                <a:cs typeface="Comic Sans MS"/>
              </a:rPr>
              <a:t>, </a:t>
            </a:r>
          </a:p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0000FF"/>
                </a:solidFill>
                <a:cs typeface="Comic Sans MS"/>
              </a:rPr>
              <a:t>Who Kim, and Fred </a:t>
            </a:r>
            <a:r>
              <a:rPr lang="en-US" sz="2800" dirty="0" err="1" smtClean="0">
                <a:solidFill>
                  <a:srgbClr val="0000FF"/>
                </a:solidFill>
                <a:cs typeface="Comic Sans MS"/>
              </a:rPr>
              <a:t>Castruccio</a:t>
            </a:r>
            <a:endParaRPr lang="en-US" sz="2800" dirty="0" smtClean="0">
              <a:solidFill>
                <a:srgbClr val="0000FF"/>
              </a:solidFill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  <a:cs typeface="Comic Sans MS"/>
              </a:rPr>
              <a:t>National Center for Atmospheric Research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cs typeface="Comic Sans MS"/>
              </a:rPr>
              <a:t>Boulder, CO, USA</a:t>
            </a:r>
            <a:endParaRPr lang="en-US" sz="2400" dirty="0">
              <a:solidFill>
                <a:srgbClr val="0000FF"/>
              </a:solidFill>
              <a:cs typeface="Comic Sans MS"/>
            </a:endParaRPr>
          </a:p>
        </p:txBody>
      </p:sp>
      <p:pic>
        <p:nvPicPr>
          <p:cNvPr id="6" name="Picture 5" descr="noaa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809" y="5464966"/>
            <a:ext cx="1248378" cy="1248378"/>
          </a:xfrm>
          <a:prstGeom prst="rect">
            <a:avLst/>
          </a:prstGeom>
        </p:spPr>
      </p:pic>
      <p:pic>
        <p:nvPicPr>
          <p:cNvPr id="8" name="Picture 7" descr="nsf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82" y="5481318"/>
            <a:ext cx="1243584" cy="1252728"/>
          </a:xfrm>
          <a:prstGeom prst="rect">
            <a:avLst/>
          </a:prstGeom>
        </p:spPr>
      </p:pic>
      <p:pic>
        <p:nvPicPr>
          <p:cNvPr id="9" name="Picture 8" descr="ncar-logo-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204" y="5850912"/>
            <a:ext cx="1943100" cy="623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571" y="2836494"/>
            <a:ext cx="85476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>
                <a:solidFill>
                  <a:srgbClr val="008000"/>
                </a:solidFill>
              </a:rPr>
              <a:t>Overarching objective:</a:t>
            </a:r>
            <a:r>
              <a:rPr lang="en-US" sz="2200" dirty="0" smtClean="0"/>
              <a:t> Advance our understanding and technical capabilities in areas related to (decadal) climate variability, predictability, and prediction with a particular focus on the North Atlantic.</a:t>
            </a:r>
          </a:p>
          <a:p>
            <a:r>
              <a:rPr lang="en-US" sz="2200" dirty="0" smtClean="0">
                <a:solidFill>
                  <a:srgbClr val="008000"/>
                </a:solidFill>
              </a:rPr>
              <a:t>Goal:</a:t>
            </a:r>
            <a:r>
              <a:rPr lang="en-US" sz="2200" dirty="0" smtClean="0"/>
              <a:t> Produce </a:t>
            </a:r>
            <a:r>
              <a:rPr lang="en-US" sz="2200" dirty="0"/>
              <a:t>an improved and reliable decadal prediction (DP) system within the Community Earth System Model (CESM) framework, including predictive capabilities for marine ecosystems and biogeochemical </a:t>
            </a:r>
            <a:r>
              <a:rPr lang="en-US" sz="2200" dirty="0" smtClean="0"/>
              <a:t>constituents. 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moc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331" y="3429000"/>
            <a:ext cx="3889375" cy="18573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62600" y="3048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cs typeface="Comic Sans MS"/>
              </a:rPr>
              <a:t>CESM (</a:t>
            </a:r>
            <a:r>
              <a:rPr lang="en-US" dirty="0" err="1" smtClean="0">
                <a:solidFill>
                  <a:srgbClr val="0000FF"/>
                </a:solidFill>
                <a:cs typeface="Comic Sans MS"/>
              </a:rPr>
              <a:t>Danabasoglu</a:t>
            </a:r>
            <a:r>
              <a:rPr lang="en-US" dirty="0" smtClean="0">
                <a:solidFill>
                  <a:srgbClr val="0000FF"/>
                </a:solidFill>
                <a:cs typeface="Comic Sans MS"/>
              </a:rPr>
              <a:t> et al. 2012)</a:t>
            </a:r>
            <a:endParaRPr lang="en-US" dirty="0">
              <a:solidFill>
                <a:srgbClr val="0000FF"/>
              </a:solidFill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228600"/>
            <a:ext cx="82296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C41015"/>
                </a:solidFill>
                <a:cs typeface="Comic Sans MS"/>
              </a:rPr>
              <a:t>Pre-Industrial Control Ensemble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cs typeface="Comic Sans MS"/>
              </a:rPr>
              <a:t>Coupled model simulations show rich AMOC variability, with time scales of variability and mechanisms differing substantially among them. </a:t>
            </a:r>
            <a:r>
              <a:rPr lang="en-US" sz="2400" dirty="0" smtClean="0">
                <a:solidFill>
                  <a:srgbClr val="FF0000"/>
                </a:solidFill>
                <a:cs typeface="Comic Sans MS"/>
              </a:rPr>
              <a:t>MULTI-MODEL FRAMEWORK</a:t>
            </a:r>
          </a:p>
        </p:txBody>
      </p:sp>
      <p:pic>
        <p:nvPicPr>
          <p:cNvPr id="11" name="Picture 10" descr="gfdl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90800"/>
            <a:ext cx="5143500" cy="1387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2209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cs typeface="Comic Sans MS"/>
              </a:rPr>
              <a:t>GFDL CM2.1 (</a:t>
            </a:r>
            <a:r>
              <a:rPr lang="en-US" dirty="0" err="1" smtClean="0">
                <a:solidFill>
                  <a:srgbClr val="0000FF"/>
                </a:solidFill>
                <a:cs typeface="Comic Sans MS"/>
              </a:rPr>
              <a:t>Msadek</a:t>
            </a:r>
            <a:r>
              <a:rPr lang="en-US" dirty="0" smtClean="0">
                <a:solidFill>
                  <a:srgbClr val="0000FF"/>
                </a:solidFill>
                <a:cs typeface="Comic Sans MS"/>
              </a:rPr>
              <a:t> et al. 2010)</a:t>
            </a:r>
            <a:endParaRPr lang="en-US" dirty="0">
              <a:solidFill>
                <a:srgbClr val="0000FF"/>
              </a:solidFill>
              <a:cs typeface="Comic Sans MS"/>
            </a:endParaRPr>
          </a:p>
        </p:txBody>
      </p:sp>
      <p:pic>
        <p:nvPicPr>
          <p:cNvPr id="12" name="Picture 11" descr="echam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495800"/>
            <a:ext cx="5308600" cy="2190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4191000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ECHAM5/MPI-</a:t>
            </a:r>
            <a:r>
              <a:rPr lang="en-US" dirty="0" smtClean="0">
                <a:solidFill>
                  <a:srgbClr val="0000FF"/>
                </a:solidFill>
                <a:cs typeface="Comic Sans MS"/>
              </a:rPr>
              <a:t>OM (</a:t>
            </a:r>
            <a:r>
              <a:rPr lang="en-US" dirty="0" err="1" smtClean="0">
                <a:solidFill>
                  <a:srgbClr val="0000FF"/>
                </a:solidFill>
                <a:cs typeface="Comic Sans MS"/>
              </a:rPr>
              <a:t>Jungclaus</a:t>
            </a:r>
            <a:r>
              <a:rPr lang="en-US" dirty="0" smtClean="0">
                <a:solidFill>
                  <a:srgbClr val="0000FF"/>
                </a:solidFill>
                <a:cs typeface="Comic Sans MS"/>
              </a:rPr>
              <a:t> </a:t>
            </a:r>
            <a:r>
              <a:rPr lang="en-US" dirty="0">
                <a:solidFill>
                  <a:srgbClr val="0000FF"/>
                </a:solidFill>
                <a:cs typeface="Comic Sans MS"/>
              </a:rPr>
              <a:t>et al. </a:t>
            </a:r>
            <a:r>
              <a:rPr lang="en-US" dirty="0" smtClean="0">
                <a:solidFill>
                  <a:srgbClr val="0000FF"/>
                </a:solidFill>
                <a:cs typeface="Comic Sans MS"/>
              </a:rPr>
              <a:t>2005)</a:t>
            </a:r>
            <a:endParaRPr lang="en-US" dirty="0">
              <a:solidFill>
                <a:srgbClr val="0000FF"/>
              </a:solidFill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4648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AMOC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5334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C41015"/>
                </a:solidFill>
                <a:cs typeface="Comic Sans MS"/>
              </a:rPr>
              <a:t>Pre-Industrial Control Ensemble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cs typeface="Comic Sans MS"/>
              </a:rPr>
              <a:t>A </a:t>
            </a:r>
            <a:r>
              <a:rPr lang="en-US" sz="2400" dirty="0">
                <a:cs typeface="Comic Sans MS"/>
              </a:rPr>
              <a:t>systematic assessment of the </a:t>
            </a:r>
            <a:r>
              <a:rPr lang="en-US" sz="2400" dirty="0" smtClean="0">
                <a:cs typeface="Comic Sans MS"/>
              </a:rPr>
              <a:t>AMOC variability and mechanisms in a </a:t>
            </a:r>
            <a:r>
              <a:rPr lang="en-US" sz="2400" dirty="0" smtClean="0">
                <a:solidFill>
                  <a:srgbClr val="FF0000"/>
                </a:solidFill>
                <a:cs typeface="Comic Sans MS"/>
              </a:rPr>
              <a:t>SINGLE-MODEL FRAMEWORK</a:t>
            </a:r>
            <a:r>
              <a:rPr lang="en-US" sz="2400" dirty="0" smtClean="0">
                <a:cs typeface="Comic Sans MS"/>
              </a:rPr>
              <a:t>, considering effects of ocean </a:t>
            </a:r>
            <a:r>
              <a:rPr lang="en-US" sz="2400" dirty="0">
                <a:cs typeface="Comic Sans MS"/>
              </a:rPr>
              <a:t>model parameter </a:t>
            </a:r>
            <a:r>
              <a:rPr lang="en-US" sz="2400" dirty="0" smtClean="0">
                <a:cs typeface="Comic Sans MS"/>
              </a:rPr>
              <a:t>choices and atmospheric initial conditions </a:t>
            </a:r>
            <a:r>
              <a:rPr lang="en-US" sz="2400" dirty="0">
                <a:cs typeface="Comic Sans MS"/>
              </a:rPr>
              <a:t>as well as </a:t>
            </a:r>
            <a:r>
              <a:rPr lang="en-US" sz="2400" dirty="0" smtClean="0">
                <a:cs typeface="Comic Sans MS"/>
              </a:rPr>
              <a:t>statistical </a:t>
            </a:r>
            <a:r>
              <a:rPr lang="en-US" sz="2400" dirty="0" err="1" smtClean="0">
                <a:cs typeface="Comic Sans MS"/>
              </a:rPr>
              <a:t>stationarity</a:t>
            </a:r>
            <a:r>
              <a:rPr lang="en-US" sz="2400" dirty="0" smtClean="0">
                <a:cs typeface="Comic Sans MS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cs typeface="Comic Sans MS"/>
              </a:rPr>
              <a:t>P</a:t>
            </a:r>
            <a:r>
              <a:rPr lang="en-US" sz="2400" dirty="0" smtClean="0">
                <a:cs typeface="Comic Sans MS"/>
              </a:rPr>
              <a:t>rimary </a:t>
            </a:r>
            <a:r>
              <a:rPr lang="en-US" sz="2400" dirty="0">
                <a:cs typeface="Comic Sans MS"/>
              </a:rPr>
              <a:t>goal </a:t>
            </a:r>
            <a:r>
              <a:rPr lang="en-US" sz="2400" dirty="0" smtClean="0">
                <a:cs typeface="Comic Sans MS"/>
              </a:rPr>
              <a:t>is to identify </a:t>
            </a:r>
            <a:r>
              <a:rPr lang="en-US" sz="2400" dirty="0">
                <a:cs typeface="Comic Sans MS"/>
              </a:rPr>
              <a:t>both robust and non-robust elements of </a:t>
            </a:r>
            <a:r>
              <a:rPr lang="en-US" sz="2400" dirty="0" smtClean="0">
                <a:cs typeface="Comic Sans MS"/>
              </a:rPr>
              <a:t>variability </a:t>
            </a:r>
            <a:r>
              <a:rPr lang="en-US" sz="2400" dirty="0">
                <a:cs typeface="Comic Sans MS"/>
              </a:rPr>
              <a:t>and </a:t>
            </a:r>
            <a:r>
              <a:rPr lang="en-US" sz="2400" dirty="0" smtClean="0">
                <a:cs typeface="Comic Sans MS"/>
              </a:rPr>
              <a:t>mechanisms, initially focusing on AMOC. </a:t>
            </a:r>
          </a:p>
        </p:txBody>
      </p:sp>
    </p:spTree>
    <p:extLst>
      <p:ext uri="{BB962C8B-B14F-4D97-AF65-F5344CB8AC3E}">
        <p14:creationId xmlns:p14="http://schemas.microsoft.com/office/powerpoint/2010/main" val="194939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564312"/>
            <a:ext cx="8236604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Vertical mixing parameterization </a:t>
            </a:r>
            <a:r>
              <a:rPr lang="en-US" sz="2000" dirty="0" smtClean="0">
                <a:solidFill>
                  <a:srgbClr val="FF0000"/>
                </a:solidFill>
                <a:cs typeface="Comic Sans MS"/>
              </a:rPr>
              <a:t>(VBD)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: </a:t>
            </a:r>
          </a:p>
          <a:p>
            <a:pPr marL="455613" indent="-455613"/>
            <a:r>
              <a:rPr lang="en-US" sz="2000" dirty="0" smtClean="0">
                <a:cs typeface="Comic Sans MS"/>
              </a:rPr>
              <a:t>      Reduce internal background mixing from 0.17x10</a:t>
            </a:r>
            <a:r>
              <a:rPr lang="en-US" sz="2000" baseline="36000" dirty="0" smtClean="0">
                <a:cs typeface="Comic Sans MS"/>
              </a:rPr>
              <a:t>-4</a:t>
            </a:r>
            <a:r>
              <a:rPr lang="en-US" sz="2000" dirty="0" smtClean="0">
                <a:cs typeface="Comic Sans MS"/>
              </a:rPr>
              <a:t> to 0.10x10</a:t>
            </a:r>
            <a:r>
              <a:rPr lang="en-US" sz="2000" baseline="36000" dirty="0" smtClean="0">
                <a:cs typeface="Comic Sans MS"/>
              </a:rPr>
              <a:t>-4</a:t>
            </a:r>
            <a:r>
              <a:rPr lang="en-US" sz="2000" dirty="0" smtClean="0">
                <a:cs typeface="Comic Sans MS"/>
              </a:rPr>
              <a:t> m</a:t>
            </a:r>
            <a:r>
              <a:rPr lang="en-US" sz="2000" baseline="36000" dirty="0" smtClean="0">
                <a:cs typeface="Comic Sans MS"/>
              </a:rPr>
              <a:t>2</a:t>
            </a:r>
            <a:r>
              <a:rPr lang="en-US" sz="2000" dirty="0" smtClean="0">
                <a:cs typeface="Comic Sans MS"/>
              </a:rPr>
              <a:t> s</a:t>
            </a:r>
            <a:r>
              <a:rPr lang="en-US" sz="2000" baseline="36000" dirty="0" smtClean="0">
                <a:cs typeface="Comic Sans MS"/>
              </a:rPr>
              <a:t>-1</a:t>
            </a:r>
          </a:p>
          <a:p>
            <a:endParaRPr lang="en-US" sz="1400" dirty="0" smtClean="0">
              <a:cs typeface="Comic Sans MS"/>
            </a:endParaRPr>
          </a:p>
          <a:p>
            <a:r>
              <a:rPr lang="en-US" sz="2000" dirty="0" err="1" smtClean="0">
                <a:solidFill>
                  <a:srgbClr val="0000FF"/>
                </a:solidFill>
                <a:cs typeface="Comic Sans MS"/>
              </a:rPr>
              <a:t>Submesoscale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 mixing parameterization </a:t>
            </a:r>
            <a:r>
              <a:rPr lang="en-US" sz="2000" dirty="0" smtClean="0">
                <a:solidFill>
                  <a:srgbClr val="FF0000"/>
                </a:solidFill>
                <a:cs typeface="Comic Sans MS"/>
              </a:rPr>
              <a:t>(SUBM)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: </a:t>
            </a:r>
          </a:p>
          <a:p>
            <a:pPr marL="398463" indent="-398463"/>
            <a:r>
              <a:rPr lang="en-US" sz="2000" dirty="0" smtClean="0">
                <a:cs typeface="Comic Sans MS"/>
              </a:rPr>
              <a:t>     The circulation is inversely proportional to width of mixed layer fronts, L, but no guidance on L except that 0.2 &lt; L &lt; 5 km. Reduce L from 5 to 3.33 km.</a:t>
            </a:r>
          </a:p>
          <a:p>
            <a:endParaRPr lang="en-US" sz="1400" dirty="0" smtClean="0">
              <a:cs typeface="Comic Sans MS"/>
            </a:endParaRPr>
          </a:p>
          <a:p>
            <a:pPr>
              <a:spcAft>
                <a:spcPts val="600"/>
              </a:spcAft>
            </a:pPr>
            <a:r>
              <a:rPr lang="en-US" sz="2000" dirty="0" err="1" smtClean="0">
                <a:solidFill>
                  <a:srgbClr val="0000FF"/>
                </a:solidFill>
                <a:cs typeface="Comic Sans MS"/>
              </a:rPr>
              <a:t>Mesoscale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 mixing parameterization: </a:t>
            </a:r>
          </a:p>
          <a:p>
            <a:pPr marL="454025" indent="-111125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cs typeface="Comic Sans MS"/>
              </a:rPr>
              <a:t>Increase deep ocean values of </a:t>
            </a:r>
            <a:r>
              <a:rPr lang="en-US" sz="2000" dirty="0" err="1" smtClean="0">
                <a:cs typeface="Comic Sans MS"/>
              </a:rPr>
              <a:t>isopycnal</a:t>
            </a:r>
            <a:r>
              <a:rPr lang="en-US" sz="2000" dirty="0" smtClean="0">
                <a:cs typeface="Comic Sans MS"/>
              </a:rPr>
              <a:t> and thickness diffusivities from 300 to 600 m</a:t>
            </a:r>
            <a:r>
              <a:rPr lang="en-US" sz="2000" baseline="36000" dirty="0" smtClean="0">
                <a:cs typeface="Comic Sans MS"/>
              </a:rPr>
              <a:t>2</a:t>
            </a:r>
            <a:r>
              <a:rPr lang="en-US" sz="2000" dirty="0" smtClean="0">
                <a:cs typeface="Comic Sans MS"/>
              </a:rPr>
              <a:t> s</a:t>
            </a:r>
            <a:r>
              <a:rPr lang="en-US" sz="2000" baseline="36000" dirty="0" smtClean="0">
                <a:cs typeface="Comic Sans MS"/>
              </a:rPr>
              <a:t>-1 </a:t>
            </a:r>
            <a:r>
              <a:rPr lang="en-US" sz="2000" dirty="0" smtClean="0">
                <a:solidFill>
                  <a:srgbClr val="FF0000"/>
                </a:solidFill>
                <a:cs typeface="Comic Sans MS"/>
              </a:rPr>
              <a:t>(MDO)</a:t>
            </a:r>
          </a:p>
          <a:p>
            <a:pPr marL="454025" indent="-111125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cs typeface="Comic Sans MS"/>
              </a:rPr>
              <a:t>Reduce the boundary layer / upper ocean </a:t>
            </a:r>
            <a:r>
              <a:rPr lang="en-US" sz="2000" dirty="0" err="1" smtClean="0">
                <a:cs typeface="Comic Sans MS"/>
              </a:rPr>
              <a:t>isopycnal</a:t>
            </a:r>
            <a:r>
              <a:rPr lang="en-US" sz="2000" dirty="0" smtClean="0">
                <a:cs typeface="Comic Sans MS"/>
              </a:rPr>
              <a:t> and thickness diffusivities from 3000 to 2000 m</a:t>
            </a:r>
            <a:r>
              <a:rPr lang="en-US" sz="2000" baseline="36000" dirty="0" smtClean="0">
                <a:cs typeface="Comic Sans MS"/>
              </a:rPr>
              <a:t>2</a:t>
            </a:r>
            <a:r>
              <a:rPr lang="en-US" sz="2000" dirty="0" smtClean="0">
                <a:cs typeface="Comic Sans MS"/>
              </a:rPr>
              <a:t> s</a:t>
            </a:r>
            <a:r>
              <a:rPr lang="en-US" sz="2000" baseline="36000" dirty="0" smtClean="0">
                <a:cs typeface="Comic Sans MS"/>
              </a:rPr>
              <a:t>-1 </a:t>
            </a:r>
            <a:r>
              <a:rPr lang="en-US" sz="2000" dirty="0" smtClean="0">
                <a:solidFill>
                  <a:srgbClr val="FF0000"/>
                </a:solidFill>
                <a:cs typeface="Comic Sans MS"/>
              </a:rPr>
              <a:t>(MBL)</a:t>
            </a:r>
          </a:p>
          <a:p>
            <a:endParaRPr lang="en-US" sz="1400" dirty="0" smtClean="0">
              <a:cs typeface="Comic Sans MS"/>
            </a:endParaRPr>
          </a:p>
          <a:p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Horizontal viscosity parameterization </a:t>
            </a:r>
            <a:r>
              <a:rPr lang="en-US" sz="2000" dirty="0" smtClean="0">
                <a:solidFill>
                  <a:srgbClr val="FF0000"/>
                </a:solidFill>
                <a:cs typeface="Comic Sans MS"/>
              </a:rPr>
              <a:t>(HV)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:</a:t>
            </a:r>
            <a:r>
              <a:rPr lang="en-US" sz="2000" dirty="0" smtClean="0">
                <a:cs typeface="Comic Sans MS"/>
              </a:rPr>
              <a:t> </a:t>
            </a:r>
          </a:p>
          <a:p>
            <a:r>
              <a:rPr lang="en-US" sz="2000" dirty="0" smtClean="0">
                <a:cs typeface="Comic Sans MS"/>
              </a:rPr>
              <a:t>      Reduce the interior viscosities from 600 to 300 m</a:t>
            </a:r>
            <a:r>
              <a:rPr lang="en-US" sz="2000" baseline="36000" dirty="0" smtClean="0">
                <a:cs typeface="Comic Sans MS"/>
              </a:rPr>
              <a:t>2</a:t>
            </a:r>
            <a:r>
              <a:rPr lang="en-US" sz="2000" dirty="0" smtClean="0">
                <a:cs typeface="Comic Sans MS"/>
              </a:rPr>
              <a:t> s</a:t>
            </a:r>
            <a:r>
              <a:rPr lang="en-US" sz="2000" baseline="36000" dirty="0" smtClean="0">
                <a:cs typeface="Comic Sans MS"/>
              </a:rPr>
              <a:t>-1</a:t>
            </a:r>
            <a:r>
              <a:rPr lang="en-US" sz="2000" dirty="0" smtClean="0">
                <a:cs typeface="Comic Sans MS"/>
              </a:rPr>
              <a:t> </a:t>
            </a:r>
          </a:p>
          <a:p>
            <a:endParaRPr lang="en-US" sz="1400" dirty="0" smtClean="0">
              <a:cs typeface="Comic Sans MS"/>
            </a:endParaRPr>
          </a:p>
          <a:p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Atmospheric initial condition perturbation </a:t>
            </a:r>
            <a:r>
              <a:rPr lang="en-US" sz="2000" dirty="0" smtClean="0">
                <a:solidFill>
                  <a:srgbClr val="FF0000"/>
                </a:solidFill>
                <a:cs typeface="Comic Sans MS"/>
              </a:rPr>
              <a:t>(IC)</a:t>
            </a:r>
          </a:p>
          <a:p>
            <a:endParaRPr lang="en-US" sz="1400" dirty="0">
              <a:solidFill>
                <a:srgbClr val="FF0000"/>
              </a:solidFill>
              <a:cs typeface="Comic Sans MS"/>
            </a:endParaRPr>
          </a:p>
          <a:p>
            <a:r>
              <a:rPr lang="en-US" sz="2400" dirty="0" smtClean="0">
                <a:solidFill>
                  <a:srgbClr val="008000"/>
                </a:solidFill>
                <a:cs typeface="Comic Sans MS"/>
              </a:rPr>
              <a:t>600-year simulations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76200"/>
            <a:ext cx="732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C41015"/>
                </a:solidFill>
                <a:cs typeface="Comic Sans MS"/>
              </a:rPr>
              <a:t>Ensemble Experiments</a:t>
            </a:r>
            <a:endParaRPr lang="en-US" sz="2800" dirty="0">
              <a:solidFill>
                <a:srgbClr val="C41015"/>
              </a:solidFill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MOC_spectra.AMOCpc.jave5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-990600"/>
            <a:ext cx="6995160" cy="9052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0"/>
            <a:ext cx="8245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41015"/>
                </a:solidFill>
                <a:cs typeface="Comic Sans MS"/>
              </a:rPr>
              <a:t>AMOC Index Power Spectra</a:t>
            </a:r>
            <a:endParaRPr lang="en-US" sz="2800" dirty="0">
              <a:solidFill>
                <a:srgbClr val="C41015"/>
              </a:solidFill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096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dots: 95%  </a:t>
            </a:r>
          </a:p>
          <a:p>
            <a:r>
              <a:rPr lang="en-US" dirty="0" smtClean="0"/>
              <a:t>squares: 90%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67000" y="914400"/>
            <a:ext cx="533400" cy="81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smtClean="0"/>
              <a:t>50</a:t>
            </a:r>
          </a:p>
          <a:p>
            <a:pPr>
              <a:spcAft>
                <a:spcPts val="700"/>
              </a:spcAft>
            </a:pPr>
            <a:r>
              <a:rPr lang="en-US" sz="1200" dirty="0" smtClean="0">
                <a:solidFill>
                  <a:srgbClr val="FF0000"/>
                </a:solidFill>
              </a:rPr>
              <a:t>60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0000FF"/>
                </a:solidFill>
              </a:rPr>
              <a:t>85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0" y="914400"/>
            <a:ext cx="457200" cy="1074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smtClean="0"/>
              <a:t>50</a:t>
            </a:r>
          </a:p>
          <a:p>
            <a:pPr>
              <a:spcAft>
                <a:spcPts val="700"/>
              </a:spcAft>
            </a:pPr>
            <a:r>
              <a:rPr lang="en-US" sz="1200" dirty="0" smtClean="0">
                <a:solidFill>
                  <a:srgbClr val="FF0000"/>
                </a:solidFill>
              </a:rPr>
              <a:t>85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0000FF"/>
                </a:solidFill>
              </a:rPr>
              <a:t>40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008000"/>
                </a:solidFill>
              </a:rPr>
              <a:t>40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4038600"/>
            <a:ext cx="457200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200" dirty="0" smtClean="0"/>
              <a:t>50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FF0000"/>
                </a:solidFill>
              </a:rPr>
              <a:t>45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0000FF"/>
                </a:solidFill>
              </a:rPr>
              <a:t>45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008000"/>
                </a:solidFill>
              </a:rPr>
              <a:t>35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4038600"/>
            <a:ext cx="533400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00"/>
              </a:spcAft>
            </a:pPr>
            <a:r>
              <a:rPr lang="en-US" sz="1200" dirty="0" smtClean="0"/>
              <a:t>50</a:t>
            </a:r>
          </a:p>
          <a:p>
            <a:pPr>
              <a:spcAft>
                <a:spcPts val="800"/>
              </a:spcAft>
            </a:pPr>
            <a:r>
              <a:rPr lang="en-US" sz="1200" dirty="0" smtClean="0">
                <a:solidFill>
                  <a:srgbClr val="FF0000"/>
                </a:solidFill>
              </a:rPr>
              <a:t>70</a:t>
            </a:r>
          </a:p>
          <a:p>
            <a:pPr>
              <a:spcAft>
                <a:spcPts val="600"/>
              </a:spcAft>
            </a:pPr>
            <a:r>
              <a:rPr lang="en-US" sz="1200" dirty="0" smtClean="0">
                <a:solidFill>
                  <a:srgbClr val="0000FF"/>
                </a:solidFill>
              </a:rPr>
              <a:t>100+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555" y="342565"/>
            <a:ext cx="8235270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 smtClean="0">
                <a:solidFill>
                  <a:srgbClr val="C41015"/>
                </a:solidFill>
              </a:rPr>
              <a:t>Examples of Additional Capabilities and Simulations</a:t>
            </a:r>
            <a:endParaRPr lang="en-US" sz="2000" dirty="0" smtClean="0">
              <a:solidFill>
                <a:srgbClr val="C41015"/>
              </a:solidFill>
            </a:endParaRPr>
          </a:p>
          <a:p>
            <a:pPr marL="168275" indent="-168275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CESM </a:t>
            </a:r>
            <a:r>
              <a:rPr lang="mr-IN" sz="2400" dirty="0" smtClean="0"/>
              <a:t>–</a:t>
            </a:r>
            <a:r>
              <a:rPr lang="en-US" sz="2400" dirty="0" smtClean="0"/>
              <a:t> DART Coupled Reanalysis: Weakly; cross-component; ensemble optimal interpolation (static background ensemble perturbations)</a:t>
            </a:r>
          </a:p>
          <a:p>
            <a:pPr marL="168275" indent="-168275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Existing, two sets of decadal prediction (DP) simulations following CMIP: w/ BGC and w/o volcanoes</a:t>
            </a:r>
          </a:p>
          <a:p>
            <a:pPr marL="168275" indent="-168275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DP with larger ensemble size (40 members)</a:t>
            </a:r>
          </a:p>
          <a:p>
            <a:pPr marL="168275" indent="-168275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CESM1 Large Ensemble simulations for the 1920-2100 period (40+ members)</a:t>
            </a:r>
          </a:p>
          <a:p>
            <a:pPr marL="168275" indent="-168275">
              <a:spcAft>
                <a:spcPts val="2400"/>
              </a:spcAft>
              <a:buFont typeface="Arial"/>
              <a:buChar char="•"/>
            </a:pPr>
            <a:r>
              <a:rPr lang="en-US" sz="2400" dirty="0" smtClean="0"/>
              <a:t>CESM2 CMIP6 DECK experiments + numerous MIP experiments, including new DP experiments</a:t>
            </a:r>
          </a:p>
          <a:p>
            <a:pPr marL="168275" indent="-168275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Semi-prognostics method</a:t>
            </a:r>
          </a:p>
          <a:p>
            <a:pPr marL="168275" indent="-168275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AMOC stability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125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83" y="511920"/>
            <a:ext cx="5899531" cy="6279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555" y="19432"/>
            <a:ext cx="8241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41015"/>
                </a:solidFill>
              </a:rPr>
              <a:t>Sea </a:t>
            </a:r>
            <a:r>
              <a:rPr lang="en-US" sz="2800" dirty="0">
                <a:solidFill>
                  <a:srgbClr val="C41015"/>
                </a:solidFill>
              </a:rPr>
              <a:t>I</a:t>
            </a:r>
            <a:r>
              <a:rPr lang="en-US" sz="2800" dirty="0" smtClean="0">
                <a:solidFill>
                  <a:srgbClr val="C41015"/>
                </a:solidFill>
              </a:rPr>
              <a:t>ce </a:t>
            </a:r>
            <a:r>
              <a:rPr lang="en-US" sz="2800" dirty="0">
                <a:solidFill>
                  <a:srgbClr val="C41015"/>
                </a:solidFill>
              </a:rPr>
              <a:t>C</a:t>
            </a:r>
            <a:r>
              <a:rPr lang="en-US" sz="2800" dirty="0" smtClean="0">
                <a:solidFill>
                  <a:srgbClr val="C41015"/>
                </a:solidFill>
              </a:rPr>
              <a:t>oncentration for September 2007</a:t>
            </a:r>
            <a:endParaRPr lang="en-US" sz="2800" dirty="0">
              <a:solidFill>
                <a:srgbClr val="C4101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297" y="6212749"/>
            <a:ext cx="2701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Ilicak</a:t>
            </a:r>
            <a:r>
              <a:rPr lang="en-US" dirty="0" smtClean="0"/>
              <a:t> et al. (2016)</a:t>
            </a:r>
          </a:p>
          <a:p>
            <a:r>
              <a:rPr lang="en-US" dirty="0" smtClean="0"/>
              <a:t>Wang et al. (2016a; 2016b)</a:t>
            </a:r>
          </a:p>
        </p:txBody>
      </p:sp>
    </p:spTree>
    <p:extLst>
      <p:ext uri="{BB962C8B-B14F-4D97-AF65-F5344CB8AC3E}">
        <p14:creationId xmlns:p14="http://schemas.microsoft.com/office/powerpoint/2010/main" val="202515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341640"/>
            <a:ext cx="82296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 smtClean="0">
                <a:cs typeface="Comic Sans MS"/>
              </a:rPr>
              <a:t>These </a:t>
            </a:r>
            <a:r>
              <a:rPr lang="en-GB" sz="2400" dirty="0" err="1" smtClean="0">
                <a:cs typeface="Comic Sans MS"/>
              </a:rPr>
              <a:t>hindcast</a:t>
            </a:r>
            <a:r>
              <a:rPr lang="en-GB" sz="2400" dirty="0" smtClean="0">
                <a:cs typeface="Comic Sans MS"/>
              </a:rPr>
              <a:t> simulations provide a framework for </a:t>
            </a:r>
          </a:p>
          <a:p>
            <a:pPr marL="230188" indent="-230188">
              <a:spcAft>
                <a:spcPts val="600"/>
              </a:spcAft>
              <a:buFont typeface="Arial"/>
              <a:buChar char="•"/>
            </a:pPr>
            <a:r>
              <a:rPr lang="en-GB" sz="2400" dirty="0">
                <a:cs typeface="Comic Sans MS"/>
              </a:rPr>
              <a:t>evaluation, understanding, and improvement of ocean models,</a:t>
            </a:r>
          </a:p>
          <a:p>
            <a:pPr marL="230188" indent="-230188">
              <a:spcAft>
                <a:spcPts val="600"/>
              </a:spcAft>
              <a:buFont typeface="Arial"/>
              <a:buChar char="•"/>
            </a:pPr>
            <a:r>
              <a:rPr lang="en-GB" sz="2400" dirty="0" smtClean="0">
                <a:cs typeface="Comic Sans MS"/>
              </a:rPr>
              <a:t>investigation </a:t>
            </a:r>
            <a:r>
              <a:rPr lang="en-GB" sz="2400" dirty="0">
                <a:cs typeface="Comic Sans MS"/>
              </a:rPr>
              <a:t>of mechanisms for seasonal, inter-annual, </a:t>
            </a:r>
            <a:r>
              <a:rPr lang="en-GB" sz="2400" dirty="0" smtClean="0">
                <a:cs typeface="Comic Sans MS"/>
              </a:rPr>
              <a:t>and decadal </a:t>
            </a:r>
            <a:r>
              <a:rPr lang="en-GB" sz="2400" dirty="0">
                <a:cs typeface="Comic Sans MS"/>
              </a:rPr>
              <a:t>variability, </a:t>
            </a:r>
          </a:p>
          <a:p>
            <a:pPr marL="230188" indent="-230188">
              <a:spcAft>
                <a:spcPts val="600"/>
              </a:spcAft>
              <a:buFont typeface="Arial"/>
              <a:buChar char="•"/>
            </a:pPr>
            <a:r>
              <a:rPr lang="en-GB" sz="2400" dirty="0" smtClean="0">
                <a:cs typeface="Comic Sans MS"/>
              </a:rPr>
              <a:t>evaluation </a:t>
            </a:r>
            <a:r>
              <a:rPr lang="en-GB" sz="2400" dirty="0">
                <a:cs typeface="Comic Sans MS"/>
              </a:rPr>
              <a:t>of robustness of mechanisms across models, </a:t>
            </a:r>
          </a:p>
          <a:p>
            <a:pPr marL="230188" indent="-230188">
              <a:spcAft>
                <a:spcPts val="600"/>
              </a:spcAft>
              <a:buFont typeface="Arial"/>
              <a:buChar char="•"/>
              <a:tabLst>
                <a:tab pos="3432175" algn="l"/>
              </a:tabLst>
            </a:pPr>
            <a:r>
              <a:rPr lang="en-AU" sz="2400" dirty="0" smtClean="0">
                <a:cs typeface="Comic Sans MS"/>
              </a:rPr>
              <a:t>complementing </a:t>
            </a:r>
            <a:r>
              <a:rPr lang="en-AU" sz="2400" dirty="0">
                <a:cs typeface="Comic Sans MS"/>
              </a:rPr>
              <a:t>data assimilation in bridging observations and </a:t>
            </a:r>
            <a:r>
              <a:rPr lang="en-AU" sz="2400" dirty="0" err="1" smtClean="0">
                <a:cs typeface="Comic Sans MS"/>
              </a:rPr>
              <a:t>modeling</a:t>
            </a:r>
            <a:r>
              <a:rPr lang="en-AU" sz="2400" dirty="0" smtClean="0">
                <a:cs typeface="Comic Sans MS"/>
              </a:rPr>
              <a:t> and in </a:t>
            </a:r>
            <a:r>
              <a:rPr lang="en-GB" sz="2400" dirty="0" smtClean="0">
                <a:cs typeface="Comic Sans MS"/>
              </a:rPr>
              <a:t>providing</a:t>
            </a:r>
            <a:r>
              <a:rPr lang="en-AU" sz="2400" dirty="0" smtClean="0">
                <a:cs typeface="Comic Sans MS"/>
              </a:rPr>
              <a:t> </a:t>
            </a:r>
            <a:r>
              <a:rPr lang="en-AU" sz="2400" dirty="0">
                <a:cs typeface="Comic Sans MS"/>
              </a:rPr>
              <a:t>ocean initial conditions for climate (decadal) prediction </a:t>
            </a:r>
            <a:r>
              <a:rPr lang="en-AU" sz="2400" dirty="0" smtClean="0">
                <a:cs typeface="Comic Sans MS"/>
              </a:rPr>
              <a:t>simulations.</a:t>
            </a:r>
            <a:endParaRPr lang="en-GB" sz="2400" dirty="0"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125" y="157235"/>
            <a:ext cx="881863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 algn="ctr">
              <a:spcAft>
                <a:spcPts val="600"/>
              </a:spcAft>
            </a:pPr>
            <a:r>
              <a:rPr lang="en-US" sz="2800" dirty="0" smtClean="0">
                <a:solidFill>
                  <a:srgbClr val="C41015"/>
                </a:solidFill>
                <a:cs typeface="Comic Sans MS"/>
              </a:rPr>
              <a:t>Coordinated Ocean-ice Reference Experiments (CORE-II)</a:t>
            </a:r>
          </a:p>
          <a:p>
            <a:r>
              <a:rPr lang="en-US" sz="2400" dirty="0" smtClean="0">
                <a:cs typeface="Comic Sans MS"/>
              </a:rPr>
              <a:t>An experimental protocol for ocean – sea-ice coupled simulations forced with inter-annually varying atmospheric data sets for the 1948-2007 period (Large and Yeager 2009). This effort is coordinated by the CLIVAR Ocean Model Development Panel (OMDP).</a:t>
            </a:r>
            <a:endParaRPr lang="en-US" sz="2400" dirty="0"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581902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cs typeface="Comic Sans MS"/>
              </a:rPr>
              <a:t>The CORE-II framework and protocol form the foundation of the Ocean Model Inter-comparison Project (OMIP) included in CMIP6.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152400"/>
            <a:ext cx="7330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41015"/>
                </a:solidFill>
                <a:cs typeface="Comic Sans MS"/>
              </a:rPr>
              <a:t>AMOC EOF1</a:t>
            </a:r>
            <a:endParaRPr lang="en-US" sz="2800" dirty="0">
              <a:solidFill>
                <a:srgbClr val="C41015"/>
              </a:solidFill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19990" y="6224543"/>
            <a:ext cx="69160" cy="106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905"/>
            <a:ext cx="9144000" cy="59419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5334000"/>
            <a:ext cx="1692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cs typeface="Comic Sans MS"/>
              </a:rPr>
              <a:t>No </a:t>
            </a:r>
            <a:r>
              <a:rPr lang="en-US" sz="2000" dirty="0" err="1">
                <a:solidFill>
                  <a:srgbClr val="0000FF"/>
                </a:solidFill>
                <a:cs typeface="Comic Sans MS"/>
              </a:rPr>
              <a:t>detrending</a:t>
            </a:r>
            <a:endParaRPr lang="en-US" sz="2000" dirty="0">
              <a:solidFill>
                <a:srgbClr val="0000FF"/>
              </a:solidFill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2274" y="6469792"/>
            <a:ext cx="428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Danabasoglu</a:t>
            </a:r>
            <a:r>
              <a:rPr lang="en-US" dirty="0" smtClean="0"/>
              <a:t> et al. (2016, Ocean </a:t>
            </a:r>
            <a:r>
              <a:rPr lang="en-US" dirty="0" err="1" smtClean="0"/>
              <a:t>Modelling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6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07504" y="17032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2800" dirty="0">
                <a:solidFill>
                  <a:srgbClr val="C41015"/>
                </a:solidFill>
                <a:latin typeface="Calibri" panose="020F0502020204030204" pitchFamily="34" charset="0"/>
                <a:ea typeface="ＭＳ Ｐゴシック"/>
              </a:rPr>
              <a:t>New Data Sets for Ocean – Sea-ice </a:t>
            </a:r>
            <a:r>
              <a:rPr kumimoji="1" lang="en-US" altLang="ja-JP" sz="2800" dirty="0" err="1">
                <a:solidFill>
                  <a:srgbClr val="C41015"/>
                </a:solidFill>
                <a:latin typeface="Calibri" panose="020F0502020204030204" pitchFamily="34" charset="0"/>
                <a:ea typeface="ＭＳ Ｐゴシック"/>
              </a:rPr>
              <a:t>Hindcast</a:t>
            </a:r>
            <a:r>
              <a:rPr kumimoji="1" lang="en-US" altLang="ja-JP" sz="2800" dirty="0">
                <a:solidFill>
                  <a:srgbClr val="C41015"/>
                </a:solidFill>
                <a:latin typeface="Calibri" panose="020F0502020204030204" pitchFamily="34" charset="0"/>
                <a:ea typeface="ＭＳ Ｐゴシック"/>
              </a:rPr>
              <a:t> Simulations (JRA55-do)</a:t>
            </a:r>
            <a:endParaRPr kumimoji="1" lang="ja-JP" altLang="en-US" sz="2800" dirty="0">
              <a:solidFill>
                <a:srgbClr val="C41015"/>
              </a:solidFill>
              <a:latin typeface="Calibri" panose="020F0502020204030204" pitchFamily="34" charset="0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1333" y="846925"/>
            <a:ext cx="732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Hiroyuki Tsujino (JMA-MRI, CLIVAR-OMDP)</a:t>
            </a:r>
            <a:endParaRPr kumimoji="1" lang="ja-JP" altLang="en-US" sz="20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1475" y="1226197"/>
            <a:ext cx="8805021" cy="25930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30188" indent="-230188" defTabSz="9144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kumimoji="1" lang="en-US" altLang="ja-JP" sz="20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The </a:t>
            </a:r>
            <a:r>
              <a:rPr kumimoji="1" lang="en-US" altLang="ja-JP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current forcing data </a:t>
            </a:r>
            <a:r>
              <a:rPr kumimoji="1" lang="en-US" altLang="ja-JP" sz="20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set </a:t>
            </a:r>
            <a:r>
              <a:rPr kumimoji="1" lang="en-US" altLang="ja-JP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was produced more than ten years ago, having been updated only to </a:t>
            </a:r>
            <a:r>
              <a:rPr kumimoji="1" lang="en-US" altLang="ja-JP" sz="20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2009;</a:t>
            </a:r>
            <a:endParaRPr kumimoji="1" lang="en-US" altLang="ja-JP" sz="20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</a:endParaRPr>
          </a:p>
          <a:p>
            <a:pPr marL="230188" indent="-230188" defTabSz="9144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kumimoji="1" lang="en-US" altLang="ja-JP" sz="20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Horizontal </a:t>
            </a:r>
            <a:r>
              <a:rPr kumimoji="1" lang="en-US" altLang="ja-JP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resolution </a:t>
            </a:r>
            <a:r>
              <a:rPr kumimoji="1" lang="en-US" altLang="ja-JP" sz="2000" dirty="0">
                <a:solidFill>
                  <a:prstClr val="black"/>
                </a:solidFill>
                <a:latin typeface="Calibri" panose="020F0502020204030204" pitchFamily="34" charset="0"/>
                <a:ea typeface="ＭＳ 明朝" panose="02020609040205080304" pitchFamily="17" charset="-128"/>
              </a:rPr>
              <a:t>(T62 ~ 200 km) </a:t>
            </a:r>
            <a:r>
              <a:rPr kumimoji="1" lang="en-US" altLang="ja-JP" sz="2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of the current dataset </a:t>
            </a:r>
            <a:r>
              <a:rPr kumimoji="1" lang="en-US" altLang="ja-JP" sz="2000" dirty="0">
                <a:solidFill>
                  <a:prstClr val="black"/>
                </a:solidFill>
                <a:latin typeface="Calibri" panose="020F0502020204030204" pitchFamily="34" charset="0"/>
                <a:ea typeface="ＭＳ 明朝" panose="02020609040205080304" pitchFamily="17" charset="-128"/>
              </a:rPr>
              <a:t>may not be suitable for simulations that employ high horizontal </a:t>
            </a:r>
            <a:r>
              <a:rPr kumimoji="1" lang="en-US" altLang="ja-JP" sz="2000" dirty="0" smtClean="0">
                <a:solidFill>
                  <a:prstClr val="black"/>
                </a:solidFill>
                <a:latin typeface="Calibri" panose="020F0502020204030204" pitchFamily="34" charset="0"/>
                <a:ea typeface="ＭＳ 明朝" panose="02020609040205080304" pitchFamily="17" charset="-128"/>
              </a:rPr>
              <a:t>resolution;</a:t>
            </a:r>
            <a:endParaRPr kumimoji="1" lang="en-US" altLang="ja-JP" sz="2000" dirty="0">
              <a:solidFill>
                <a:prstClr val="black"/>
              </a:solidFill>
              <a:latin typeface="Calibri" panose="020F0502020204030204" pitchFamily="34" charset="0"/>
              <a:ea typeface="ＭＳ 明朝" panose="02020609040205080304" pitchFamily="17" charset="-128"/>
            </a:endParaRPr>
          </a:p>
          <a:p>
            <a:pPr marL="230188" indent="-230188" defTabSz="9144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prstClr val="black"/>
                </a:solidFill>
                <a:latin typeface="Calibri" panose="020F0502020204030204" pitchFamily="34" charset="0"/>
                <a:ea typeface="ＭＳ 明朝" panose="02020609040205080304" pitchFamily="17" charset="-128"/>
              </a:rPr>
              <a:t>Using a modern atmospheric reanalysis (JRA-55) and updated satellite products as reference fields, a new data set has been </a:t>
            </a:r>
            <a:r>
              <a:rPr kumimoji="1" lang="en-US" altLang="ja-JP" sz="2000" dirty="0" smtClean="0">
                <a:solidFill>
                  <a:prstClr val="black"/>
                </a:solidFill>
                <a:latin typeface="Calibri" panose="020F0502020204030204" pitchFamily="34" charset="0"/>
                <a:ea typeface="ＭＳ 明朝" panose="02020609040205080304" pitchFamily="17" charset="-128"/>
              </a:rPr>
              <a:t>developed;</a:t>
            </a:r>
          </a:p>
          <a:p>
            <a:pPr marL="230188" indent="-230188" defTabSz="9144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kumimoji="1" lang="en-US" altLang="ja-JP" sz="2000" dirty="0" smtClean="0">
                <a:solidFill>
                  <a:prstClr val="black"/>
                </a:solidFill>
                <a:latin typeface="Calibri" panose="020F0502020204030204" pitchFamily="34" charset="0"/>
                <a:ea typeface="ＭＳ 明朝" panose="02020609040205080304" pitchFamily="17" charset="-128"/>
              </a:rPr>
              <a:t>Available to the broader community in early spring 2017.</a:t>
            </a:r>
            <a:endParaRPr kumimoji="1" lang="en-US" altLang="ja-JP" sz="2000" dirty="0">
              <a:solidFill>
                <a:prstClr val="black"/>
              </a:solidFill>
              <a:latin typeface="Calibri" panose="020F0502020204030204" pitchFamily="34" charset="0"/>
              <a:ea typeface="ＭＳ 明朝" panose="02020609040205080304" pitchFamily="17" charset="-128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18046"/>
              </p:ext>
            </p:extLst>
          </p:nvPr>
        </p:nvGraphicFramePr>
        <p:xfrm>
          <a:off x="203781" y="4285859"/>
          <a:ext cx="8775404" cy="24952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230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261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261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5264">
                <a:tc>
                  <a:txBody>
                    <a:bodyPr/>
                    <a:lstStyle/>
                    <a:p>
                      <a:endParaRPr kumimoji="1" lang="ja-JP" altLang="en-US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  <a:ea typeface="+mn-ea"/>
                        </a:rPr>
                        <a:t>Current  (LY09)</a:t>
                      </a:r>
                      <a:endParaRPr kumimoji="1" lang="ja-JP" altLang="en-US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New (JRA55-do)</a:t>
                      </a:r>
                      <a:endParaRPr kumimoji="1" lang="ja-JP" altLang="en-US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0459">
                <a:tc>
                  <a:txBody>
                    <a:bodyPr/>
                    <a:lstStyle/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</a:rPr>
                        <a:t>Time Period</a:t>
                      </a:r>
                      <a:endParaRPr kumimoji="1" lang="ja-JP" altLang="en-US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1948-2009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</a:rPr>
                        <a:t>1958-present (to 2023</a:t>
                      </a:r>
                      <a:r>
                        <a:rPr kumimoji="1" lang="ja-JP" altLang="en-US" b="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b="0" baseline="0" dirty="0">
                          <a:latin typeface="Calibri" panose="020F0502020204030204" pitchFamily="34" charset="0"/>
                        </a:rPr>
                        <a:t>at longest)</a:t>
                      </a:r>
                      <a:endParaRPr kumimoji="1" lang="en-US" altLang="ja-JP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8825">
                <a:tc>
                  <a:txBody>
                    <a:bodyPr/>
                    <a:lstStyle/>
                    <a:p>
                      <a:r>
                        <a:rPr kumimoji="1" lang="en-US" altLang="ja-JP" b="0" baseline="0" dirty="0" err="1">
                          <a:latin typeface="Calibri" panose="020F0502020204030204" pitchFamily="34" charset="0"/>
                        </a:rPr>
                        <a:t>Horz</a:t>
                      </a:r>
                      <a:r>
                        <a:rPr kumimoji="1" lang="en-US" altLang="ja-JP" b="0" baseline="0" dirty="0">
                          <a:latin typeface="Calibri" panose="020F0502020204030204" pitchFamily="34" charset="0"/>
                        </a:rPr>
                        <a:t>. resolution</a:t>
                      </a:r>
                      <a:endParaRPr kumimoji="1" lang="ja-JP" altLang="en-US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baseline="0" dirty="0" err="1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T62</a:t>
                      </a:r>
                      <a:r>
                        <a:rPr kumimoji="1" lang="en-US" altLang="ja-JP" b="0" baseline="0" dirty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kumimoji="1" lang="en-US" altLang="ja-JP" b="0" baseline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(~ 200 km</a:t>
                      </a:r>
                      <a:r>
                        <a:rPr kumimoji="1" lang="en-US" altLang="ja-JP" b="0" baseline="0" dirty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)</a:t>
                      </a:r>
                      <a:endParaRPr kumimoji="1" lang="ja-JP" altLang="en-US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</a:rPr>
                        <a:t>TL319</a:t>
                      </a:r>
                      <a:r>
                        <a:rPr kumimoji="1" lang="ja-JP" altLang="en-US" b="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b="0" baseline="0" dirty="0">
                          <a:latin typeface="Calibri" panose="020F0502020204030204" pitchFamily="34" charset="0"/>
                        </a:rPr>
                        <a:t>(~ </a:t>
                      </a:r>
                      <a:r>
                        <a:rPr kumimoji="1" lang="en-US" altLang="ja-JP" b="0" baseline="0" dirty="0" smtClean="0">
                          <a:latin typeface="Calibri" panose="020F0502020204030204" pitchFamily="34" charset="0"/>
                        </a:rPr>
                        <a:t>55 </a:t>
                      </a:r>
                      <a:r>
                        <a:rPr kumimoji="1" lang="en-US" altLang="ja-JP" b="0" baseline="0" dirty="0">
                          <a:latin typeface="Calibri" panose="020F0502020204030204" pitchFamily="34" charset="0"/>
                        </a:rPr>
                        <a:t>km)</a:t>
                      </a:r>
                      <a:endParaRPr kumimoji="1" lang="ja-JP" altLang="en-US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8825">
                <a:tc>
                  <a:txBody>
                    <a:bodyPr/>
                    <a:lstStyle/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Base data</a:t>
                      </a:r>
                      <a:endParaRPr kumimoji="1" lang="ja-JP" altLang="en-US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NCEP/NCAR-R1, Satellite products</a:t>
                      </a:r>
                      <a:endParaRPr kumimoji="1" lang="ja-JP" altLang="en-US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</a:rPr>
                        <a:t>JRA-55 (</a:t>
                      </a:r>
                      <a:r>
                        <a:rPr kumimoji="1" lang="ja-JP" altLang="en-US" b="0" baseline="0" dirty="0">
                          <a:latin typeface="Times New Roman" panose="02020603050405020304" pitchFamily="18" charset="0"/>
                        </a:rPr>
                        <a:t>→ </a:t>
                      </a:r>
                      <a:r>
                        <a:rPr kumimoji="1" lang="en-US" altLang="ja-JP" b="0" baseline="0" dirty="0">
                          <a:latin typeface="Calibri" panose="020F0502020204030204" pitchFamily="34" charset="0"/>
                        </a:rPr>
                        <a:t>self-contained)</a:t>
                      </a:r>
                      <a:endParaRPr kumimoji="1" lang="ja-JP" altLang="en-US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6486">
                <a:tc>
                  <a:txBody>
                    <a:bodyPr/>
                    <a:lstStyle/>
                    <a:p>
                      <a:r>
                        <a:rPr kumimoji="1" lang="en-US" altLang="ja-JP" sz="1800" b="0" baseline="0" dirty="0">
                          <a:latin typeface="Calibri" panose="020F0502020204030204" pitchFamily="34" charset="0"/>
                          <a:ea typeface="+mn-ea"/>
                        </a:rPr>
                        <a:t>Interval</a:t>
                      </a:r>
                      <a:endParaRPr kumimoji="1" lang="ja-JP" altLang="en-US" sz="1600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Dependent on </a:t>
                      </a:r>
                      <a:r>
                        <a:rPr kumimoji="1" lang="en-US" altLang="ja-JP" b="0" baseline="0" dirty="0" smtClean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field</a:t>
                      </a:r>
                      <a:endParaRPr kumimoji="1" lang="en-US" altLang="ja-JP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(6-hourly, </a:t>
                      </a:r>
                      <a:r>
                        <a:rPr kumimoji="1" lang="en-US" altLang="ja-JP" b="0" baseline="0" dirty="0" smtClean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daily</a:t>
                      </a:r>
                      <a:r>
                        <a:rPr kumimoji="1" lang="en-US" altLang="ja-JP" b="0" baseline="0" dirty="0"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, monthly)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baseline="0" dirty="0">
                          <a:latin typeface="Calibri" panose="020F0502020204030204" pitchFamily="34" charset="0"/>
                        </a:rPr>
                        <a:t>3-hourly</a:t>
                      </a:r>
                      <a:endParaRPr kumimoji="1" lang="en-US" altLang="ja-JP" b="0" baseline="0" dirty="0"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151620" y="3877497"/>
            <a:ext cx="6840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2200" dirty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</a:rPr>
              <a:t>Comparison of </a:t>
            </a:r>
            <a:r>
              <a:rPr kumimoji="1" lang="en-US" altLang="ja-JP" sz="2200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/>
              </a:rPr>
              <a:t>Forcing Datasets</a:t>
            </a:r>
            <a:endParaRPr kumimoji="1" lang="ja-JP" altLang="en-US" sz="2200" dirty="0">
              <a:solidFill>
                <a:srgbClr val="0000FF"/>
              </a:solidFill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11" name="図 10" descr="JRA-G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823" y="568584"/>
            <a:ext cx="694818" cy="60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78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149" y="331331"/>
            <a:ext cx="89220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C41015"/>
                </a:solidFill>
              </a:rPr>
              <a:t>Idealized Atlantic Multi-decadal Variability (AMV) Experiments</a:t>
            </a:r>
            <a:endParaRPr lang="en-US" sz="2700" dirty="0">
              <a:solidFill>
                <a:srgbClr val="C4101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149" y="991399"/>
            <a:ext cx="8922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 collaboration with </a:t>
            </a:r>
            <a:r>
              <a:rPr lang="en-US" sz="2000" dirty="0" err="1" smtClean="0"/>
              <a:t>Yohan</a:t>
            </a:r>
            <a:r>
              <a:rPr lang="en-US" sz="2000" dirty="0" smtClean="0"/>
              <a:t> </a:t>
            </a:r>
            <a:r>
              <a:rPr lang="en-US" sz="2000" dirty="0" err="1" smtClean="0"/>
              <a:t>Ruprich</a:t>
            </a:r>
            <a:r>
              <a:rPr lang="en-US" sz="2000" dirty="0" smtClean="0"/>
              <a:t>-Robert, </a:t>
            </a:r>
            <a:r>
              <a:rPr lang="en-US" sz="2000" dirty="0" err="1" smtClean="0"/>
              <a:t>Rym</a:t>
            </a:r>
            <a:r>
              <a:rPr lang="en-US" sz="2000" dirty="0" smtClean="0"/>
              <a:t> </a:t>
            </a:r>
            <a:r>
              <a:rPr lang="en-US" sz="2000" dirty="0" err="1" smtClean="0"/>
              <a:t>Msadek</a:t>
            </a:r>
            <a:r>
              <a:rPr lang="en-US" sz="2000" dirty="0" smtClean="0"/>
              <a:t>, and Tom </a:t>
            </a:r>
            <a:r>
              <a:rPr lang="en-US" sz="2000" dirty="0" err="1" smtClean="0"/>
              <a:t>Delworth</a:t>
            </a:r>
            <a:r>
              <a:rPr lang="en-US" sz="2000" dirty="0" smtClean="0"/>
              <a:t> (GFDL)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47075" y="1659366"/>
            <a:ext cx="8241749" cy="3447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/>
              <a:t>Our primary goals are to </a:t>
            </a:r>
          </a:p>
          <a:p>
            <a:pPr marL="174625" indent="-174625">
              <a:spcAft>
                <a:spcPts val="600"/>
              </a:spcAft>
              <a:buFont typeface="Arial"/>
              <a:buChar char="•"/>
            </a:pPr>
            <a:r>
              <a:rPr lang="en-US" sz="2200" dirty="0"/>
              <a:t>D</a:t>
            </a:r>
            <a:r>
              <a:rPr lang="en-US" sz="2200" dirty="0" smtClean="0"/>
              <a:t>ocument climate impacts of sea surface temperature (SST) anomalies related to the AMV</a:t>
            </a:r>
            <a:r>
              <a:rPr lang="en-US" sz="2200" dirty="0"/>
              <a:t> </a:t>
            </a:r>
            <a:r>
              <a:rPr lang="en-US" sz="2200" dirty="0" smtClean="0"/>
              <a:t>via atmospheric </a:t>
            </a:r>
            <a:r>
              <a:rPr lang="en-US" sz="2200" dirty="0" err="1" smtClean="0"/>
              <a:t>teleconnections</a:t>
            </a:r>
            <a:r>
              <a:rPr lang="en-US" sz="2200" dirty="0" smtClean="0"/>
              <a:t>; </a:t>
            </a:r>
          </a:p>
          <a:p>
            <a:pPr marL="174625" indent="-174625">
              <a:spcAft>
                <a:spcPts val="600"/>
              </a:spcAft>
              <a:buFont typeface="Arial"/>
              <a:buChar char="•"/>
            </a:pPr>
            <a:r>
              <a:rPr lang="en-US" sz="2200" dirty="0"/>
              <a:t>I</a:t>
            </a:r>
            <a:r>
              <a:rPr lang="en-US" sz="2200" dirty="0" smtClean="0"/>
              <a:t>nvestigate the associated physical mechanisms;</a:t>
            </a:r>
          </a:p>
          <a:p>
            <a:pPr marL="174625" indent="-174625">
              <a:spcAft>
                <a:spcPts val="600"/>
              </a:spcAft>
              <a:buFont typeface="Arial"/>
              <a:buChar char="•"/>
            </a:pPr>
            <a:r>
              <a:rPr lang="en-US" sz="2200" dirty="0" smtClean="0"/>
              <a:t>Assess robustness of our results across models.</a:t>
            </a:r>
          </a:p>
          <a:p>
            <a:endParaRPr lang="en-US" sz="2200" dirty="0" smtClean="0"/>
          </a:p>
          <a:p>
            <a:r>
              <a:rPr lang="en-US" sz="2200" dirty="0" smtClean="0"/>
              <a:t>We follow a common experimental protocol and perform suites of idealized AMV SST perturbation experiments using CESM1 and GFDL CM2.1 and FLOR fully coupled models.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601" y="5290089"/>
            <a:ext cx="8103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Related publications:</a:t>
            </a:r>
          </a:p>
          <a:p>
            <a:r>
              <a:rPr lang="en-US" dirty="0" err="1" smtClean="0"/>
              <a:t>Ruprich</a:t>
            </a:r>
            <a:r>
              <a:rPr lang="en-US" dirty="0" smtClean="0"/>
              <a:t>-Robert et al. (2017, J. Climate, in press; global impacts)</a:t>
            </a:r>
          </a:p>
          <a:p>
            <a:r>
              <a:rPr lang="en-US" dirty="0" err="1" smtClean="0"/>
              <a:t>Ruprich</a:t>
            </a:r>
            <a:r>
              <a:rPr lang="en-US" dirty="0" smtClean="0"/>
              <a:t>-Robert et al. (2017, in preparation; extremes over North America)</a:t>
            </a:r>
          </a:p>
          <a:p>
            <a:r>
              <a:rPr lang="en-US" dirty="0" err="1" smtClean="0"/>
              <a:t>Castruccio</a:t>
            </a:r>
            <a:r>
              <a:rPr lang="en-US" dirty="0" smtClean="0"/>
              <a:t> et al. (2017, in preparation; impacts on the Arctic sea-ice)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2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V_restoring_mask_POP_trop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370200"/>
            <a:ext cx="3200400" cy="3200400"/>
          </a:xfrm>
          <a:prstGeom prst="rect">
            <a:avLst/>
          </a:prstGeom>
        </p:spPr>
      </p:pic>
      <p:pic>
        <p:nvPicPr>
          <p:cNvPr id="5" name="Picture 4" descr="AMV_POP_nat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05" y="261272"/>
            <a:ext cx="3251200" cy="3251200"/>
          </a:xfrm>
          <a:prstGeom prst="rect">
            <a:avLst/>
          </a:prstGeom>
        </p:spPr>
      </p:pic>
      <p:pic>
        <p:nvPicPr>
          <p:cNvPr id="6" name="Picture 5" descr="AMV_restoring_mask_POP_nat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" y="3370200"/>
            <a:ext cx="32004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44253" y="1377968"/>
            <a:ext cx="2579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AMV pattern (based on Ting et al. 2009)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5208" y="6385934"/>
            <a:ext cx="3195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Full NA restoring</a:t>
            </a:r>
            <a:endParaRPr lang="en-US" sz="2000" dirty="0"/>
          </a:p>
        </p:txBody>
      </p:sp>
      <p:pic>
        <p:nvPicPr>
          <p:cNvPr id="11" name="Picture 10" descr="AMV_restoring_mask_POP_subpol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370200"/>
            <a:ext cx="3200400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71800" y="6401230"/>
            <a:ext cx="3195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SPNA restoring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6381161"/>
            <a:ext cx="3195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TA restoring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53555" y="1017320"/>
            <a:ext cx="2572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41015"/>
                </a:solidFill>
              </a:rPr>
              <a:t>Experimental Setup</a:t>
            </a:r>
            <a:endParaRPr lang="en-US" sz="2800" dirty="0">
              <a:solidFill>
                <a:srgbClr val="C4101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2667" y="2963333"/>
            <a:ext cx="810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err="1" smtClean="0"/>
              <a:t>o</a:t>
            </a:r>
            <a:r>
              <a:rPr lang="en-US" sz="1400" dirty="0" err="1" smtClean="0"/>
              <a:t>C</a:t>
            </a:r>
            <a:r>
              <a:rPr lang="en-US" sz="1400" dirty="0" smtClean="0"/>
              <a:t>/</a:t>
            </a:r>
            <a:r>
              <a:rPr lang="en-US" sz="1400" dirty="0" err="1" smtClean="0"/>
              <a:t>sd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745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764" y="2868465"/>
            <a:ext cx="2150669" cy="2592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5031" y="2881423"/>
            <a:ext cx="2150669" cy="2592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1509" y="2823104"/>
            <a:ext cx="2150669" cy="2637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9765" y="604766"/>
            <a:ext cx="728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41015"/>
                </a:solidFill>
              </a:rPr>
              <a:t>Impacts on Sea Ice Thickness</a:t>
            </a:r>
            <a:endParaRPr lang="en-US" sz="2800" dirty="0">
              <a:solidFill>
                <a:srgbClr val="C4101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514" y="1410411"/>
            <a:ext cx="8215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10-year Mean Differences Between AMV+ and AMV- Ensemble Simulations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929764" y="2501174"/>
            <a:ext cx="730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</a:t>
            </a:r>
            <a:r>
              <a:rPr lang="en-US" dirty="0" smtClean="0">
                <a:solidFill>
                  <a:srgbClr val="0000FF"/>
                </a:solidFill>
              </a:rPr>
              <a:t>CESM1                                       FLOR                                       CM2.1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32178" y="5104187"/>
            <a:ext cx="450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53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04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10916" r="68242" b="27443"/>
          <a:stretch/>
        </p:blipFill>
        <p:spPr>
          <a:xfrm rot="16200000">
            <a:off x="1624210" y="-16864"/>
            <a:ext cx="1990273" cy="4892040"/>
          </a:xfrm>
          <a:prstGeom prst="rect">
            <a:avLst/>
          </a:prstGeom>
        </p:spPr>
      </p:pic>
      <p:pic>
        <p:nvPicPr>
          <p:cNvPr id="27" name="Picture 26" descr="F03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6" t="8656" r="4666" b="69944"/>
          <a:stretch/>
        </p:blipFill>
        <p:spPr>
          <a:xfrm rot="16200000">
            <a:off x="631129" y="4006312"/>
            <a:ext cx="2077491" cy="2148840"/>
          </a:xfrm>
          <a:prstGeom prst="rect">
            <a:avLst/>
          </a:prstGeom>
        </p:spPr>
      </p:pic>
      <p:pic>
        <p:nvPicPr>
          <p:cNvPr id="28" name="Picture 27" descr="F03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3" t="50226" r="5673" b="29941"/>
          <a:stretch/>
        </p:blipFill>
        <p:spPr>
          <a:xfrm rot="16200000">
            <a:off x="2943473" y="4094033"/>
            <a:ext cx="2077492" cy="2087374"/>
          </a:xfrm>
          <a:prstGeom prst="rect">
            <a:avLst/>
          </a:prstGeom>
        </p:spPr>
      </p:pic>
      <p:pic>
        <p:nvPicPr>
          <p:cNvPr id="29" name="Picture 28" descr="F03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16405" r="66211" b="7539"/>
          <a:stretch/>
        </p:blipFill>
        <p:spPr>
          <a:xfrm rot="16200000">
            <a:off x="3182750" y="3225514"/>
            <a:ext cx="466733" cy="6559110"/>
          </a:xfrm>
          <a:prstGeom prst="rect">
            <a:avLst/>
          </a:prstGeom>
        </p:spPr>
      </p:pic>
      <p:pic>
        <p:nvPicPr>
          <p:cNvPr id="30" name="Picture 29" descr="F03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9" t="9876" r="45973" b="69826"/>
          <a:stretch/>
        </p:blipFill>
        <p:spPr>
          <a:xfrm rot="16200000">
            <a:off x="5560338" y="4095460"/>
            <a:ext cx="2012874" cy="2149135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1994463" y="2828424"/>
            <a:ext cx="1831648" cy="1270549"/>
          </a:xfrm>
          <a:prstGeom prst="straightConnector1">
            <a:avLst/>
          </a:prstGeom>
          <a:ln w="254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850535" y="2893554"/>
            <a:ext cx="0" cy="1197278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48256" y="2649324"/>
            <a:ext cx="0" cy="238605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786710" y="2388796"/>
            <a:ext cx="1454907" cy="1710177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493646" y="2038721"/>
            <a:ext cx="277653" cy="325649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383069" y="559577"/>
            <a:ext cx="360570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2200" dirty="0" smtClean="0"/>
              <a:t>Skillful retrospective prediction of observed decadal trends in </a:t>
            </a:r>
            <a:r>
              <a:rPr lang="en-US" sz="2200" dirty="0" err="1" smtClean="0"/>
              <a:t>subpolar</a:t>
            </a:r>
            <a:r>
              <a:rPr lang="en-US" sz="2200" dirty="0" smtClean="0"/>
              <a:t> SST &amp; winter sea ice extent.</a:t>
            </a:r>
          </a:p>
          <a:p>
            <a:pPr marL="168275" indent="-168275"/>
            <a:endParaRPr lang="en-US" sz="1000" dirty="0"/>
          </a:p>
          <a:p>
            <a:pPr marL="168275" indent="-168275">
              <a:buFont typeface="Arial"/>
              <a:buChar char="•"/>
            </a:pPr>
            <a:r>
              <a:rPr lang="en-US" sz="2200" dirty="0" smtClean="0">
                <a:sym typeface="Wingdings"/>
              </a:rPr>
              <a:t>Prediction of recent (and </a:t>
            </a:r>
            <a:r>
              <a:rPr lang="en-US" sz="2200" dirty="0">
                <a:sym typeface="Wingdings"/>
              </a:rPr>
              <a:t>s</a:t>
            </a:r>
            <a:r>
              <a:rPr lang="en-US" sz="2200" dirty="0" smtClean="0">
                <a:sym typeface="Wingdings"/>
              </a:rPr>
              <a:t>uggestion of future) slowdown in Atlantic winter sea ice loss.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endParaRPr lang="en-US" b="1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6567714" y="6399882"/>
            <a:ext cx="248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dirty="0" smtClean="0"/>
              <a:t>Yeager et al. (2015, GRL)</a:t>
            </a:r>
          </a:p>
        </p:txBody>
      </p:sp>
      <p:pic>
        <p:nvPicPr>
          <p:cNvPr id="18" name="Picture 17" descr="YeagerEA.GRL.201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5" t="62600" r="11579" b="32276"/>
          <a:stretch/>
        </p:blipFill>
        <p:spPr>
          <a:xfrm>
            <a:off x="79148" y="606776"/>
            <a:ext cx="1375514" cy="83255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9" name="TextBox 18"/>
          <p:cNvSpPr txBox="1"/>
          <p:nvPr/>
        </p:nvSpPr>
        <p:spPr>
          <a:xfrm>
            <a:off x="1008948" y="596576"/>
            <a:ext cx="39510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HD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008948" y="902546"/>
            <a:ext cx="395108" cy="2769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DP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5592" y="28222"/>
            <a:ext cx="891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41015"/>
                </a:solidFill>
              </a:rPr>
              <a:t>Skillful Prediction of 10-year Trends in Arctic Winter Sea Ice </a:t>
            </a:r>
            <a:endParaRPr lang="en-US" sz="2800" dirty="0">
              <a:solidFill>
                <a:srgbClr val="C4101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962" y="3855447"/>
            <a:ext cx="650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</a:t>
            </a:r>
            <a:r>
              <a:rPr lang="en-US" dirty="0" smtClean="0"/>
              <a:t>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DP                                              DP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4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dl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1" y="660942"/>
            <a:ext cx="8158480" cy="5776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035" y="84233"/>
            <a:ext cx="8203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41015"/>
                </a:solidFill>
              </a:rPr>
              <a:t>Subpolar</a:t>
            </a:r>
            <a:r>
              <a:rPr lang="en-US" sz="2800" dirty="0" smtClean="0">
                <a:solidFill>
                  <a:srgbClr val="C41015"/>
                </a:solidFill>
              </a:rPr>
              <a:t> Gyre 0-500 m Temperature </a:t>
            </a:r>
            <a:r>
              <a:rPr lang="en-US" sz="2800" dirty="0">
                <a:solidFill>
                  <a:srgbClr val="C41015"/>
                </a:solidFill>
              </a:rPr>
              <a:t>P</a:t>
            </a:r>
            <a:r>
              <a:rPr lang="en-US" sz="2800" dirty="0" smtClean="0">
                <a:solidFill>
                  <a:srgbClr val="C41015"/>
                </a:solidFill>
              </a:rPr>
              <a:t>rediction </a:t>
            </a:r>
            <a:r>
              <a:rPr lang="en-US" sz="2800" dirty="0">
                <a:solidFill>
                  <a:srgbClr val="C41015"/>
                </a:solidFill>
              </a:rPr>
              <a:t>S</a:t>
            </a:r>
            <a:r>
              <a:rPr lang="en-US" sz="2800" dirty="0" smtClean="0">
                <a:solidFill>
                  <a:srgbClr val="C41015"/>
                </a:solidFill>
              </a:rPr>
              <a:t>kill</a:t>
            </a:r>
            <a:endParaRPr lang="en-US" sz="2800" dirty="0">
              <a:solidFill>
                <a:srgbClr val="C4101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267" y="2520621"/>
            <a:ext cx="2714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53C9E1"/>
                </a:solidFill>
              </a:rPr>
              <a:t>CESM</a:t>
            </a:r>
            <a:r>
              <a:rPr lang="en-US" sz="1200" dirty="0" smtClean="0"/>
              <a:t>    </a:t>
            </a:r>
            <a:r>
              <a:rPr lang="en-US" sz="1200" dirty="0" smtClean="0">
                <a:solidFill>
                  <a:schemeClr val="accent6"/>
                </a:solidFill>
              </a:rPr>
              <a:t>HadCM3</a:t>
            </a:r>
            <a:r>
              <a:rPr lang="en-US" sz="1200" dirty="0" smtClean="0"/>
              <a:t>     MPI    </a:t>
            </a:r>
            <a:r>
              <a:rPr lang="en-US" sz="1200" dirty="0" smtClean="0">
                <a:solidFill>
                  <a:srgbClr val="3366FF"/>
                </a:solidFill>
              </a:rPr>
              <a:t>IPSL     </a:t>
            </a:r>
            <a:r>
              <a:rPr lang="en-US" sz="1200" dirty="0" err="1" smtClean="0">
                <a:solidFill>
                  <a:srgbClr val="FF0000"/>
                </a:solidFill>
              </a:rPr>
              <a:t>HiGEM</a:t>
            </a:r>
            <a:r>
              <a:rPr lang="en-US" sz="1200" dirty="0" smtClean="0"/>
              <a:t>  </a:t>
            </a:r>
          </a:p>
          <a:p>
            <a:r>
              <a:rPr lang="en-US" sz="1200" dirty="0" smtClean="0">
                <a:solidFill>
                  <a:srgbClr val="883A28"/>
                </a:solidFill>
              </a:rPr>
              <a:t>EC-E-FF-LR</a:t>
            </a:r>
            <a:r>
              <a:rPr lang="en-US" sz="1200" dirty="0" smtClean="0"/>
              <a:t>     </a:t>
            </a:r>
            <a:r>
              <a:rPr lang="en-US" sz="1200" dirty="0" smtClean="0">
                <a:solidFill>
                  <a:srgbClr val="85D176"/>
                </a:solidFill>
              </a:rPr>
              <a:t>EC-E-AA-LR</a:t>
            </a:r>
            <a:r>
              <a:rPr lang="en-US" sz="1200" dirty="0" smtClean="0"/>
              <a:t>     </a:t>
            </a:r>
            <a:r>
              <a:rPr lang="en-US" sz="1200" dirty="0" smtClean="0">
                <a:solidFill>
                  <a:srgbClr val="FFFF00"/>
                </a:solidFill>
              </a:rPr>
              <a:t>EC-E-HR</a:t>
            </a:r>
            <a:r>
              <a:rPr lang="en-US" sz="1200" dirty="0" smtClean="0"/>
              <a:t>    </a:t>
            </a:r>
            <a:r>
              <a:rPr lang="en-US" sz="1200" dirty="0" smtClean="0">
                <a:solidFill>
                  <a:srgbClr val="AA30CD"/>
                </a:solidFill>
              </a:rPr>
              <a:t>Persistence</a:t>
            </a:r>
            <a:endParaRPr lang="en-US" sz="1200" dirty="0">
              <a:solidFill>
                <a:srgbClr val="AA30C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80" y="6440863"/>
            <a:ext cx="267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Jon Robson (SPECS)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8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1141</Words>
  <Application>Microsoft Macintosh PowerPoint</Application>
  <PresentationFormat>On-screen Show (4:3)</PresentationFormat>
  <Paragraphs>128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NCAR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gokhan</dc:creator>
  <cp:keywords/>
  <dc:description/>
  <cp:lastModifiedBy>gokhan</cp:lastModifiedBy>
  <cp:revision>42</cp:revision>
  <dcterms:created xsi:type="dcterms:W3CDTF">2017-01-12T20:08:59Z</dcterms:created>
  <dcterms:modified xsi:type="dcterms:W3CDTF">2017-01-18T13:32:35Z</dcterms:modified>
  <cp:category/>
</cp:coreProperties>
</file>