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0" r:id="rId2"/>
    <p:sldId id="345" r:id="rId3"/>
    <p:sldId id="298" r:id="rId4"/>
    <p:sldId id="299" r:id="rId5"/>
    <p:sldId id="300" r:id="rId6"/>
    <p:sldId id="301" r:id="rId7"/>
    <p:sldId id="302" r:id="rId8"/>
    <p:sldId id="305" r:id="rId9"/>
    <p:sldId id="307" r:id="rId10"/>
    <p:sldId id="348" r:id="rId11"/>
    <p:sldId id="349" r:id="rId12"/>
    <p:sldId id="335" r:id="rId13"/>
    <p:sldId id="325" r:id="rId14"/>
    <p:sldId id="347" r:id="rId15"/>
    <p:sldId id="314" r:id="rId16"/>
    <p:sldId id="312" r:id="rId17"/>
    <p:sldId id="344" r:id="rId18"/>
    <p:sldId id="303" r:id="rId19"/>
    <p:sldId id="346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94"/>
    <a:srgbClr val="FF7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849" autoAdjust="0"/>
  </p:normalViewPr>
  <p:slideViewPr>
    <p:cSldViewPr snapToGrid="0" snapToObjects="1">
      <p:cViewPr>
        <p:scale>
          <a:sx n="90" d="100"/>
          <a:sy n="90" d="100"/>
        </p:scale>
        <p:origin x="-16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50" y="1324429"/>
            <a:ext cx="8395750" cy="411842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8050" y="214085"/>
            <a:ext cx="8395750" cy="9144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680200" y="6305324"/>
            <a:ext cx="2133600" cy="365125"/>
          </a:xfrm>
        </p:spPr>
        <p:txBody>
          <a:bodyPr/>
          <a:lstStyle/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418050" y="5849938"/>
            <a:ext cx="2133600" cy="304800"/>
          </a:xfrm>
        </p:spPr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418050" y="6337300"/>
            <a:ext cx="45720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050" y="214085"/>
            <a:ext cx="818166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29" y="1647373"/>
            <a:ext cx="7677331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E83105-9863-BF4E-83A9-5D2B435BB7ED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-INTAROS_v2-white-negativ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" y="6253515"/>
            <a:ext cx="1863852" cy="45186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ctic-roos.org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900" y="228600"/>
            <a:ext cx="8026400" cy="1409699"/>
          </a:xfrm>
        </p:spPr>
        <p:txBody>
          <a:bodyPr/>
          <a:lstStyle/>
          <a:p>
            <a:pPr algn="ctr"/>
            <a:r>
              <a:rPr lang="en-US" dirty="0"/>
              <a:t>INTAROS – Integrated Arctic </a:t>
            </a:r>
            <a:r>
              <a:rPr lang="en-US" dirty="0" smtClean="0"/>
              <a:t>Observation </a:t>
            </a:r>
            <a:r>
              <a:rPr lang="en-US" dirty="0"/>
              <a:t>System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596900" y="1790700"/>
            <a:ext cx="8026400" cy="4076700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en-US" sz="2800" dirty="0" smtClean="0"/>
              <a:t>A project funded by EC - </a:t>
            </a:r>
            <a:r>
              <a:rPr lang="en-US" sz="2800" dirty="0"/>
              <a:t>H2020-BG-09-</a:t>
            </a:r>
            <a:r>
              <a:rPr lang="en-US" sz="2800" dirty="0" smtClean="0"/>
              <a:t>2016</a:t>
            </a:r>
          </a:p>
          <a:p>
            <a:pPr marL="18288" indent="0" algn="ctr">
              <a:buNone/>
            </a:pPr>
            <a:endParaRPr lang="en-US" dirty="0"/>
          </a:p>
          <a:p>
            <a:pPr marL="18288" indent="0" algn="ctr">
              <a:buNone/>
            </a:pPr>
            <a:r>
              <a:rPr lang="en-US" dirty="0" smtClean="0"/>
              <a:t>Coordinator: Stein </a:t>
            </a:r>
            <a:r>
              <a:rPr lang="en-US" dirty="0" err="1" smtClean="0"/>
              <a:t>Sandven</a:t>
            </a:r>
            <a:endParaRPr lang="en-US" dirty="0" smtClean="0"/>
          </a:p>
          <a:p>
            <a:pPr marL="18288" indent="0" algn="ctr">
              <a:buNone/>
            </a:pPr>
            <a:r>
              <a:rPr lang="en-US" dirty="0" smtClean="0"/>
              <a:t>Nansen Environmental and Remote Sensing Center, Norway</a:t>
            </a:r>
          </a:p>
          <a:p>
            <a:pPr marL="18288" indent="0" algn="ctr">
              <a:buNone/>
            </a:pPr>
            <a:endParaRPr lang="en-US" dirty="0"/>
          </a:p>
          <a:p>
            <a:pPr marL="18288" indent="0" algn="ctr">
              <a:buNone/>
            </a:pPr>
            <a:r>
              <a:rPr lang="en-US" dirty="0" smtClean="0"/>
              <a:t>Total budget: 15.5 </a:t>
            </a:r>
            <a:r>
              <a:rPr lang="en-US" dirty="0" err="1" smtClean="0"/>
              <a:t>mEuro</a:t>
            </a:r>
            <a:endParaRPr lang="en-US" dirty="0" smtClean="0"/>
          </a:p>
          <a:p>
            <a:pPr marL="18288" indent="0" algn="ctr">
              <a:buNone/>
            </a:pPr>
            <a:r>
              <a:rPr lang="en-US" dirty="0" smtClean="0"/>
              <a:t>49 partners from 20 countries</a:t>
            </a:r>
          </a:p>
          <a:p>
            <a:pPr marL="18288" indent="0" algn="ctr">
              <a:buNone/>
            </a:pPr>
            <a:r>
              <a:rPr lang="en-US" dirty="0" smtClean="0"/>
              <a:t>Start date: 01 December 2016</a:t>
            </a:r>
          </a:p>
          <a:p>
            <a:pPr marL="18288" indent="0" algn="ctr">
              <a:buNone/>
            </a:pPr>
            <a:r>
              <a:rPr lang="en-US" dirty="0" smtClean="0"/>
              <a:t>Duration: 5 years</a:t>
            </a:r>
          </a:p>
          <a:p>
            <a:endParaRPr lang="en-US" dirty="0"/>
          </a:p>
        </p:txBody>
      </p:sp>
      <p:pic>
        <p:nvPicPr>
          <p:cNvPr id="6" name="Picture 5" descr="Logo-NERSC-farge2-reduc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88" y="6056888"/>
            <a:ext cx="1312777" cy="649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7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1516944"/>
            <a:ext cx="1670050" cy="25822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445" y="217913"/>
            <a:ext cx="8791222" cy="791030"/>
          </a:xfrm>
        </p:spPr>
        <p:txBody>
          <a:bodyPr/>
          <a:lstStyle/>
          <a:p>
            <a:r>
              <a:rPr lang="nb-NO" sz="4000" dirty="0" err="1" smtClean="0"/>
              <a:t>Oceanographical</a:t>
            </a:r>
            <a:r>
              <a:rPr lang="nb-NO" sz="4000" dirty="0" smtClean="0"/>
              <a:t> </a:t>
            </a:r>
            <a:r>
              <a:rPr lang="nb-NO" sz="4000" dirty="0" smtClean="0"/>
              <a:t>data from </a:t>
            </a:r>
            <a:r>
              <a:rPr lang="nb-NO" sz="4000" dirty="0" err="1" smtClean="0"/>
              <a:t>the</a:t>
            </a:r>
            <a:r>
              <a:rPr lang="nb-NO" sz="4000" dirty="0" smtClean="0"/>
              <a:t> Arctic</a:t>
            </a:r>
            <a:endParaRPr lang="nb-NO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41653" y="5909733"/>
            <a:ext cx="653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latin typeface="Arial"/>
                <a:cs typeface="Arial"/>
              </a:rPr>
              <a:t>Profile</a:t>
            </a:r>
            <a:r>
              <a:rPr lang="nb-NO" dirty="0" smtClean="0">
                <a:latin typeface="Arial"/>
                <a:cs typeface="Arial"/>
              </a:rPr>
              <a:t> data </a:t>
            </a:r>
            <a:r>
              <a:rPr lang="nb-NO" dirty="0" err="1" smtClean="0">
                <a:latin typeface="Arial"/>
                <a:cs typeface="Arial"/>
              </a:rPr>
              <a:t>available</a:t>
            </a:r>
            <a:r>
              <a:rPr lang="nb-NO" dirty="0" smtClean="0">
                <a:latin typeface="Arial"/>
                <a:cs typeface="Arial"/>
              </a:rPr>
              <a:t> in </a:t>
            </a:r>
            <a:r>
              <a:rPr lang="nb-NO" dirty="0" err="1" smtClean="0">
                <a:latin typeface="Arial"/>
                <a:cs typeface="Arial"/>
              </a:rPr>
              <a:t>near</a:t>
            </a:r>
            <a:r>
              <a:rPr lang="nb-NO" dirty="0" smtClean="0">
                <a:latin typeface="Arial"/>
                <a:cs typeface="Arial"/>
              </a:rPr>
              <a:t>-real time, </a:t>
            </a:r>
            <a:r>
              <a:rPr lang="nb-NO" dirty="0" err="1" smtClean="0">
                <a:latin typeface="Arial"/>
                <a:cs typeface="Arial"/>
              </a:rPr>
              <a:t>north</a:t>
            </a:r>
            <a:r>
              <a:rPr lang="nb-NO" dirty="0" smtClean="0">
                <a:latin typeface="Arial"/>
                <a:cs typeface="Arial"/>
              </a:rPr>
              <a:t> </a:t>
            </a:r>
            <a:r>
              <a:rPr lang="nb-NO" dirty="0" err="1" smtClean="0">
                <a:latin typeface="Arial"/>
                <a:cs typeface="Arial"/>
              </a:rPr>
              <a:t>of</a:t>
            </a:r>
            <a:r>
              <a:rPr lang="nb-NO" dirty="0" smtClean="0">
                <a:latin typeface="Arial"/>
                <a:cs typeface="Arial"/>
              </a:rPr>
              <a:t> 60 N, last 30 </a:t>
            </a:r>
            <a:r>
              <a:rPr lang="nb-NO" dirty="0" err="1" smtClean="0">
                <a:latin typeface="Arial"/>
                <a:cs typeface="Arial"/>
              </a:rPr>
              <a:t>days</a:t>
            </a:r>
            <a:r>
              <a:rPr lang="nb-NO" dirty="0">
                <a:latin typeface="Arial"/>
                <a:cs typeface="Arial"/>
              </a:rPr>
              <a:t> </a:t>
            </a:r>
            <a:r>
              <a:rPr lang="nb-NO" dirty="0" smtClean="0">
                <a:latin typeface="Arial"/>
                <a:cs typeface="Arial"/>
              </a:rPr>
              <a:t>from 08 Jan 2017.   Ref. </a:t>
            </a:r>
            <a:r>
              <a:rPr lang="nb-NO" dirty="0" smtClean="0">
                <a:latin typeface="Arial"/>
                <a:cs typeface="Arial"/>
                <a:hlinkClick r:id="rId3"/>
              </a:rPr>
              <a:t>http://arctic-roos.org</a:t>
            </a:r>
            <a:endParaRPr lang="nb-NO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0" y="1220610"/>
            <a:ext cx="477107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6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6333" y="215900"/>
            <a:ext cx="8607777" cy="1054100"/>
          </a:xfrm>
        </p:spPr>
        <p:txBody>
          <a:bodyPr/>
          <a:lstStyle/>
          <a:p>
            <a:r>
              <a:rPr lang="nb-NO" sz="2800" dirty="0" err="1" smtClean="0"/>
              <a:t>Number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ocean</a:t>
            </a:r>
            <a:r>
              <a:rPr lang="nb-NO" sz="2800" dirty="0" smtClean="0"/>
              <a:t> </a:t>
            </a:r>
            <a:r>
              <a:rPr lang="nb-NO" sz="2800" dirty="0" err="1" smtClean="0"/>
              <a:t>observing</a:t>
            </a:r>
            <a:r>
              <a:rPr lang="nb-NO" sz="2800" dirty="0" smtClean="0"/>
              <a:t> </a:t>
            </a:r>
            <a:r>
              <a:rPr lang="nb-NO" sz="2800" dirty="0" err="1" smtClean="0"/>
              <a:t>platforms</a:t>
            </a:r>
            <a:r>
              <a:rPr lang="nb-NO" sz="2800" dirty="0" smtClean="0"/>
              <a:t> </a:t>
            </a:r>
            <a:r>
              <a:rPr lang="nb-NO" sz="2800" dirty="0" err="1" smtClean="0"/>
              <a:t>north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60N</a:t>
            </a:r>
            <a:r>
              <a:rPr lang="nb-NO" sz="2800" dirty="0"/>
              <a:t> </a:t>
            </a:r>
            <a:r>
              <a:rPr lang="nb-NO" sz="2800" dirty="0" smtClean="0"/>
              <a:t>from 1989 to 2015</a:t>
            </a:r>
            <a:endParaRPr lang="nb-NO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93800" y="5122412"/>
            <a:ext cx="725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rgbClr val="FFFFFF"/>
                </a:solidFill>
                <a:latin typeface="Arial"/>
                <a:cs typeface="Arial"/>
              </a:rPr>
              <a:t>From:  Copernicus marine and </a:t>
            </a:r>
            <a:r>
              <a:rPr lang="nb-NO" sz="1400" dirty="0" err="1" smtClean="0">
                <a:solidFill>
                  <a:srgbClr val="FFFFFF"/>
                </a:solidFill>
                <a:latin typeface="Arial"/>
                <a:cs typeface="Arial"/>
              </a:rPr>
              <a:t>environmental</a:t>
            </a:r>
            <a:r>
              <a:rPr lang="nb-NO" sz="1400" dirty="0" smtClean="0">
                <a:solidFill>
                  <a:srgbClr val="FFFFFF"/>
                </a:solidFill>
                <a:latin typeface="Arial"/>
                <a:cs typeface="Arial"/>
              </a:rPr>
              <a:t> services (CMEMS</a:t>
            </a:r>
            <a:r>
              <a:rPr lang="nb-NO" dirty="0" smtClean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lang="nb-NO" sz="1400" dirty="0" err="1" smtClean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lang="nb-NO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nb-NO" sz="1400" dirty="0" err="1" smtClean="0">
                <a:solidFill>
                  <a:srgbClr val="FFFFFF"/>
                </a:solidFill>
                <a:latin typeface="Arial"/>
                <a:cs typeface="Arial"/>
              </a:rPr>
              <a:t>document</a:t>
            </a:r>
            <a:endParaRPr lang="nb-NO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200"/>
            <a:ext cx="9144000" cy="31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30016" y="332359"/>
            <a:ext cx="7543800" cy="618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latin typeface="Arial"/>
                <a:cs typeface="Arial"/>
              </a:rPr>
              <a:t>WP3 </a:t>
            </a:r>
            <a:r>
              <a:rPr lang="en-US" sz="2800" b="1" i="1" dirty="0" smtClean="0">
                <a:latin typeface="Arial"/>
                <a:cs typeface="Arial"/>
              </a:rPr>
              <a:t>Deployment areas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56" y="1104880"/>
            <a:ext cx="3306389" cy="4539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 sz="1900" dirty="0">
              <a:solidFill>
                <a:srgbClr val="00FF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FF00"/>
                </a:solidFill>
                <a:latin typeface="Arial"/>
                <a:cs typeface="Arial"/>
              </a:rPr>
              <a:t>Coastal Greenland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rgbClr val="00FF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FF"/>
                </a:solidFill>
                <a:latin typeface="Arial"/>
                <a:cs typeface="Arial"/>
              </a:rPr>
              <a:t>North of Svalbard towards</a:t>
            </a:r>
            <a:br>
              <a:rPr lang="en-US" sz="2000" dirty="0" smtClean="0">
                <a:solidFill>
                  <a:srgbClr val="FF00FF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FF00FF"/>
                </a:solidFill>
                <a:latin typeface="Arial"/>
                <a:cs typeface="Arial"/>
              </a:rPr>
              <a:t>the deep Nansen Basin</a:t>
            </a: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 err="1" smtClean="0">
                <a:solidFill>
                  <a:srgbClr val="FFFF00"/>
                </a:solidFill>
                <a:latin typeface="Arial"/>
                <a:cs typeface="Arial"/>
              </a:rPr>
              <a:t>Fram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 Strait - </a:t>
            </a:r>
            <a:r>
              <a:rPr lang="en-US" sz="2000" dirty="0" err="1" smtClean="0">
                <a:solidFill>
                  <a:srgbClr val="FFFF00"/>
                </a:solidFill>
                <a:latin typeface="Arial"/>
                <a:cs typeface="Arial"/>
              </a:rPr>
              <a:t>Kongsfjorden</a:t>
            </a:r>
            <a:endParaRPr lang="en-US" sz="20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Central Arctic Ocean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Selected sites across Arctic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land areas </a:t>
            </a:r>
          </a:p>
        </p:txBody>
      </p:sp>
      <p:pic>
        <p:nvPicPr>
          <p:cNvPr id="6" name="Picture 5" descr="Scheme_Arctic_INTAROS_regions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99" y="1056849"/>
            <a:ext cx="5495049" cy="54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44492"/>
            <a:ext cx="9144000" cy="618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sz="3200" b="1" dirty="0" smtClean="0">
                <a:solidFill>
                  <a:srgbClr val="3366FF"/>
                </a:solidFill>
                <a:latin typeface="Arial"/>
                <a:cs typeface="Arial"/>
              </a:rPr>
              <a:t>Central Arctic Ocean (1) </a:t>
            </a:r>
            <a:endParaRPr lang="en-US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196" y="693118"/>
            <a:ext cx="856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ice-tethered platforms (WHOI) for measurements of ocean physical variables combined </a:t>
            </a:r>
            <a:r>
              <a:rPr lang="en-US" sz="2000" dirty="0">
                <a:latin typeface="Arial"/>
                <a:cs typeface="Arial"/>
              </a:rPr>
              <a:t>w</a:t>
            </a:r>
            <a:r>
              <a:rPr lang="en-US" sz="2000" dirty="0" smtClean="0">
                <a:latin typeface="Arial"/>
                <a:cs typeface="Arial"/>
              </a:rPr>
              <a:t>ith biogeochemical sensors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" y="1501239"/>
            <a:ext cx="2209799" cy="4411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38588"/>
            <a:ext cx="2590667" cy="2633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4592281"/>
            <a:ext cx="675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C</a:t>
            </a:r>
            <a:r>
              <a:rPr lang="en-US" sz="2400" dirty="0" smtClean="0">
                <a:latin typeface="Arial"/>
                <a:cs typeface="Arial"/>
              </a:rPr>
              <a:t>ustomized </a:t>
            </a:r>
            <a:r>
              <a:rPr lang="en-US" sz="2400" dirty="0">
                <a:latin typeface="Arial"/>
                <a:cs typeface="Arial"/>
              </a:rPr>
              <a:t>‘triplet’ </a:t>
            </a:r>
            <a:r>
              <a:rPr lang="en-US" sz="2400" dirty="0" err="1">
                <a:latin typeface="Arial"/>
                <a:cs typeface="Arial"/>
              </a:rPr>
              <a:t>fluorometer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to </a:t>
            </a:r>
            <a:r>
              <a:rPr lang="en-US" sz="2400" dirty="0">
                <a:latin typeface="Arial"/>
                <a:cs typeface="Arial"/>
              </a:rPr>
              <a:t>measure chlorophyll fluorescence</a:t>
            </a:r>
            <a:r>
              <a:rPr lang="en-US" sz="2400" dirty="0" smtClean="0">
                <a:latin typeface="Arial"/>
                <a:cs typeface="Arial"/>
              </a:rPr>
              <a:t>, dissolved </a:t>
            </a:r>
            <a:r>
              <a:rPr lang="en-US" sz="2400" dirty="0">
                <a:latin typeface="Arial"/>
                <a:cs typeface="Arial"/>
              </a:rPr>
              <a:t>organic matter fluorescence, and </a:t>
            </a:r>
            <a:r>
              <a:rPr lang="en-US" sz="2400" dirty="0" smtClean="0">
                <a:latin typeface="Arial"/>
                <a:cs typeface="Arial"/>
              </a:rPr>
              <a:t>optical scatter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Radiometer </a:t>
            </a:r>
            <a:r>
              <a:rPr lang="en-US" sz="2400" dirty="0">
                <a:latin typeface="Arial"/>
                <a:cs typeface="Arial"/>
              </a:rPr>
              <a:t>(light levels)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Copper </a:t>
            </a:r>
            <a:r>
              <a:rPr lang="en-US" sz="2400" dirty="0">
                <a:latin typeface="Arial"/>
                <a:cs typeface="Arial"/>
              </a:rPr>
              <a:t>shutter: for </a:t>
            </a:r>
            <a:r>
              <a:rPr lang="en-US" sz="2400" dirty="0" err="1" smtClean="0">
                <a:latin typeface="Arial"/>
                <a:cs typeface="Arial"/>
              </a:rPr>
              <a:t>biofouling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574" y="4284504"/>
            <a:ext cx="341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Laney et al., 2014, 2015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574" y="1553176"/>
            <a:ext cx="3809625" cy="26185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196" y="5545810"/>
            <a:ext cx="167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Toole et al., 2011</a:t>
            </a:r>
          </a:p>
        </p:txBody>
      </p:sp>
    </p:spTree>
    <p:extLst>
      <p:ext uri="{BB962C8B-B14F-4D97-AF65-F5344CB8AC3E}">
        <p14:creationId xmlns:p14="http://schemas.microsoft.com/office/powerpoint/2010/main" val="9455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808" y="165801"/>
            <a:ext cx="846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2400" b="1" dirty="0" smtClean="0">
                <a:solidFill>
                  <a:srgbClr val="FF00FF"/>
                </a:solidFill>
                <a:latin typeface="Arial"/>
                <a:cs typeface="Arial"/>
              </a:rPr>
              <a:t>North </a:t>
            </a:r>
            <a:r>
              <a:rPr lang="en-US" sz="2400" b="1" dirty="0" smtClean="0">
                <a:solidFill>
                  <a:srgbClr val="FF00FF"/>
                </a:solidFill>
                <a:latin typeface="Arial"/>
                <a:cs typeface="Arial"/>
              </a:rPr>
              <a:t>of Svalbard towards the deep Nansen Basin</a:t>
            </a:r>
          </a:p>
        </p:txBody>
      </p:sp>
      <p:pic>
        <p:nvPicPr>
          <p:cNvPr id="11" name="Picture 10" descr="ATWAIN_2013_map_big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181" y="984328"/>
            <a:ext cx="3017817" cy="3288292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7622021" y="1024208"/>
            <a:ext cx="2484827" cy="627871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732868" y="802038"/>
            <a:ext cx="3325419" cy="26080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 descr="2014MMPmooring_1000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790" y="950488"/>
            <a:ext cx="2841828" cy="4104863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27" y="934567"/>
            <a:ext cx="1270430" cy="16939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668" y="977736"/>
            <a:ext cx="1198540" cy="15980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546" y="2718956"/>
            <a:ext cx="1199730" cy="1599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168" y="5295946"/>
            <a:ext cx="1980896" cy="1485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01" y="2719834"/>
            <a:ext cx="1285033" cy="1713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50" y="4512229"/>
            <a:ext cx="2079755" cy="15598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021" y="4409248"/>
            <a:ext cx="1320977" cy="17613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193" y="4394680"/>
            <a:ext cx="1586661" cy="9850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632" y="5313747"/>
            <a:ext cx="1982709" cy="14870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431" y="5436571"/>
            <a:ext cx="1140168" cy="13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2010" y="73061"/>
            <a:ext cx="8654902" cy="9476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42010" y="1422401"/>
            <a:ext cx="5131193" cy="4433710"/>
          </a:xfrm>
          <a:noFill/>
          <a:ln>
            <a:noFill/>
          </a:ln>
        </p:spPr>
        <p:txBody>
          <a:bodyPr/>
          <a:lstStyle/>
          <a:p>
            <a:pPr algn="l"/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1600" dirty="0">
                <a:effectLst/>
              </a:rPr>
              <a:t/>
            </a:r>
            <a:br>
              <a:rPr lang="en-US" sz="1600" dirty="0">
                <a:effectLst/>
              </a:rPr>
            </a:b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en-US" sz="2400" dirty="0" smtClean="0">
                <a:effectLst/>
              </a:rPr>
              <a:t>Building on Report </a:t>
            </a:r>
            <a:r>
              <a:rPr lang="en-US" sz="2400" dirty="0">
                <a:effectLst/>
              </a:rPr>
              <a:t>o</a:t>
            </a:r>
            <a:r>
              <a:rPr lang="en-US" sz="2400" dirty="0" smtClean="0">
                <a:effectLst/>
              </a:rPr>
              <a:t>f SAON Task 9, identify: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>1. Capabilities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2. ’</a:t>
            </a:r>
            <a:r>
              <a:rPr lang="en-US" sz="2400" dirty="0">
                <a:effectLst/>
              </a:rPr>
              <a:t>B</a:t>
            </a:r>
            <a:r>
              <a:rPr lang="en-US" sz="2400" dirty="0" smtClean="0">
                <a:effectLst/>
              </a:rPr>
              <a:t>est’ practices, and 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3.  Challenges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in current Community-Based Monitoring Programs in the </a:t>
            </a:r>
            <a:r>
              <a:rPr lang="en-US" sz="2400" dirty="0" smtClean="0">
                <a:effectLst/>
              </a:rPr>
              <a:t>Arctic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Conduct case studies in Greenland and Svalbard</a:t>
            </a:r>
            <a:endParaRPr lang="en-US" sz="2400" dirty="0">
              <a:effectLst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242010" y="38782"/>
            <a:ext cx="8529850" cy="7655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>
                <a:latin typeface="Arial"/>
                <a:cs typeface="Arial"/>
              </a:rPr>
              <a:t>WP4:</a:t>
            </a:r>
            <a:r>
              <a:rPr lang="en-US" sz="3200" b="1" dirty="0" smtClean="0">
                <a:latin typeface="Arial"/>
                <a:cs typeface="Arial"/>
              </a:rPr>
              <a:t>  </a:t>
            </a:r>
            <a:r>
              <a:rPr lang="en-US" sz="2800" dirty="0">
                <a:latin typeface="Arial"/>
                <a:cs typeface="Arial"/>
              </a:rPr>
              <a:t>C</a:t>
            </a:r>
            <a:r>
              <a:rPr lang="en-US" sz="2800" dirty="0" smtClean="0">
                <a:latin typeface="Arial"/>
                <a:cs typeface="Arial"/>
              </a:rPr>
              <a:t>ommunity</a:t>
            </a:r>
            <a:r>
              <a:rPr lang="en-US" sz="2800" dirty="0">
                <a:latin typeface="Arial"/>
                <a:cs typeface="Arial"/>
              </a:rPr>
              <a:t>-based observing </a:t>
            </a:r>
            <a:r>
              <a:rPr lang="en-US" sz="2800" dirty="0" smtClean="0">
                <a:latin typeface="Arial"/>
                <a:cs typeface="Arial"/>
              </a:rPr>
              <a:t>programs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7" name="Billede 6" descr="lokal på obs fra motorbåd F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95" y="1147056"/>
            <a:ext cx="2806700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9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2425" y="4301062"/>
            <a:ext cx="852805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management steps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2425" y="338138"/>
            <a:ext cx="8528050" cy="34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WP5: </a:t>
            </a:r>
            <a:r>
              <a:rPr lang="en-US" sz="2800" b="1" i="1" dirty="0" smtClean="0">
                <a:latin typeface="Arial"/>
                <a:cs typeface="Arial"/>
              </a:rPr>
              <a:t>Data </a:t>
            </a:r>
            <a:r>
              <a:rPr lang="en-US" sz="2800" b="1" i="1" dirty="0">
                <a:latin typeface="Arial"/>
                <a:cs typeface="Arial"/>
              </a:rPr>
              <a:t>integration and management</a:t>
            </a:r>
            <a:endParaRPr lang="en-US" sz="2800" b="1" dirty="0">
              <a:latin typeface="Arial"/>
              <a:cs typeface="Arial"/>
            </a:endParaRPr>
          </a:p>
          <a:p>
            <a:pPr marL="19050">
              <a:spcBef>
                <a:spcPts val="600"/>
              </a:spcBef>
            </a:pPr>
            <a:endParaRPr lang="nb-NO" altLang="en-US" sz="2800" b="1" dirty="0">
              <a:solidFill>
                <a:srgbClr val="FFFFFF"/>
              </a:solidFill>
              <a:latin typeface="Arial"/>
              <a:ea typeface="Palatino Linotype" pitchFamily="18" charset="0"/>
              <a:cs typeface="Arial"/>
              <a:sym typeface="Palatino Linotype" pitchFamily="18" charset="0"/>
            </a:endParaRPr>
          </a:p>
          <a:p>
            <a:pPr marL="36195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To 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integrate multidisciplinary and distributed data repositories </a:t>
            </a:r>
            <a:r>
              <a:rPr lang="nb-NO" sz="2400" dirty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into 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a scalable and resilient Pan-Arctic observing system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iAOS</a:t>
            </a:r>
            <a:endParaRPr lang="nb-NO" altLang="en-US" sz="2400" dirty="0">
              <a:solidFill>
                <a:srgbClr val="FFFFFF"/>
              </a:solidFill>
              <a:latin typeface="Arial"/>
              <a:ea typeface="Palatino Linotype" pitchFamily="18" charset="0"/>
              <a:cs typeface="Arial"/>
              <a:sym typeface="Palatino Linotype" pitchFamily="18" charset="0"/>
            </a:endParaRPr>
          </a:p>
          <a:p>
            <a:pPr marL="36195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To 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offer seamless access to observations and derived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parameters</a:t>
            </a:r>
            <a:r>
              <a:rPr lang="nb-NO" sz="2400" dirty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provide 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a set of tools for data analysis, transformation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and</a:t>
            </a:r>
            <a:r>
              <a:rPr lang="nb-NO" sz="2400" dirty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visualization 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of spatiotemporal datasets</a:t>
            </a:r>
          </a:p>
        </p:txBody>
      </p:sp>
      <p:sp>
        <p:nvSpPr>
          <p:cNvPr id="8" name="Chevron 7"/>
          <p:cNvSpPr/>
          <p:nvPr/>
        </p:nvSpPr>
        <p:spPr>
          <a:xfrm>
            <a:off x="432809" y="5003108"/>
            <a:ext cx="1596955" cy="5526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Palatino Linotype" pitchFamily="18" charset="0"/>
                <a:ea typeface="Palatino Linotype" pitchFamily="18" charset="0"/>
                <a:cs typeface="Palatino Linotype" pitchFamily="18" charset="0"/>
                <a:sym typeface="Palatino Linotype" pitchFamily="18" charset="0"/>
              </a:rPr>
              <a:t>Collect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680479" y="5003108"/>
            <a:ext cx="1596955" cy="5526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Palatino Linotype" pitchFamily="18" charset="0"/>
                <a:sym typeface="Palatino Linotype" pitchFamily="18" charset="0"/>
              </a:rPr>
              <a:t>Ingest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968343" y="5003108"/>
            <a:ext cx="1596955" cy="5526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Palatino Linotype" pitchFamily="18" charset="0"/>
                <a:sym typeface="Palatino Linotype" pitchFamily="18" charset="0"/>
              </a:rPr>
              <a:t>Store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294725" y="5003108"/>
            <a:ext cx="1596955" cy="5526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Palatino Linotype" pitchFamily="18" charset="0"/>
                <a:sym typeface="Palatino Linotype" pitchFamily="18" charset="0"/>
              </a:rPr>
              <a:t>Search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621109" y="5003108"/>
            <a:ext cx="1596955" cy="5526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Palatino Linotype" pitchFamily="18" charset="0"/>
                <a:sym typeface="Palatino Linotype" pitchFamily="18" charset="0"/>
              </a:rPr>
              <a:t>Analyse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929070" y="5003108"/>
            <a:ext cx="1772793" cy="5526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Palatino Linotype" pitchFamily="18" charset="0"/>
                <a:sym typeface="Palatino Linotype" pitchFamily="18" charset="0"/>
              </a:rPr>
              <a:t>Visualise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7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2425" y="211138"/>
            <a:ext cx="8528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" algn="ctr">
              <a:spcBef>
                <a:spcPts val="60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C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onceptual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ea typeface="Palatino Linotype" pitchFamily="18" charset="0"/>
                <a:cs typeface="Arial"/>
                <a:sym typeface="Palatino Linotype" pitchFamily="18" charset="0"/>
              </a:rPr>
              <a:t>architecture of an integrated Arctic observing system </a:t>
            </a:r>
            <a:endParaRPr lang="nb-NO" altLang="en-US" sz="2800" dirty="0">
              <a:solidFill>
                <a:srgbClr val="FFFFFF"/>
              </a:solidFill>
              <a:latin typeface="Arial"/>
              <a:ea typeface="Palatino Linotype" pitchFamily="18" charset="0"/>
              <a:cs typeface="Arial"/>
              <a:sym typeface="Palatino Linotype" pitchFamily="18" charset="0"/>
            </a:endParaRPr>
          </a:p>
        </p:txBody>
      </p:sp>
      <p:pic>
        <p:nvPicPr>
          <p:cNvPr id="1028" name="Picture 4" descr="J:\INTAROS\WP_Presentations\intaros-conceptual-architecture-20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111" y="1165245"/>
            <a:ext cx="7340317" cy="5505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64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240799" y="1092877"/>
            <a:ext cx="1246035" cy="5628750"/>
          </a:xfrm>
          <a:prstGeom prst="rect">
            <a:avLst/>
          </a:prstGeom>
          <a:solidFill>
            <a:srgbClr val="F2D8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11759" y="1073805"/>
            <a:ext cx="1246035" cy="5628750"/>
          </a:xfrm>
          <a:prstGeom prst="rect">
            <a:avLst/>
          </a:prstGeom>
          <a:solidFill>
            <a:srgbClr val="F2E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826176" y="2384712"/>
            <a:ext cx="570348" cy="1744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15159" y="1849612"/>
            <a:ext cx="3142635" cy="5350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15159" y="1360245"/>
            <a:ext cx="6257949" cy="318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5158" y="711219"/>
            <a:ext cx="12546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2017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9804" y="708482"/>
            <a:ext cx="12546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24450" y="705743"/>
            <a:ext cx="12546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79096" y="708482"/>
            <a:ext cx="12546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3742" y="703007"/>
            <a:ext cx="12546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2021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15158" y="1111152"/>
            <a:ext cx="0" cy="56302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69804" y="1080551"/>
            <a:ext cx="0" cy="56302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24450" y="1072339"/>
            <a:ext cx="0" cy="56302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79096" y="1072339"/>
            <a:ext cx="0" cy="56302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33742" y="1072339"/>
            <a:ext cx="0" cy="56302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15158" y="1085751"/>
            <a:ext cx="0" cy="56302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88388" y="1072339"/>
            <a:ext cx="0" cy="56302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399" y="1155969"/>
            <a:ext cx="1960176" cy="523220"/>
          </a:xfrm>
          <a:prstGeom prst="rect">
            <a:avLst/>
          </a:prstGeom>
          <a:solidFill>
            <a:srgbClr val="297F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WP1: Requirements and strategy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5588387" y="1436445"/>
            <a:ext cx="275430" cy="258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399" y="1727723"/>
            <a:ext cx="1960175" cy="738664"/>
          </a:xfrm>
          <a:prstGeom prst="rect">
            <a:avLst/>
          </a:prstGeom>
          <a:solidFill>
            <a:srgbClr val="297F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WP2: Exploitation of existing observing systems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9882" y="1060350"/>
            <a:ext cx="110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First deployment season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6260" y="1051883"/>
            <a:ext cx="126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Second deployment season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74724" y="1927513"/>
            <a:ext cx="1212109" cy="289561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651708" y="1451993"/>
            <a:ext cx="936679" cy="242472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72318" y="1808973"/>
            <a:ext cx="1398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Improve </a:t>
            </a:r>
            <a:r>
              <a:rPr lang="en-US" sz="1000" dirty="0">
                <a:solidFill>
                  <a:srgbClr val="000000"/>
                </a:solidFill>
              </a:rPr>
              <a:t>d</a:t>
            </a:r>
            <a:r>
              <a:rPr lang="en-US" sz="1000" dirty="0" smtClean="0">
                <a:solidFill>
                  <a:srgbClr val="000000"/>
                </a:solidFill>
              </a:rPr>
              <a:t>ata delivery chains </a:t>
            </a:r>
          </a:p>
          <a:p>
            <a:r>
              <a:rPr lang="en-US" sz="1000" dirty="0">
                <a:solidFill>
                  <a:srgbClr val="000000"/>
                </a:solidFill>
              </a:rPr>
              <a:t>a</a:t>
            </a:r>
            <a:r>
              <a:rPr lang="en-US" sz="1000" dirty="0" smtClean="0">
                <a:solidFill>
                  <a:srgbClr val="000000"/>
                </a:solidFill>
              </a:rPr>
              <a:t>nd data products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39973" y="1799821"/>
            <a:ext cx="10174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Assessment of present systems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399" y="2548979"/>
            <a:ext cx="1960175" cy="738664"/>
          </a:xfrm>
          <a:prstGeom prst="rect">
            <a:avLst/>
          </a:prstGeom>
          <a:solidFill>
            <a:srgbClr val="297F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WP3: </a:t>
            </a:r>
            <a:r>
              <a:rPr lang="en-US" sz="1400" dirty="0" err="1" smtClean="0">
                <a:latin typeface="Arial"/>
                <a:cs typeface="Arial"/>
              </a:rPr>
              <a:t>Enhamcement</a:t>
            </a:r>
            <a:r>
              <a:rPr lang="en-US" sz="1400" dirty="0" smtClean="0">
                <a:latin typeface="Arial"/>
                <a:cs typeface="Arial"/>
              </a:rPr>
              <a:t> of in situ observing systems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36462" y="2604840"/>
            <a:ext cx="4397280" cy="553998"/>
          </a:xfrm>
          <a:prstGeom prst="rect">
            <a:avLst/>
          </a:prstGeom>
          <a:solidFill>
            <a:srgbClr val="C0ECC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624450" y="2647174"/>
            <a:ext cx="2509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D</a:t>
            </a:r>
            <a:r>
              <a:rPr lang="en-US" sz="1100" dirty="0" smtClean="0">
                <a:solidFill>
                  <a:srgbClr val="000000"/>
                </a:solidFill>
              </a:rPr>
              <a:t>eployment and data dissemination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6486834" y="2662114"/>
            <a:ext cx="1243227" cy="437455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2400" y="3372305"/>
            <a:ext cx="1960173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WP4: Community-based observing </a:t>
            </a:r>
            <a:r>
              <a:rPr lang="en-US" sz="1400" dirty="0" err="1" smtClean="0">
                <a:latin typeface="Arial"/>
                <a:cs typeface="Arial"/>
              </a:rPr>
              <a:t>programmes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39972" y="3415945"/>
            <a:ext cx="4241298" cy="535098"/>
          </a:xfrm>
          <a:prstGeom prst="rect">
            <a:avLst/>
          </a:prstGeom>
          <a:solidFill>
            <a:srgbClr val="ECE8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212463" y="3479787"/>
            <a:ext cx="1030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Planning phase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35414" y="3542142"/>
            <a:ext cx="3151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Implementation phase and data dissemination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399" y="4159705"/>
            <a:ext cx="1960175" cy="523220"/>
          </a:xfrm>
          <a:prstGeom prst="rect">
            <a:avLst/>
          </a:prstGeom>
          <a:solidFill>
            <a:srgbClr val="297F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WP5: Data manage-</a:t>
            </a:r>
            <a:r>
              <a:rPr lang="en-US" sz="1400" dirty="0" err="1" smtClean="0">
                <a:latin typeface="Arial"/>
                <a:cs typeface="Arial"/>
              </a:rPr>
              <a:t>ment</a:t>
            </a:r>
            <a:r>
              <a:rPr lang="en-US" sz="1400" dirty="0" smtClean="0">
                <a:latin typeface="Arial"/>
                <a:cs typeface="Arial"/>
              </a:rPr>
              <a:t> &amp; integration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36462" y="4142773"/>
            <a:ext cx="4423380" cy="411451"/>
          </a:xfrm>
          <a:prstGeom prst="rect">
            <a:avLst/>
          </a:prstGeom>
          <a:solidFill>
            <a:srgbClr val="ECCBE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974586" y="3158839"/>
            <a:ext cx="350007" cy="983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346139" y="3793470"/>
            <a:ext cx="95724" cy="344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36460" y="4154112"/>
            <a:ext cx="1089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Planning and design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40482" y="4248735"/>
            <a:ext cx="2671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Incremental implementation 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2399" y="4769304"/>
            <a:ext cx="1960175" cy="523220"/>
          </a:xfrm>
          <a:prstGeom prst="rect">
            <a:avLst/>
          </a:prstGeom>
          <a:solidFill>
            <a:srgbClr val="297F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WP6: Applications  towards  stakeholders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15425" y="4797152"/>
            <a:ext cx="4957683" cy="410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143617" y="4545756"/>
            <a:ext cx="95724" cy="268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943746" y="4546778"/>
            <a:ext cx="95724" cy="268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52398" y="5372206"/>
            <a:ext cx="1960175" cy="523220"/>
          </a:xfrm>
          <a:prstGeom prst="rect">
            <a:avLst/>
          </a:prstGeom>
          <a:solidFill>
            <a:srgbClr val="297F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WP7: Dissemination and outreach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112575" y="5458111"/>
            <a:ext cx="6260533" cy="303483"/>
          </a:xfrm>
          <a:prstGeom prst="rect">
            <a:avLst/>
          </a:prstGeom>
          <a:solidFill>
            <a:srgbClr val="A3E5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369800" y="6452460"/>
            <a:ext cx="2509291" cy="2500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079617" y="6439417"/>
            <a:ext cx="1909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YOPP field experiments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83496" y="2707793"/>
            <a:ext cx="940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Planning and testing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768948" y="0"/>
            <a:ext cx="8229600" cy="580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/>
                <a:cs typeface="Arial"/>
              </a:rPr>
              <a:t>Schedule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43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050" y="10885"/>
            <a:ext cx="8395750" cy="687615"/>
          </a:xfrm>
        </p:spPr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4" name="Rechteck 92"/>
          <p:cNvSpPr>
            <a:spLocks/>
          </p:cNvSpPr>
          <p:nvPr/>
        </p:nvSpPr>
        <p:spPr bwMode="auto">
          <a:xfrm>
            <a:off x="1412776" y="9129464"/>
            <a:ext cx="1584176" cy="647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8256" tIns="8256" rIns="8256" bIns="825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209694"/>
            <a:r>
              <a:rPr lang="en-GB" b="1" dirty="0" smtClean="0">
                <a:ea typeface="ＭＳ Ｐゴシック" pitchFamily="124" charset="-128"/>
              </a:rPr>
              <a:t>Consortium members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Norway: NERSC, UIB, IMR, UNIS, NIVA, DNV-GL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Denmark: GEUS, DTU, NORDECO, Aarhus University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Sweden: SMHI, Stockholm University 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Finland; FMI, University of Helsinki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Germany: AWI, U. Hamburg, U. Bremen, MPG, GFZ 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UK: University of Sheffield, Open University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Ireland: </a:t>
            </a:r>
            <a:r>
              <a:rPr lang="en-GB" sz="500" dirty="0" err="1" smtClean="0">
                <a:ea typeface="ＭＳ Ｐゴシック" pitchFamily="124" charset="-128"/>
              </a:rPr>
              <a:t>Maynooth</a:t>
            </a:r>
            <a:r>
              <a:rPr lang="en-GB" sz="500" dirty="0" smtClean="0">
                <a:ea typeface="ＭＳ Ｐゴシック" pitchFamily="124" charset="-128"/>
              </a:rPr>
              <a:t> University</a:t>
            </a:r>
          </a:p>
        </p:txBody>
      </p:sp>
      <p:sp>
        <p:nvSpPr>
          <p:cNvPr id="5" name="Rechteck 92"/>
          <p:cNvSpPr>
            <a:spLocks/>
          </p:cNvSpPr>
          <p:nvPr/>
        </p:nvSpPr>
        <p:spPr bwMode="auto">
          <a:xfrm>
            <a:off x="1565176" y="9281864"/>
            <a:ext cx="1584176" cy="647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8256" tIns="8256" rIns="8256" bIns="825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209694"/>
            <a:r>
              <a:rPr lang="en-GB" b="1" dirty="0" smtClean="0">
                <a:ea typeface="ＭＳ Ｐゴシック" pitchFamily="124" charset="-128"/>
              </a:rPr>
              <a:t>Consortium members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Norway: NERSC, UIB, IMR, UNIS, NIVA, DNV-GL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Denmark: GEUS, DTU, NORDECO, Aarhus University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Sweden: SMHI, Stockholm University 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Finland; FMI, University of Helsinki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Germany: AWI, U. Hamburg, U. Bremen, MPG, GFZ 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UK: University of Sheffield, Open University</a:t>
            </a:r>
          </a:p>
          <a:p>
            <a:pPr defTabSz="209694"/>
            <a:r>
              <a:rPr lang="en-GB" sz="500" dirty="0" smtClean="0">
                <a:ea typeface="ＭＳ Ｐゴシック" pitchFamily="124" charset="-128"/>
              </a:rPr>
              <a:t>Ireland: </a:t>
            </a:r>
            <a:r>
              <a:rPr lang="en-GB" sz="500" dirty="0" err="1" smtClean="0">
                <a:ea typeface="ＭＳ Ｐゴシック" pitchFamily="124" charset="-128"/>
              </a:rPr>
              <a:t>Maynooth</a:t>
            </a:r>
            <a:r>
              <a:rPr lang="en-GB" sz="500" dirty="0" smtClean="0">
                <a:ea typeface="ＭＳ Ｐゴシック" pitchFamily="124" charset="-128"/>
              </a:rPr>
              <a:t> University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5176" y="770063"/>
            <a:ext cx="6905724" cy="6032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Norway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:	    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NERSC, UIB, IMR, UNIS, NIVA,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NORUT, DNV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-GL</a:t>
            </a: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Denmark: GEUS, DTU, NORDECO, Aarhus University</a:t>
            </a: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Sweden: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  SMHI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, Stockholm University </a:t>
            </a: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Finland;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   FMI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, University of Helsinki</a:t>
            </a: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Germany: AWI, U. Hamburg, U. Bremen, MPG, GFZ </a:t>
            </a: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UK: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         University 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of Sheffield,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University of Exeter</a:t>
            </a:r>
            <a:endParaRPr lang="en-GB" dirty="0">
              <a:latin typeface="Arial"/>
              <a:ea typeface="ＭＳ Ｐゴシック" pitchFamily="124" charset="-128"/>
              <a:cs typeface="Arial"/>
            </a:endParaRP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Ireland: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    </a:t>
            </a:r>
            <a:r>
              <a:rPr lang="en-GB" dirty="0" err="1" smtClean="0">
                <a:latin typeface="Arial"/>
                <a:ea typeface="ＭＳ Ｐゴシック" pitchFamily="124" charset="-128"/>
                <a:cs typeface="Arial"/>
              </a:rPr>
              <a:t>Maynooth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 University</a:t>
            </a: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Poland: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   IOPAN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, IGPAN,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University </a:t>
            </a:r>
            <a:r>
              <a:rPr lang="en-GB" dirty="0" err="1">
                <a:latin typeface="Arial"/>
                <a:ea typeface="ＭＳ Ｐゴシック" pitchFamily="124" charset="-128"/>
                <a:cs typeface="Arial"/>
              </a:rPr>
              <a:t>Slaski</a:t>
            </a:r>
            <a:endParaRPr lang="en-GB" dirty="0">
              <a:latin typeface="Arial"/>
              <a:ea typeface="ＭＳ Ｐゴシック" pitchFamily="124" charset="-128"/>
              <a:cs typeface="Arial"/>
            </a:endParaRP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France: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   CNRS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, </a:t>
            </a:r>
            <a:r>
              <a:rPr lang="en-GB" dirty="0" err="1">
                <a:latin typeface="Arial"/>
                <a:ea typeface="ＭＳ Ｐゴシック" pitchFamily="124" charset="-128"/>
                <a:cs typeface="Arial"/>
              </a:rPr>
              <a:t>Ifremer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, ARMINES</a:t>
            </a: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Spain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:      </a:t>
            </a:r>
            <a:r>
              <a:rPr lang="en-GB" dirty="0" err="1">
                <a:latin typeface="Arial"/>
                <a:ea typeface="ＭＳ Ｐゴシック" pitchFamily="124" charset="-128"/>
                <a:cs typeface="Arial"/>
              </a:rPr>
              <a:t>Polyt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. </a:t>
            </a:r>
            <a:r>
              <a:rPr lang="en-GB" dirty="0" err="1">
                <a:latin typeface="Arial"/>
                <a:ea typeface="ＭＳ Ｐゴシック" pitchFamily="124" charset="-128"/>
                <a:cs typeface="Arial"/>
              </a:rPr>
              <a:t>Univ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 Madrid,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Barcelona Supercomputing Centre</a:t>
            </a:r>
            <a:endParaRPr lang="en-GB" dirty="0">
              <a:latin typeface="Arial"/>
              <a:ea typeface="ＭＳ Ｐゴシック" pitchFamily="124" charset="-128"/>
              <a:cs typeface="Arial"/>
            </a:endParaRPr>
          </a:p>
          <a:p>
            <a:pPr defTabSz="209694"/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Portugal : </a:t>
            </a:r>
            <a:r>
              <a:rPr lang="en-GB" dirty="0" err="1">
                <a:latin typeface="Arial"/>
                <a:ea typeface="ＭＳ Ｐゴシック" pitchFamily="124" charset="-128"/>
                <a:cs typeface="Arial"/>
              </a:rPr>
              <a:t>Eurocean</a:t>
            </a:r>
            <a:endParaRPr lang="en-GB" dirty="0">
              <a:latin typeface="Arial"/>
              <a:ea typeface="ＭＳ Ｐゴシック" pitchFamily="124" charset="-128"/>
              <a:cs typeface="Arial"/>
            </a:endParaRP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Belgium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:   </a:t>
            </a:r>
            <a:r>
              <a:rPr lang="en-GB" dirty="0" err="1">
                <a:latin typeface="Arial"/>
                <a:ea typeface="ＭＳ Ｐゴシック" pitchFamily="124" charset="-128"/>
                <a:cs typeface="Arial"/>
              </a:rPr>
              <a:t>EuroGOOS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 AISBL</a:t>
            </a: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Italy: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        </a:t>
            </a:r>
            <a:r>
              <a:rPr lang="en-GB" dirty="0" err="1" smtClean="0">
                <a:latin typeface="Arial"/>
                <a:ea typeface="ＭＳ Ｐゴシック" pitchFamily="124" charset="-128"/>
                <a:cs typeface="Arial"/>
              </a:rPr>
              <a:t>Terradue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, JRC</a:t>
            </a:r>
          </a:p>
          <a:p>
            <a:pPr defTabSz="209694"/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Greenland: GINR</a:t>
            </a:r>
          </a:p>
          <a:p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Russia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:     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RIHMI-WDC,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NIERSC</a:t>
            </a:r>
          </a:p>
          <a:p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USA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: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       UAF,UCSD/ 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SIO, WHOI, JPL</a:t>
            </a:r>
          </a:p>
          <a:p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Canada: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  </a:t>
            </a:r>
            <a:r>
              <a:rPr lang="en-GB" dirty="0" err="1" smtClean="0">
                <a:latin typeface="Arial"/>
                <a:ea typeface="ＭＳ Ｐゴシック" pitchFamily="124" charset="-128"/>
                <a:cs typeface="Arial"/>
              </a:rPr>
              <a:t>Université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 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Laval, ONC</a:t>
            </a:r>
          </a:p>
          <a:p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China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:       RADI</a:t>
            </a:r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, NMEFC, PRIC</a:t>
            </a:r>
          </a:p>
          <a:p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Japan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:      NIPR</a:t>
            </a:r>
            <a:endParaRPr lang="en-GB" dirty="0">
              <a:latin typeface="Arial"/>
              <a:ea typeface="ＭＳ Ｐゴシック" pitchFamily="124" charset="-128"/>
              <a:cs typeface="Arial"/>
            </a:endParaRPr>
          </a:p>
          <a:p>
            <a:r>
              <a:rPr lang="en-GB" dirty="0">
                <a:latin typeface="Arial"/>
                <a:ea typeface="ＭＳ Ｐゴシック" pitchFamily="124" charset="-128"/>
                <a:cs typeface="Arial"/>
              </a:rPr>
              <a:t>South Korea: </a:t>
            </a:r>
            <a:r>
              <a:rPr lang="en-GB" dirty="0" smtClean="0">
                <a:latin typeface="Arial"/>
                <a:ea typeface="ＭＳ Ｐゴシック" pitchFamily="124" charset="-128"/>
                <a:cs typeface="Arial"/>
              </a:rPr>
              <a:t>KOPRI</a:t>
            </a:r>
            <a:endParaRPr lang="en-GB" dirty="0">
              <a:latin typeface="Arial"/>
              <a:ea typeface="ＭＳ Ｐゴシック" pitchFamily="124" charset="-128"/>
              <a:cs typeface="Arial"/>
            </a:endParaRPr>
          </a:p>
          <a:p>
            <a:pPr defTabSz="209694"/>
            <a:endParaRPr lang="en-GB" sz="800" dirty="0">
              <a:ea typeface="ＭＳ Ｐゴシック" pitchFamily="12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6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4714" y="1008161"/>
            <a:ext cx="3719285" cy="552631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GB" sz="2800" dirty="0" smtClean="0">
                <a:effectLst/>
              </a:rPr>
              <a:t>to </a:t>
            </a:r>
            <a:r>
              <a:rPr lang="en-GB" sz="2800" dirty="0" smtClean="0">
                <a:effectLst/>
              </a:rPr>
              <a:t>develop </a:t>
            </a:r>
            <a:r>
              <a:rPr lang="en-GB" sz="2800" dirty="0">
                <a:effectLst/>
              </a:rPr>
              <a:t>an efficient integrated Arctic Observation </a:t>
            </a:r>
            <a:r>
              <a:rPr lang="en-GB" sz="2800" dirty="0" smtClean="0">
                <a:effectLst/>
              </a:rPr>
              <a:t>System 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effectLst/>
              </a:rPr>
              <a:t>extending</a:t>
            </a:r>
            <a:r>
              <a:rPr lang="en-GB" sz="2800" dirty="0">
                <a:solidFill>
                  <a:srgbClr val="FF0000"/>
                </a:solidFill>
                <a:effectLst/>
              </a:rPr>
              <a:t>, </a:t>
            </a:r>
            <a:endParaRPr lang="en-GB" sz="2800" dirty="0" smtClean="0">
              <a:solidFill>
                <a:srgbClr val="FF0000"/>
              </a:solidFill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effectLst/>
              </a:rPr>
              <a:t>improving 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effectLst/>
              </a:rPr>
              <a:t>unifying </a:t>
            </a:r>
          </a:p>
          <a:p>
            <a:pPr marL="18288" indent="0">
              <a:buNone/>
            </a:pPr>
            <a:r>
              <a:rPr lang="en-GB" sz="2800" dirty="0" smtClean="0">
                <a:effectLst/>
              </a:rPr>
              <a:t>existing and evolving systems </a:t>
            </a:r>
            <a:r>
              <a:rPr lang="en-GB" sz="2800" dirty="0">
                <a:effectLst/>
              </a:rPr>
              <a:t>in the different regions of the </a:t>
            </a:r>
            <a:r>
              <a:rPr lang="en-GB" sz="2800" dirty="0" smtClean="0">
                <a:effectLst/>
              </a:rPr>
              <a:t>Arctic 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762000"/>
          </a:xfrm>
        </p:spPr>
        <p:txBody>
          <a:bodyPr/>
          <a:lstStyle/>
          <a:p>
            <a:r>
              <a:rPr lang="en-US" sz="4000" dirty="0" smtClean="0"/>
              <a:t>INTAROS overall objective: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6" y="1237544"/>
            <a:ext cx="4711420" cy="463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nut 8"/>
          <p:cNvSpPr/>
          <p:nvPr/>
        </p:nvSpPr>
        <p:spPr>
          <a:xfrm>
            <a:off x="1642533" y="942221"/>
            <a:ext cx="5503334" cy="5577112"/>
          </a:xfrm>
          <a:prstGeom prst="donut">
            <a:avLst>
              <a:gd name="adj" fmla="val 237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820"/>
            <a:ext cx="9144000" cy="784980"/>
          </a:xfrm>
        </p:spPr>
        <p:txBody>
          <a:bodyPr/>
          <a:lstStyle/>
          <a:p>
            <a:r>
              <a:rPr lang="en-US" sz="4000" dirty="0" smtClean="0"/>
              <a:t>EU’s Arctic project cluster 2016-2017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63222" y="2376494"/>
            <a:ext cx="2700865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INTAROS</a:t>
            </a:r>
          </a:p>
          <a:p>
            <a:pPr algn="ctr"/>
            <a:r>
              <a:rPr lang="en-US" sz="2000" dirty="0">
                <a:latin typeface="Arial"/>
                <a:cs typeface="Arial"/>
              </a:rPr>
              <a:t>o</a:t>
            </a:r>
            <a:r>
              <a:rPr lang="en-US" sz="2000" dirty="0" smtClean="0">
                <a:latin typeface="Arial"/>
                <a:cs typeface="Arial"/>
              </a:rPr>
              <a:t>bserving </a:t>
            </a:r>
            <a:r>
              <a:rPr lang="en-US" sz="2000" dirty="0" smtClean="0">
                <a:latin typeface="Arial"/>
                <a:cs typeface="Arial"/>
              </a:rPr>
              <a:t>systems</a:t>
            </a:r>
            <a:endParaRPr lang="en-US" sz="2000" dirty="0" smtClean="0"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(NERSC)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6868" y="2376494"/>
            <a:ext cx="2861732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APPLICATE</a:t>
            </a:r>
          </a:p>
          <a:p>
            <a:pPr algn="ctr"/>
            <a:r>
              <a:rPr lang="en-US" sz="2000" dirty="0" err="1" smtClean="0">
                <a:latin typeface="Arial"/>
                <a:cs typeface="Arial"/>
              </a:rPr>
              <a:t>Modelling</a:t>
            </a:r>
            <a:r>
              <a:rPr lang="en-US" sz="2000" dirty="0" smtClean="0">
                <a:latin typeface="Arial"/>
                <a:cs typeface="Arial"/>
              </a:rPr>
              <a:t> – forecasting</a:t>
            </a: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(AWI: T. Jung)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5690" y="3951066"/>
            <a:ext cx="301131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BLUE ACTION</a:t>
            </a:r>
          </a:p>
          <a:p>
            <a:pPr algn="ctr"/>
            <a:r>
              <a:rPr lang="en-US" sz="2000" dirty="0" err="1" smtClean="0">
                <a:latin typeface="Arial"/>
                <a:cs typeface="Arial"/>
              </a:rPr>
              <a:t>Modelling</a:t>
            </a:r>
            <a:r>
              <a:rPr lang="en-US" sz="2000" dirty="0" smtClean="0">
                <a:latin typeface="Arial"/>
                <a:cs typeface="Arial"/>
              </a:rPr>
              <a:t> – forecasting</a:t>
            </a: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(DMI: S. Olson)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889" y="3951066"/>
            <a:ext cx="2681111" cy="138499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Arctic permafrost</a:t>
            </a: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2000" dirty="0" smtClean="0">
                <a:latin typeface="Arial"/>
                <a:cs typeface="Arial"/>
              </a:rPr>
              <a:t>open call)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6800" y="1111699"/>
            <a:ext cx="4080934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EU </a:t>
            </a:r>
            <a:r>
              <a:rPr lang="en-US" sz="3200" dirty="0" err="1" smtClean="0">
                <a:latin typeface="Arial"/>
                <a:cs typeface="Arial"/>
              </a:rPr>
              <a:t>PolarNET</a:t>
            </a:r>
            <a:endParaRPr lang="en-US" sz="3200" dirty="0" smtClean="0"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Coordination </a:t>
            </a:r>
            <a:r>
              <a:rPr lang="en-US" sz="2000" dirty="0" smtClean="0">
                <a:latin typeface="Arial"/>
                <a:cs typeface="Arial"/>
              </a:rPr>
              <a:t>action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4887" y="5630825"/>
            <a:ext cx="4924777" cy="707886"/>
          </a:xfrm>
          <a:prstGeom prst="rect">
            <a:avLst/>
          </a:prstGeom>
          <a:solidFill>
            <a:srgbClr val="FFB8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/>
                <a:cs typeface="Arial"/>
              </a:rPr>
              <a:t>Infrastruture</a:t>
            </a:r>
            <a:r>
              <a:rPr lang="en-US" sz="2000" dirty="0" smtClean="0">
                <a:latin typeface="Arial"/>
                <a:cs typeface="Arial"/>
              </a:rPr>
              <a:t> projects: ENVRI, INTERACT, ACTRIS, ICOS, SIOS, ++</a:t>
            </a:r>
          </a:p>
        </p:txBody>
      </p:sp>
    </p:spTree>
    <p:extLst>
      <p:ext uri="{BB962C8B-B14F-4D97-AF65-F5344CB8AC3E}">
        <p14:creationId xmlns:p14="http://schemas.microsoft.com/office/powerpoint/2010/main" val="298103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9120" y="350520"/>
            <a:ext cx="8234680" cy="142748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120" y="1850572"/>
            <a:ext cx="8234680" cy="4428872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endParaRPr lang="en-US" dirty="0" smtClean="0">
              <a:effectLst/>
            </a:endParaRPr>
          </a:p>
          <a:p>
            <a:pPr marL="800100" indent="-255588">
              <a:buFont typeface="Wingdings" charset="2"/>
              <a:buChar char="Ø"/>
            </a:pPr>
            <a:r>
              <a:rPr lang="en-US" sz="2800" dirty="0" smtClean="0">
                <a:effectLst/>
              </a:rPr>
              <a:t>Atmosphere</a:t>
            </a:r>
          </a:p>
          <a:p>
            <a:pPr marL="800100" indent="-255588">
              <a:buFont typeface="Wingdings" charset="2"/>
              <a:buChar char="Ø"/>
            </a:pPr>
            <a:r>
              <a:rPr lang="en-US" sz="2800" dirty="0" smtClean="0">
                <a:effectLst/>
              </a:rPr>
              <a:t>Ocean</a:t>
            </a:r>
          </a:p>
          <a:p>
            <a:pPr marL="800100" indent="-255588">
              <a:buFont typeface="Wingdings" charset="2"/>
              <a:buChar char="Ø"/>
            </a:pPr>
            <a:r>
              <a:rPr lang="en-US" sz="2800" dirty="0" smtClean="0">
                <a:effectLst/>
              </a:rPr>
              <a:t>Terrestrial themes</a:t>
            </a:r>
          </a:p>
          <a:p>
            <a:pPr>
              <a:buFont typeface="Wingdings" charset="2"/>
              <a:buChar char="Ø"/>
            </a:pPr>
            <a:endParaRPr lang="en-US" sz="2800" dirty="0">
              <a:effectLst/>
            </a:endParaRPr>
          </a:p>
          <a:p>
            <a:pPr marL="18288" indent="0">
              <a:buNone/>
            </a:pPr>
            <a:r>
              <a:rPr lang="en-US" sz="2400" dirty="0" smtClean="0">
                <a:effectLst/>
              </a:rPr>
              <a:t>at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appropriate temporal and </a:t>
            </a:r>
            <a:r>
              <a:rPr lang="en-US" sz="2800" dirty="0" smtClean="0">
                <a:effectLst/>
              </a:rPr>
              <a:t>spatial scales and  </a:t>
            </a:r>
            <a:r>
              <a:rPr lang="en-US" sz="2800" dirty="0" smtClean="0">
                <a:effectLst/>
              </a:rPr>
              <a:t>resolution. </a:t>
            </a:r>
            <a:r>
              <a:rPr lang="en-US" sz="2600" dirty="0" smtClean="0">
                <a:effectLst/>
              </a:rPr>
              <a:t>The </a:t>
            </a:r>
            <a:r>
              <a:rPr lang="en-US" sz="2600" dirty="0" smtClean="0">
                <a:effectLst/>
              </a:rPr>
              <a:t>largest gaps are in the in-situ observation network, which should </a:t>
            </a:r>
            <a:r>
              <a:rPr lang="en-US" sz="2600" dirty="0" smtClean="0">
                <a:effectLst/>
              </a:rPr>
              <a:t>provide</a:t>
            </a:r>
          </a:p>
          <a:p>
            <a:pPr marL="18288" indent="0">
              <a:buNone/>
            </a:pPr>
            <a:r>
              <a:rPr lang="en-US" sz="2600" dirty="0" smtClean="0">
                <a:effectLst/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US" sz="2600" dirty="0" smtClean="0">
                <a:effectLst/>
              </a:rPr>
              <a:t>data </a:t>
            </a:r>
            <a:r>
              <a:rPr lang="en-US" sz="2600" dirty="0" smtClean="0">
                <a:effectLst/>
              </a:rPr>
              <a:t>that cannot be obtained from remote sensing </a:t>
            </a:r>
            <a:r>
              <a:rPr lang="en-US" sz="2600" dirty="0" smtClean="0">
                <a:effectLst/>
              </a:rPr>
              <a:t>and, </a:t>
            </a:r>
            <a:r>
              <a:rPr lang="en-US" sz="2600" dirty="0" smtClean="0">
                <a:effectLst/>
              </a:rPr>
              <a:t>numerical </a:t>
            </a:r>
            <a:r>
              <a:rPr lang="en-US" sz="2600" dirty="0" smtClean="0">
                <a:effectLst/>
              </a:rPr>
              <a:t>models </a:t>
            </a:r>
          </a:p>
          <a:p>
            <a:pPr>
              <a:buFont typeface="Wingdings" charset="2"/>
              <a:buChar char="§"/>
            </a:pPr>
            <a:r>
              <a:rPr lang="en-US" sz="2600" dirty="0" smtClean="0">
                <a:effectLst/>
              </a:rPr>
              <a:t>data</a:t>
            </a:r>
            <a:r>
              <a:rPr lang="en-US" sz="2600" dirty="0" smtClean="0">
                <a:effectLst/>
              </a:rPr>
              <a:t> needed for validation of </a:t>
            </a:r>
            <a:r>
              <a:rPr lang="en-US" sz="2400" dirty="0">
                <a:effectLst/>
              </a:rPr>
              <a:t>from remote sensing </a:t>
            </a:r>
            <a:r>
              <a:rPr lang="en-US" sz="2400" dirty="0" smtClean="0">
                <a:effectLst/>
              </a:rPr>
              <a:t>and numerical </a:t>
            </a:r>
            <a:r>
              <a:rPr lang="en-US" sz="2400" dirty="0">
                <a:effectLst/>
              </a:rPr>
              <a:t>models </a:t>
            </a:r>
            <a:endParaRPr lang="en-US" sz="2200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>
                <a:effectLst/>
              </a:rPr>
              <a:t/>
            </a:r>
            <a:br>
              <a:rPr lang="en-US" sz="3200" i="1" dirty="0" smtClean="0">
                <a:effectLst/>
              </a:rPr>
            </a:br>
            <a:endParaRPr lang="en-US" sz="3200" dirty="0"/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742406" y="671285"/>
            <a:ext cx="807139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>
                <a:effectLst/>
                <a:latin typeface="Arial"/>
                <a:cs typeface="Arial"/>
              </a:rPr>
              <a:t>An integrated </a:t>
            </a:r>
            <a:r>
              <a:rPr lang="en-US" sz="3600" dirty="0">
                <a:effectLst/>
                <a:latin typeface="Arial"/>
                <a:cs typeface="Arial"/>
              </a:rPr>
              <a:t>Arctic Observing System needs to cover 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78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6"/>
          <p:cNvSpPr>
            <a:spLocks noGrp="1"/>
          </p:cNvSpPr>
          <p:nvPr>
            <p:ph idx="1"/>
          </p:nvPr>
        </p:nvSpPr>
        <p:spPr>
          <a:xfrm>
            <a:off x="1799292" y="1405466"/>
            <a:ext cx="7226175" cy="4837604"/>
          </a:xfrm>
        </p:spPr>
        <p:txBody>
          <a:bodyPr>
            <a:noAutofit/>
          </a:bodyPr>
          <a:lstStyle/>
          <a:p>
            <a:pPr marL="475488" indent="-457200">
              <a:buSzPct val="100000"/>
              <a:buFont typeface="+mj-lt"/>
              <a:buAutoNum type="arabicPeriod"/>
            </a:pPr>
            <a:r>
              <a:rPr lang="en-US" sz="2800" dirty="0">
                <a:effectLst/>
              </a:rPr>
              <a:t>Establish a </a:t>
            </a:r>
            <a:r>
              <a:rPr lang="en-US" sz="2800" i="1" dirty="0">
                <a:effectLst/>
              </a:rPr>
              <a:t>Pan-Arctic </a:t>
            </a:r>
            <a:r>
              <a:rPr lang="en-US" sz="2800" dirty="0">
                <a:effectLst/>
              </a:rPr>
              <a:t>forum for collaboration across EU and non-EU countries and transnational </a:t>
            </a:r>
            <a:r>
              <a:rPr lang="en-US" sz="2800" dirty="0" err="1">
                <a:effectLst/>
              </a:rPr>
              <a:t>organisations</a:t>
            </a:r>
            <a:r>
              <a:rPr lang="en-US" sz="2800" dirty="0">
                <a:effectLst/>
              </a:rPr>
              <a:t> (</a:t>
            </a:r>
            <a:r>
              <a:rPr lang="en-US" sz="2800" dirty="0" smtClean="0">
                <a:effectLst/>
              </a:rPr>
              <a:t>WP1)  </a:t>
            </a:r>
          </a:p>
          <a:p>
            <a:pPr marL="475488" indent="-457200">
              <a:buSzPct val="100000"/>
              <a:buFont typeface="+mj-lt"/>
              <a:buAutoNum type="arabicPeriod"/>
            </a:pPr>
            <a:r>
              <a:rPr lang="en-GB" sz="2800" dirty="0" smtClean="0">
                <a:effectLst/>
              </a:rPr>
              <a:t>Develop a </a:t>
            </a:r>
            <a:r>
              <a:rPr lang="en-GB" sz="2800" i="1" dirty="0" smtClean="0">
                <a:effectLst/>
              </a:rPr>
              <a:t>Roadmap</a:t>
            </a:r>
            <a:r>
              <a:rPr lang="en-GB" sz="2800" dirty="0" smtClean="0">
                <a:effectLst/>
              </a:rPr>
              <a:t> for building a sustainable Arctic observing system</a:t>
            </a:r>
            <a:r>
              <a:rPr lang="en-GB" sz="2800" i="1" dirty="0" smtClean="0">
                <a:effectLst/>
              </a:rPr>
              <a:t> </a:t>
            </a:r>
            <a:r>
              <a:rPr lang="en-GB" sz="2800" dirty="0" smtClean="0">
                <a:effectLst/>
              </a:rPr>
              <a:t>(WP1)</a:t>
            </a:r>
            <a:endParaRPr lang="en-GB" sz="2800" dirty="0">
              <a:effectLst/>
            </a:endParaRPr>
          </a:p>
          <a:p>
            <a:pPr marL="475488" indent="-457200">
              <a:buSzPct val="100000"/>
              <a:buFont typeface="+mj-lt"/>
              <a:buAutoNum type="arabicPeriod"/>
            </a:pPr>
            <a:r>
              <a:rPr lang="en-GB" sz="2800" dirty="0" smtClean="0">
                <a:effectLst/>
              </a:rPr>
              <a:t>Exploit </a:t>
            </a:r>
            <a:r>
              <a:rPr lang="en-GB" sz="2800" i="1" dirty="0">
                <a:effectLst/>
              </a:rPr>
              <a:t>existing observing systems and databases </a:t>
            </a:r>
            <a:r>
              <a:rPr lang="pt-PT" sz="2800" i="1" dirty="0" smtClean="0">
                <a:effectLst/>
              </a:rPr>
              <a:t> </a:t>
            </a:r>
            <a:r>
              <a:rPr lang="en-GB" sz="2800" dirty="0">
                <a:effectLst/>
              </a:rPr>
              <a:t>(</a:t>
            </a:r>
            <a:r>
              <a:rPr lang="en-GB" sz="2800" dirty="0" smtClean="0">
                <a:effectLst/>
              </a:rPr>
              <a:t>WP2)</a:t>
            </a:r>
            <a:endParaRPr lang="en-GB" sz="2800" dirty="0">
              <a:effectLst/>
            </a:endParaRPr>
          </a:p>
          <a:p>
            <a:pPr marL="475488" indent="-457200">
              <a:buSzPct val="100000"/>
              <a:buFont typeface="+mj-lt"/>
              <a:buAutoNum type="arabicPeriod"/>
            </a:pPr>
            <a:endParaRPr lang="en-GB" sz="3200" i="1" dirty="0">
              <a:effectLst/>
            </a:endParaRPr>
          </a:p>
          <a:p>
            <a:pPr>
              <a:buSzPct val="100000"/>
            </a:pPr>
            <a:endParaRPr lang="en-GB" sz="2000" dirty="0" smtClean="0">
              <a:effectLst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7584" y="54188"/>
            <a:ext cx="7543800" cy="914400"/>
          </a:xfrm>
        </p:spPr>
        <p:txBody>
          <a:bodyPr/>
          <a:lstStyle/>
          <a:p>
            <a:r>
              <a:rPr lang="en-US" sz="4000" dirty="0" smtClean="0"/>
              <a:t>INTAROS Specific objectives (1)</a:t>
            </a:r>
            <a:endParaRPr lang="en-US" sz="4000" dirty="0"/>
          </a:p>
        </p:txBody>
      </p:sp>
      <p:pic>
        <p:nvPicPr>
          <p:cNvPr id="4" name="Picture 2" descr="http://photos.gograph.com/thumbs/CSP/CSP164/k1643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0" y="1371600"/>
            <a:ext cx="1339392" cy="124366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lipartkid.com/images/542/road-map-clip-art-clipart-free-clipart-HHCDpW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0" y="2932651"/>
            <a:ext cx="1339392" cy="103645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fabiusmaximus.files.wordpress.com/2016/01/levitus-2013-oh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3" y="4369812"/>
            <a:ext cx="1362009" cy="936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3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6"/>
          <p:cNvSpPr>
            <a:spLocks noGrp="1"/>
          </p:cNvSpPr>
          <p:nvPr>
            <p:ph idx="1"/>
          </p:nvPr>
        </p:nvSpPr>
        <p:spPr>
          <a:xfrm>
            <a:off x="2182893" y="1487349"/>
            <a:ext cx="6554709" cy="4837604"/>
          </a:xfrm>
        </p:spPr>
        <p:txBody>
          <a:bodyPr>
            <a:noAutofit/>
          </a:bodyPr>
          <a:lstStyle/>
          <a:p>
            <a:pPr marL="475488" indent="-457200">
              <a:buSzPct val="100000"/>
              <a:buFont typeface="+mj-lt"/>
              <a:buAutoNum type="arabicPeriod" startAt="4"/>
            </a:pPr>
            <a:r>
              <a:rPr lang="en-GB" sz="3200" dirty="0">
                <a:effectLst/>
              </a:rPr>
              <a:t>F</a:t>
            </a:r>
            <a:r>
              <a:rPr lang="en-GB" sz="3200" dirty="0" smtClean="0">
                <a:effectLst/>
              </a:rPr>
              <a:t>ill </a:t>
            </a:r>
            <a:r>
              <a:rPr lang="en-GB" sz="3200" dirty="0">
                <a:effectLst/>
              </a:rPr>
              <a:t>gaps of the </a:t>
            </a:r>
            <a:r>
              <a:rPr lang="en-GB" sz="3200" dirty="0" smtClean="0">
                <a:effectLst/>
              </a:rPr>
              <a:t>present in </a:t>
            </a:r>
            <a:r>
              <a:rPr lang="en-GB" sz="3200" dirty="0">
                <a:effectLst/>
              </a:rPr>
              <a:t>situ observing systems (</a:t>
            </a:r>
            <a:r>
              <a:rPr lang="en-GB" sz="3200" dirty="0" smtClean="0">
                <a:effectLst/>
              </a:rPr>
              <a:t>WP3)</a:t>
            </a:r>
            <a:endParaRPr lang="en-US" sz="3200" dirty="0" smtClean="0">
              <a:effectLst/>
            </a:endParaRPr>
          </a:p>
          <a:p>
            <a:pPr marL="475488" indent="-457200">
              <a:buSzPct val="100000"/>
              <a:buFont typeface="+mj-lt"/>
              <a:buAutoNum type="arabicPeriod" startAt="4"/>
            </a:pPr>
            <a:r>
              <a:rPr lang="en-US" sz="3200" dirty="0">
                <a:effectLst/>
              </a:rPr>
              <a:t>Enhance </a:t>
            </a:r>
            <a:r>
              <a:rPr lang="en-US" sz="3200" i="1" dirty="0">
                <a:effectLst/>
              </a:rPr>
              <a:t>community-based</a:t>
            </a:r>
            <a:r>
              <a:rPr lang="en-US" sz="3200" dirty="0">
                <a:effectLst/>
              </a:rPr>
              <a:t> observing </a:t>
            </a:r>
            <a:r>
              <a:rPr lang="en-US" sz="3200" dirty="0" err="1" smtClean="0">
                <a:effectLst/>
              </a:rPr>
              <a:t>programmes</a:t>
            </a:r>
            <a:r>
              <a:rPr lang="en-US" sz="3200" dirty="0" smtClean="0">
                <a:effectLst/>
              </a:rPr>
              <a:t> </a:t>
            </a:r>
            <a:r>
              <a:rPr lang="en-GB" sz="3200" dirty="0">
                <a:effectLst/>
              </a:rPr>
              <a:t>(</a:t>
            </a:r>
            <a:r>
              <a:rPr lang="en-GB" sz="3200" dirty="0" smtClean="0">
                <a:effectLst/>
              </a:rPr>
              <a:t>WP4)</a:t>
            </a:r>
            <a:r>
              <a:rPr lang="en-US" sz="3200" dirty="0" smtClean="0">
                <a:effectLst/>
              </a:rPr>
              <a:t>  </a:t>
            </a:r>
            <a:endParaRPr lang="en-GB" sz="3200" dirty="0">
              <a:effectLst/>
            </a:endParaRPr>
          </a:p>
          <a:p>
            <a:pPr marL="475488" indent="-457200">
              <a:buSzPct val="100000"/>
              <a:buFont typeface="+mj-lt"/>
              <a:buAutoNum type="arabicPeriod" startAt="4"/>
            </a:pPr>
            <a:r>
              <a:rPr lang="en-US" sz="3200" dirty="0">
                <a:effectLst/>
              </a:rPr>
              <a:t>Develop and implement </a:t>
            </a:r>
            <a:r>
              <a:rPr lang="en-US" sz="3200" i="1" dirty="0">
                <a:effectLst/>
              </a:rPr>
              <a:t>the </a:t>
            </a:r>
            <a:r>
              <a:rPr lang="en-US" sz="3200" i="1" dirty="0" err="1">
                <a:effectLst/>
              </a:rPr>
              <a:t>iAOS</a:t>
            </a:r>
            <a:r>
              <a:rPr lang="en-US" sz="3200" i="1" dirty="0">
                <a:effectLst/>
              </a:rPr>
              <a:t> platform</a:t>
            </a:r>
            <a:r>
              <a:rPr lang="en-US" sz="3200" dirty="0">
                <a:effectLst/>
              </a:rPr>
              <a:t> for integration of multidisciplinary data from distributed repositories </a:t>
            </a:r>
            <a:r>
              <a:rPr lang="en-GB" sz="3200" dirty="0" smtClean="0">
                <a:effectLst/>
              </a:rPr>
              <a:t>(WP5)</a:t>
            </a:r>
            <a:endParaRPr lang="en-US" sz="3200" i="1" dirty="0">
              <a:effectLst/>
            </a:endParaRPr>
          </a:p>
          <a:p>
            <a:endParaRPr lang="en-GB" sz="2800" dirty="0" smtClean="0">
              <a:effectLst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7584" y="121920"/>
            <a:ext cx="7543800" cy="914400"/>
          </a:xfrm>
        </p:spPr>
        <p:txBody>
          <a:bodyPr/>
          <a:lstStyle/>
          <a:p>
            <a:r>
              <a:rPr lang="en-US" sz="4000" dirty="0" smtClean="0"/>
              <a:t>INTAROS Specific objectives (2)</a:t>
            </a:r>
            <a:endParaRPr lang="en-US" sz="4000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5" y="1470773"/>
            <a:ext cx="1426121" cy="94901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1" y="2694955"/>
            <a:ext cx="1425410" cy="100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4" descr="http://photos.gograph.com/thumbs/CSP/CSP993/k150400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8" y="4100101"/>
            <a:ext cx="1449735" cy="109156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5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6"/>
          <p:cNvSpPr>
            <a:spLocks noGrp="1"/>
          </p:cNvSpPr>
          <p:nvPr>
            <p:ph idx="1"/>
          </p:nvPr>
        </p:nvSpPr>
        <p:spPr>
          <a:xfrm>
            <a:off x="2073123" y="1090670"/>
            <a:ext cx="6798733" cy="4800600"/>
          </a:xfrm>
        </p:spPr>
        <p:txBody>
          <a:bodyPr>
            <a:noAutofit/>
          </a:bodyPr>
          <a:lstStyle/>
          <a:p>
            <a:pPr marL="18288" indent="0">
              <a:buNone/>
            </a:pPr>
            <a:endParaRPr lang="en-US" sz="2800" i="1" dirty="0" smtClean="0">
              <a:effectLst/>
            </a:endParaRPr>
          </a:p>
          <a:p>
            <a:pPr marL="475488" indent="-457200">
              <a:buSzPct val="100000"/>
              <a:buFont typeface="+mj-lt"/>
              <a:buAutoNum type="arabicPeriod" startAt="7"/>
            </a:pPr>
            <a:r>
              <a:rPr lang="en-US" sz="2800" dirty="0">
                <a:effectLst/>
              </a:rPr>
              <a:t>Develop professional </a:t>
            </a:r>
            <a:r>
              <a:rPr lang="en-US" sz="2800" i="1" dirty="0">
                <a:effectLst/>
              </a:rPr>
              <a:t>skills</a:t>
            </a:r>
            <a:r>
              <a:rPr lang="en-US" sz="2800" dirty="0">
                <a:effectLst/>
              </a:rPr>
              <a:t> in using the </a:t>
            </a:r>
            <a:r>
              <a:rPr lang="en-US" sz="2800" dirty="0" err="1">
                <a:effectLst/>
              </a:rPr>
              <a:t>iAOS</a:t>
            </a:r>
            <a:r>
              <a:rPr lang="en-US" sz="2800" dirty="0">
                <a:effectLst/>
              </a:rPr>
              <a:t> platform (WP5)  </a:t>
            </a:r>
          </a:p>
          <a:p>
            <a:pPr marL="475488" indent="-457200">
              <a:buSzPct val="100000"/>
              <a:buFont typeface="+mj-lt"/>
              <a:buAutoNum type="arabicPeriod" startAt="7"/>
            </a:pPr>
            <a:r>
              <a:rPr lang="en-GB" sz="2800" i="1" dirty="0" smtClean="0">
                <a:effectLst/>
              </a:rPr>
              <a:t> </a:t>
            </a:r>
            <a:r>
              <a:rPr lang="en-GB" sz="2800" dirty="0" smtClean="0">
                <a:effectLst/>
              </a:rPr>
              <a:t>Use</a:t>
            </a:r>
            <a:r>
              <a:rPr lang="en-GB" sz="2800" i="1" dirty="0" smtClean="0">
                <a:effectLst/>
              </a:rPr>
              <a:t> </a:t>
            </a:r>
            <a:r>
              <a:rPr lang="en-GB" sz="2800" dirty="0" smtClean="0">
                <a:effectLst/>
              </a:rPr>
              <a:t>of data in numerical models, collaboration with APPLICATE and BLUE ACTION (WP6</a:t>
            </a:r>
            <a:r>
              <a:rPr lang="en-GB" sz="3200" dirty="0" smtClean="0">
                <a:effectLst/>
              </a:rPr>
              <a:t>)</a:t>
            </a:r>
            <a:endParaRPr lang="en-US" sz="3200" dirty="0" smtClean="0">
              <a:effectLst/>
            </a:endParaRPr>
          </a:p>
          <a:p>
            <a:pPr marL="475488" indent="-457200">
              <a:buSzPct val="100000"/>
              <a:buFont typeface="+mj-lt"/>
              <a:buAutoNum type="arabicPeriod" startAt="7"/>
            </a:pPr>
            <a:r>
              <a:rPr lang="en-US" sz="2800" dirty="0" smtClean="0">
                <a:effectLst/>
              </a:rPr>
              <a:t>Demonstrate </a:t>
            </a:r>
            <a:r>
              <a:rPr lang="en-US" sz="2800" i="1" dirty="0">
                <a:effectLst/>
              </a:rPr>
              <a:t>benefit</a:t>
            </a:r>
            <a:r>
              <a:rPr lang="en-US" sz="2800" dirty="0">
                <a:effectLst/>
              </a:rPr>
              <a:t> </a:t>
            </a:r>
            <a:r>
              <a:rPr lang="en-US" sz="2800" dirty="0" smtClean="0">
                <a:effectLst/>
              </a:rPr>
              <a:t> of data from INTAROS for stakeholder groups (WP6) </a:t>
            </a:r>
            <a:endParaRPr lang="en-US" sz="3200" dirty="0" smtClean="0">
              <a:effectLst/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844516" y="155786"/>
            <a:ext cx="8044273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latin typeface="Arial"/>
                <a:cs typeface="Arial"/>
              </a:rPr>
              <a:t>INTAROS Specific </a:t>
            </a:r>
            <a:r>
              <a:rPr lang="en-US" sz="4000" dirty="0" smtClean="0">
                <a:latin typeface="Arial"/>
                <a:cs typeface="Arial"/>
              </a:rPr>
              <a:t>objectives (3)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2054" name="Picture 6" descr="http://www.storm-surge.info/sites/storm-surge.info/files/Assimilation%20sch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7" y="1269884"/>
            <a:ext cx="1403749" cy="143841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afiservices.eu/assets/images/UsersPi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0" y="3013080"/>
            <a:ext cx="1445248" cy="10890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6" y="4482679"/>
            <a:ext cx="1404031" cy="90746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37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812800" y="1320800"/>
            <a:ext cx="0" cy="5124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31"/>
          <p:cNvSpPr txBox="1"/>
          <p:nvPr/>
        </p:nvSpPr>
        <p:spPr>
          <a:xfrm>
            <a:off x="6134100" y="6445250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44" name="Text Box 31"/>
          <p:cNvSpPr txBox="1"/>
          <p:nvPr/>
        </p:nvSpPr>
        <p:spPr>
          <a:xfrm>
            <a:off x="5759449" y="6324600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43" name="Text Box 31"/>
          <p:cNvSpPr txBox="1"/>
          <p:nvPr/>
        </p:nvSpPr>
        <p:spPr>
          <a:xfrm>
            <a:off x="5464175" y="6175375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42" name="Text Box 31"/>
          <p:cNvSpPr txBox="1"/>
          <p:nvPr/>
        </p:nvSpPr>
        <p:spPr>
          <a:xfrm>
            <a:off x="5168900" y="6029325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41" name="Text Box 31"/>
          <p:cNvSpPr txBox="1"/>
          <p:nvPr/>
        </p:nvSpPr>
        <p:spPr>
          <a:xfrm>
            <a:off x="4902200" y="5876925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US" sz="1000" dirty="0">
              <a:solidFill>
                <a:schemeClr val="tx1"/>
              </a:solidFill>
              <a:effectLst/>
              <a:latin typeface="Arial"/>
              <a:ea typeface="ＭＳ 明朝"/>
              <a:cs typeface="Arial"/>
            </a:endParaRPr>
          </a:p>
        </p:txBody>
      </p:sp>
      <p:sp>
        <p:nvSpPr>
          <p:cNvPr id="40" name="Text Box 31"/>
          <p:cNvSpPr txBox="1"/>
          <p:nvPr/>
        </p:nvSpPr>
        <p:spPr>
          <a:xfrm>
            <a:off x="4610100" y="5724525"/>
            <a:ext cx="1530350" cy="298450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Ice – </a:t>
            </a:r>
            <a:r>
              <a:rPr lang="en-GB" sz="1050" dirty="0" smtClean="0">
                <a:solidFill>
                  <a:srgbClr val="FFFFFF"/>
                </a:solidFill>
                <a:latin typeface="Calibri"/>
                <a:ea typeface="ＭＳ 明朝"/>
              </a:rPr>
              <a:t>oce</a:t>
            </a: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an statistics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20" name="Bent Arrow 19"/>
          <p:cNvSpPr/>
          <p:nvPr/>
        </p:nvSpPr>
        <p:spPr>
          <a:xfrm flipH="1" flipV="1">
            <a:off x="5686424" y="3117850"/>
            <a:ext cx="1628775" cy="1130300"/>
          </a:xfrm>
          <a:prstGeom prst="bentArrow">
            <a:avLst>
              <a:gd name="adj1" fmla="val 9396"/>
              <a:gd name="adj2" fmla="val 25000"/>
              <a:gd name="adj3" fmla="val 25000"/>
              <a:gd name="adj4" fmla="val 3523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1768474" y="3086100"/>
            <a:ext cx="1597025" cy="1130300"/>
          </a:xfrm>
          <a:prstGeom prst="bentArrow">
            <a:avLst>
              <a:gd name="adj1" fmla="val 9396"/>
              <a:gd name="adj2" fmla="val 25000"/>
              <a:gd name="adj3" fmla="val 25000"/>
              <a:gd name="adj4" fmla="val 3523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4216400" y="4413250"/>
            <a:ext cx="584200" cy="279400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4216400" y="3175000"/>
            <a:ext cx="584200" cy="279400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4216400" y="2070100"/>
            <a:ext cx="584200" cy="279400"/>
          </a:xfrm>
          <a:prstGeom prst="right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900" y="12701"/>
            <a:ext cx="8026400" cy="914400"/>
          </a:xfrm>
        </p:spPr>
        <p:txBody>
          <a:bodyPr/>
          <a:lstStyle/>
          <a:p>
            <a:pPr algn="ctr"/>
            <a:r>
              <a:rPr lang="en-US" dirty="0" err="1" smtClean="0"/>
              <a:t>Workpackage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8200" y="1206500"/>
            <a:ext cx="2286000" cy="8128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WP1: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Requirements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and 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strategy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for a Pan-Arctic system </a:t>
            </a:r>
            <a:endParaRPr lang="en-US" sz="11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476500"/>
            <a:ext cx="1752600" cy="762000"/>
          </a:xfrm>
          <a:prstGeom prst="rect">
            <a:avLst/>
          </a:prstGeom>
          <a:solidFill>
            <a:srgbClr val="F2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WP2: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Exploitation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of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existing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observing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systems </a:t>
            </a:r>
            <a:endParaRPr lang="en-US" sz="11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8200" y="2476500"/>
            <a:ext cx="2286000" cy="533400"/>
          </a:xfrm>
          <a:prstGeom prst="rect">
            <a:avLst/>
          </a:prstGeom>
          <a:solidFill>
            <a:srgbClr val="A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dirty="0">
                <a:solidFill>
                  <a:srgbClr val="000000"/>
                </a:solidFill>
                <a:latin typeface="Calibri"/>
                <a:ea typeface="ＭＳ 明朝"/>
                <a:cs typeface="Times New Roman"/>
              </a:rPr>
              <a:t>W</a:t>
            </a:r>
            <a:r>
              <a:rPr lang="nb-NO" sz="16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P3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: Enhancement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of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in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situ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systems </a:t>
            </a:r>
            <a:endParaRPr lang="en-US" sz="105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9350" y="2476500"/>
            <a:ext cx="1720850" cy="762000"/>
          </a:xfrm>
          <a:prstGeom prst="rect">
            <a:avLst/>
          </a:prstGeom>
          <a:solidFill>
            <a:srgbClr val="FFC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WP4: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Community-based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observing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systems </a:t>
            </a:r>
            <a:endParaRPr lang="en-US" sz="1050" dirty="0">
              <a:effectLst/>
              <a:latin typeface="Lucida Grande"/>
              <a:ea typeface="ＭＳ 明朝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8200" y="3670300"/>
            <a:ext cx="2286000" cy="565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WP5: Data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integration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en-US" sz="1100" dirty="0">
                <a:latin typeface="Times"/>
                <a:ea typeface="ＭＳ 明朝"/>
                <a:cs typeface="Times New Roman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"/>
                <a:ea typeface="ＭＳ 明朝"/>
                <a:cs typeface="Times New Roman"/>
              </a:rPr>
              <a:t>&amp;</a:t>
            </a:r>
            <a:r>
              <a:rPr lang="nb-NO" sz="16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management - I</a:t>
            </a:r>
            <a:r>
              <a:rPr lang="nb-NO" sz="1600" dirty="0" smtClean="0">
                <a:solidFill>
                  <a:srgbClr val="000000"/>
                </a:solidFill>
                <a:latin typeface="Calibri"/>
                <a:ea typeface="ＭＳ 明朝"/>
                <a:cs typeface="Times New Roman"/>
              </a:rPr>
              <a:t>AOS</a:t>
            </a:r>
            <a:r>
              <a:rPr lang="nb-NO" sz="1600" kern="1200" dirty="0" smtClean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endParaRPr lang="en-US" sz="11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8200" y="4889500"/>
            <a:ext cx="2286000" cy="606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FF"/>
                </a:solidFill>
                <a:effectLst/>
                <a:latin typeface="Calibri"/>
                <a:ea typeface="ＭＳ 明朝"/>
                <a:cs typeface="Times New Roman"/>
              </a:rPr>
              <a:t>WP6: Applications </a:t>
            </a:r>
            <a:r>
              <a:rPr lang="nb-NO" sz="1600" kern="1200" dirty="0" err="1" smtClean="0">
                <a:solidFill>
                  <a:srgbClr val="0000FF"/>
                </a:solidFill>
                <a:effectLst/>
                <a:latin typeface="Calibri"/>
                <a:ea typeface="ＭＳ 明朝"/>
                <a:cs typeface="Times New Roman"/>
              </a:rPr>
              <a:t>towards</a:t>
            </a:r>
            <a:r>
              <a:rPr lang="nb-NO" sz="1600" kern="1200" dirty="0" smtClean="0">
                <a:solidFill>
                  <a:srgbClr val="0000FF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nb-NO" sz="1600" kern="1200" dirty="0">
                <a:solidFill>
                  <a:srgbClr val="0000FF"/>
                </a:solidFill>
                <a:effectLst/>
                <a:latin typeface="Calibri"/>
                <a:ea typeface="ＭＳ 明朝"/>
                <a:cs typeface="Times New Roman"/>
              </a:rPr>
              <a:t>stakeholders</a:t>
            </a:r>
            <a:endParaRPr lang="en-US" sz="11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6248400"/>
            <a:ext cx="3530600" cy="457200"/>
          </a:xfrm>
          <a:prstGeom prst="rect">
            <a:avLst/>
          </a:prstGeom>
          <a:solidFill>
            <a:srgbClr val="BBF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WP7: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Dissemination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and </a:t>
            </a:r>
            <a:r>
              <a:rPr lang="nb-NO" sz="1600" kern="1200" dirty="0" err="1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outreach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ＭＳ 明朝"/>
                <a:cs typeface="Times New Roman"/>
              </a:rPr>
              <a:t> </a:t>
            </a:r>
            <a:endParaRPr lang="en-US" sz="1050" dirty="0">
              <a:effectLst/>
              <a:latin typeface="Lucida Grande"/>
              <a:ea typeface="ＭＳ 明朝"/>
              <a:cs typeface="Times New Roman"/>
            </a:endParaRPr>
          </a:p>
        </p:txBody>
      </p:sp>
      <p:sp>
        <p:nvSpPr>
          <p:cNvPr id="11" name="Bent Arrow 10"/>
          <p:cNvSpPr/>
          <p:nvPr/>
        </p:nvSpPr>
        <p:spPr>
          <a:xfrm rot="5400000">
            <a:off x="6092825" y="1120775"/>
            <a:ext cx="895350" cy="1752600"/>
          </a:xfrm>
          <a:prstGeom prst="bentArrow">
            <a:avLst>
              <a:gd name="adj1" fmla="val 9396"/>
              <a:gd name="adj2" fmla="val 25000"/>
              <a:gd name="adj3" fmla="val 25000"/>
              <a:gd name="adj4" fmla="val 42331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5400000" flipV="1">
            <a:off x="2066925" y="1133475"/>
            <a:ext cx="895350" cy="1727200"/>
          </a:xfrm>
          <a:prstGeom prst="bentArrow">
            <a:avLst>
              <a:gd name="adj1" fmla="val 9396"/>
              <a:gd name="adj2" fmla="val 25000"/>
              <a:gd name="adj3" fmla="val 25000"/>
              <a:gd name="adj4" fmla="val 35239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 Box 17"/>
          <p:cNvSpPr txBox="1"/>
          <p:nvPr/>
        </p:nvSpPr>
        <p:spPr>
          <a:xfrm>
            <a:off x="596900" y="4864100"/>
            <a:ext cx="1778000" cy="492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dirty="0">
                <a:solidFill>
                  <a:schemeClr val="tx1"/>
                </a:solidFill>
                <a:effectLst/>
                <a:latin typeface="Calibri"/>
                <a:ea typeface="ＭＳ 明朝"/>
              </a:rPr>
              <a:t>Feedback to </a:t>
            </a:r>
            <a:r>
              <a:rPr lang="en-GB" sz="1100" dirty="0" smtClean="0">
                <a:solidFill>
                  <a:schemeClr val="tx1"/>
                </a:solidFill>
                <a:effectLst/>
                <a:latin typeface="Calibri"/>
                <a:ea typeface="ＭＳ 明朝"/>
              </a:rPr>
              <a:t>requirements, strategy </a:t>
            </a:r>
            <a:r>
              <a:rPr lang="en-GB" sz="1100" dirty="0">
                <a:solidFill>
                  <a:schemeClr val="tx1"/>
                </a:solidFill>
                <a:effectLst/>
                <a:latin typeface="Calibri"/>
                <a:ea typeface="ＭＳ 明朝"/>
              </a:rPr>
              <a:t>and </a:t>
            </a:r>
            <a:r>
              <a:rPr lang="en-GB" sz="1100" dirty="0" smtClean="0">
                <a:solidFill>
                  <a:schemeClr val="tx1"/>
                </a:solidFill>
                <a:effectLst/>
                <a:latin typeface="Calibri"/>
                <a:ea typeface="ＭＳ 明朝"/>
              </a:rPr>
              <a:t>roadmap</a:t>
            </a:r>
            <a:endParaRPr lang="en-US" dirty="0">
              <a:solidFill>
                <a:schemeClr val="tx1"/>
              </a:solidFill>
              <a:effectLst/>
              <a:latin typeface="Times New Roman"/>
              <a:ea typeface="ＭＳ 明朝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12800" y="1320800"/>
            <a:ext cx="25526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Box 31"/>
          <p:cNvSpPr txBox="1"/>
          <p:nvPr/>
        </p:nvSpPr>
        <p:spPr>
          <a:xfrm>
            <a:off x="1831974" y="3625850"/>
            <a:ext cx="1365249" cy="2984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Scientific data 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35" name="Text Box 31"/>
          <p:cNvSpPr txBox="1"/>
          <p:nvPr/>
        </p:nvSpPr>
        <p:spPr>
          <a:xfrm>
            <a:off x="5899150" y="3663950"/>
            <a:ext cx="1365249" cy="2984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Community data 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36" name="Text Box 31"/>
          <p:cNvSpPr txBox="1"/>
          <p:nvPr/>
        </p:nvSpPr>
        <p:spPr>
          <a:xfrm>
            <a:off x="4686301" y="4311650"/>
            <a:ext cx="1663699" cy="4508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Integrated  dat</a:t>
            </a:r>
            <a:r>
              <a:rPr lang="en-GB" sz="1050" dirty="0" smtClean="0">
                <a:solidFill>
                  <a:srgbClr val="FFFFFF"/>
                </a:solidFill>
                <a:latin typeface="Calibri"/>
                <a:ea typeface="ＭＳ 明朝"/>
              </a:rPr>
              <a:t>a, </a:t>
            </a: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 prepared for applications 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38" name="Text Box 31"/>
          <p:cNvSpPr txBox="1"/>
          <p:nvPr/>
        </p:nvSpPr>
        <p:spPr>
          <a:xfrm>
            <a:off x="4368800" y="5495925"/>
            <a:ext cx="1530350" cy="2984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Climate modelling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39" name="Text Box 31"/>
          <p:cNvSpPr txBox="1"/>
          <p:nvPr/>
        </p:nvSpPr>
        <p:spPr>
          <a:xfrm>
            <a:off x="3403600" y="3133725"/>
            <a:ext cx="1130300" cy="2984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solidFill>
                  <a:srgbClr val="FFFFFF"/>
                </a:solidFill>
                <a:effectLst/>
                <a:latin typeface="Calibri"/>
                <a:ea typeface="ＭＳ 明朝"/>
              </a:rPr>
              <a:t>Scientific data </a:t>
            </a:r>
            <a:endParaRPr lang="en-US" sz="1600" dirty="0">
              <a:solidFill>
                <a:srgbClr val="FFFFFF"/>
              </a:solidFill>
              <a:effectLst/>
              <a:latin typeface="Times New Roman"/>
              <a:ea typeface="ＭＳ 明朝"/>
            </a:endParaRPr>
          </a:p>
        </p:txBody>
      </p:sp>
      <p:sp>
        <p:nvSpPr>
          <p:cNvPr id="46" name="Text Box 17"/>
          <p:cNvSpPr txBox="1"/>
          <p:nvPr/>
        </p:nvSpPr>
        <p:spPr>
          <a:xfrm>
            <a:off x="6956425" y="4910137"/>
            <a:ext cx="1778000" cy="4921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dirty="0">
                <a:solidFill>
                  <a:schemeClr val="tx1"/>
                </a:solidFill>
                <a:effectLst/>
                <a:latin typeface="Calibri"/>
                <a:ea typeface="ＭＳ 明朝"/>
              </a:rPr>
              <a:t>Feedback to </a:t>
            </a:r>
            <a:r>
              <a:rPr lang="en-GB" sz="1100" dirty="0" smtClean="0">
                <a:solidFill>
                  <a:schemeClr val="tx1"/>
                </a:solidFill>
                <a:effectLst/>
                <a:latin typeface="Calibri"/>
                <a:ea typeface="ＭＳ 明朝"/>
              </a:rPr>
              <a:t>requirements, strategy </a:t>
            </a:r>
            <a:r>
              <a:rPr lang="en-GB" sz="1100" dirty="0">
                <a:solidFill>
                  <a:schemeClr val="tx1"/>
                </a:solidFill>
                <a:effectLst/>
                <a:latin typeface="Calibri"/>
                <a:ea typeface="ＭＳ 明朝"/>
              </a:rPr>
              <a:t>and </a:t>
            </a:r>
            <a:r>
              <a:rPr lang="en-GB" sz="1100" dirty="0" smtClean="0">
                <a:solidFill>
                  <a:schemeClr val="tx1"/>
                </a:solidFill>
                <a:effectLst/>
                <a:latin typeface="Calibri"/>
                <a:ea typeface="ＭＳ 明朝"/>
              </a:rPr>
              <a:t>roadmap</a:t>
            </a:r>
            <a:endParaRPr lang="en-US" dirty="0">
              <a:solidFill>
                <a:schemeClr val="tx1"/>
              </a:solidFill>
              <a:effectLst/>
              <a:latin typeface="Times New Roman"/>
              <a:ea typeface="ＭＳ 明朝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8166100" y="1320800"/>
            <a:ext cx="0" cy="35893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1"/>
          </p:cNvCxnSpPr>
          <p:nvPr/>
        </p:nvCxnSpPr>
        <p:spPr>
          <a:xfrm flipH="1">
            <a:off x="812800" y="6477000"/>
            <a:ext cx="200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695949" y="5156200"/>
            <a:ext cx="12350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5657850" y="1320800"/>
            <a:ext cx="2508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08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25917" y="2736628"/>
            <a:ext cx="2695083" cy="2606723"/>
          </a:xfrm>
        </p:spPr>
        <p:txBody>
          <a:bodyPr/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800" dirty="0" smtClean="0"/>
              <a:t>(1) </a:t>
            </a:r>
            <a:r>
              <a:rPr lang="en-US" sz="2400" dirty="0" smtClean="0"/>
              <a:t>Assess</a:t>
            </a:r>
            <a:r>
              <a:rPr lang="en-US" sz="2400" dirty="0" smtClean="0"/>
              <a:t>, exploit, and standardize the existing Arctic observing </a:t>
            </a:r>
            <a:r>
              <a:rPr lang="en-US" sz="2400" dirty="0" smtClean="0"/>
              <a:t>systems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(2) Provide data for the integrated observing system in WP5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200152"/>
            <a:ext cx="5952575" cy="54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315" y="94874"/>
            <a:ext cx="8746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WP2 - </a:t>
            </a:r>
          </a:p>
          <a:p>
            <a:pPr algn="ctr"/>
            <a:r>
              <a:rPr lang="en-US" sz="2800" dirty="0">
                <a:latin typeface="Arial"/>
                <a:cs typeface="Arial"/>
              </a:rPr>
              <a:t>Exploitation of existing observing systems</a:t>
            </a:r>
          </a:p>
        </p:txBody>
      </p:sp>
    </p:spTree>
    <p:extLst>
      <p:ext uri="{BB962C8B-B14F-4D97-AF65-F5344CB8AC3E}">
        <p14:creationId xmlns:p14="http://schemas.microsoft.com/office/powerpoint/2010/main" val="2423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77240" y="125051"/>
            <a:ext cx="7543800" cy="1221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smtClean="0">
                <a:latin typeface="Arial"/>
                <a:cs typeface="Arial"/>
              </a:rPr>
              <a:t>WP3</a:t>
            </a:r>
            <a:r>
              <a:rPr lang="en-US" sz="3600" b="1" dirty="0">
                <a:latin typeface="Arial"/>
                <a:cs typeface="Arial"/>
              </a:rPr>
              <a:t> </a:t>
            </a:r>
            <a:r>
              <a:rPr lang="en-US" sz="3600" b="1" i="1" dirty="0" smtClean="0">
                <a:latin typeface="Arial"/>
                <a:cs typeface="Arial"/>
              </a:rPr>
              <a:t>In situ</a:t>
            </a:r>
            <a:r>
              <a:rPr lang="en-US" sz="3600" b="1" dirty="0" smtClean="0">
                <a:latin typeface="Arial"/>
                <a:cs typeface="Arial"/>
              </a:rPr>
              <a:t> observing systems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727200" y="1384786"/>
            <a:ext cx="5858933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it-IT" sz="2000" dirty="0" smtClean="0">
                <a:latin typeface="Arial"/>
                <a:cs typeface="Arial"/>
              </a:rPr>
              <a:t>Agnieszka </a:t>
            </a:r>
            <a:r>
              <a:rPr lang="it-IT" sz="2000" dirty="0" err="1" smtClean="0">
                <a:latin typeface="Arial"/>
                <a:cs typeface="Arial"/>
              </a:rPr>
              <a:t>Beszczynska-Möller</a:t>
            </a:r>
            <a:r>
              <a:rPr lang="it-IT" sz="2000" dirty="0" smtClean="0">
                <a:latin typeface="Arial"/>
                <a:cs typeface="Arial"/>
              </a:rPr>
              <a:t>, IOPAN (</a:t>
            </a:r>
            <a:r>
              <a:rPr lang="it-IT" sz="2000" dirty="0">
                <a:latin typeface="Arial"/>
                <a:cs typeface="Arial"/>
              </a:rPr>
              <a:t>lead) </a:t>
            </a:r>
            <a:endParaRPr lang="it-IT" sz="2000" dirty="0" smtClean="0">
              <a:latin typeface="Arial"/>
              <a:cs typeface="Arial"/>
            </a:endParaRPr>
          </a:p>
          <a:p>
            <a:pPr marL="18288" indent="0">
              <a:buNone/>
            </a:pPr>
            <a:endParaRPr lang="it-IT" sz="2000" dirty="0">
              <a:latin typeface="Arial"/>
              <a:cs typeface="Arial"/>
            </a:endParaRPr>
          </a:p>
          <a:p>
            <a:pPr marL="18288" indent="0" algn="r">
              <a:buNone/>
            </a:pPr>
            <a:r>
              <a:rPr lang="it-IT" sz="2000" dirty="0" smtClean="0">
                <a:latin typeface="Arial"/>
                <a:cs typeface="Arial"/>
              </a:rPr>
              <a:t>Peter Voss, GEUS </a:t>
            </a:r>
            <a:r>
              <a:rPr lang="it-IT" sz="2000" dirty="0">
                <a:latin typeface="Arial"/>
                <a:cs typeface="Arial"/>
              </a:rPr>
              <a:t>(co-lead)</a:t>
            </a:r>
          </a:p>
        </p:txBody>
      </p:sp>
      <p:pic>
        <p:nvPicPr>
          <p:cNvPr id="18" name="Picture 17" descr="IOP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1381285"/>
            <a:ext cx="1257240" cy="1759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8929" r="11393"/>
          <a:stretch/>
        </p:blipFill>
        <p:spPr>
          <a:xfrm>
            <a:off x="7687732" y="1440094"/>
            <a:ext cx="1247432" cy="156558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/>
          <p:cNvSpPr/>
          <p:nvPr/>
        </p:nvSpPr>
        <p:spPr>
          <a:xfrm>
            <a:off x="389467" y="3421391"/>
            <a:ext cx="85456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23875">
              <a:spcBef>
                <a:spcPts val="600"/>
              </a:spcBef>
              <a:buNone/>
            </a:pPr>
            <a:r>
              <a:rPr lang="en-US" sz="2800" dirty="0" smtClean="0">
                <a:latin typeface="Arial"/>
                <a:cs typeface="Arial"/>
              </a:rPr>
              <a:t>Overall </a:t>
            </a:r>
            <a:r>
              <a:rPr lang="en-US" sz="2800" dirty="0">
                <a:latin typeface="Arial"/>
                <a:cs typeface="Arial"/>
              </a:rPr>
              <a:t>objectives:</a:t>
            </a:r>
          </a:p>
          <a:p>
            <a:pPr marL="541338" indent="-523875">
              <a:spcBef>
                <a:spcPts val="600"/>
              </a:spcBef>
              <a:buNone/>
            </a:pPr>
            <a:r>
              <a:rPr lang="en-US" sz="2800" dirty="0">
                <a:latin typeface="Arial"/>
                <a:cs typeface="Arial"/>
              </a:rPr>
              <a:t>➽ To improve critical gaps in the Arctic observation system</a:t>
            </a:r>
          </a:p>
          <a:p>
            <a:pPr marL="541338" indent="-523875">
              <a:spcBef>
                <a:spcPts val="600"/>
              </a:spcBef>
              <a:buNone/>
            </a:pPr>
            <a:r>
              <a:rPr lang="en-US" sz="2800" dirty="0">
                <a:latin typeface="Arial"/>
                <a:cs typeface="Arial"/>
              </a:rPr>
              <a:t>➽ To build additional capacity of pan-Arctic monitoring networks </a:t>
            </a:r>
          </a:p>
        </p:txBody>
      </p:sp>
    </p:spTree>
    <p:extLst>
      <p:ext uri="{BB962C8B-B14F-4D97-AF65-F5344CB8AC3E}">
        <p14:creationId xmlns:p14="http://schemas.microsoft.com/office/powerpoint/2010/main" val="48534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9852</TotalTime>
  <Words>921</Words>
  <Application>Microsoft Macintosh PowerPoint</Application>
  <PresentationFormat>On-screen Show (4:3)</PresentationFormat>
  <Paragraphs>183</Paragraphs>
  <Slides>20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Elemental</vt:lpstr>
      <vt:lpstr>INTAROS – Integrated Arctic Observation System</vt:lpstr>
      <vt:lpstr>INTAROS overall objective:</vt:lpstr>
      <vt:lpstr> </vt:lpstr>
      <vt:lpstr>INTAROS Specific objectives (1)</vt:lpstr>
      <vt:lpstr>INTAROS Specific objectives (2)</vt:lpstr>
      <vt:lpstr>PowerPoint Presentation</vt:lpstr>
      <vt:lpstr>Workpackage structure</vt:lpstr>
      <vt:lpstr>     (1) Assess, exploit, and standardize the existing Arctic observing systems  (2) Provide data for the integrated observing system in WP5 </vt:lpstr>
      <vt:lpstr>PowerPoint Presentation</vt:lpstr>
      <vt:lpstr>Oceanographical data from the Arctic</vt:lpstr>
      <vt:lpstr>Number of ocean observing platforms north of 60N from 1989 to 2015</vt:lpstr>
      <vt:lpstr>PowerPoint Presentation</vt:lpstr>
      <vt:lpstr>PowerPoint Presentation</vt:lpstr>
      <vt:lpstr>PowerPoint Presentation</vt:lpstr>
      <vt:lpstr>       Building on Report of SAON Task 9, identify:   1. Capabilities 2. ’Best’ practices, and  3.  Challenges  in current Community-Based Monitoring Programs in the Arctic  Conduct case studies in Greenland and Svalbard</vt:lpstr>
      <vt:lpstr>PowerPoint Presentation</vt:lpstr>
      <vt:lpstr>PowerPoint Presentation</vt:lpstr>
      <vt:lpstr>PowerPoint Presentation</vt:lpstr>
      <vt:lpstr>Partners</vt:lpstr>
      <vt:lpstr>EU’s Arctic project cluster 2016-2017  </vt:lpstr>
    </vt:vector>
  </TitlesOfParts>
  <Company>NERSC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INTAROS – Integrated Arctic Observing System</dc:title>
  <dc:creator>Hanne Sagen</dc:creator>
  <cp:lastModifiedBy>Hanne Sagen</cp:lastModifiedBy>
  <cp:revision>248</cp:revision>
  <dcterms:created xsi:type="dcterms:W3CDTF">2016-08-18T13:13:13Z</dcterms:created>
  <dcterms:modified xsi:type="dcterms:W3CDTF">2017-01-18T14:14:13Z</dcterms:modified>
</cp:coreProperties>
</file>