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68" r:id="rId1"/>
  </p:sldMasterIdLst>
  <p:notesMasterIdLst>
    <p:notesMasterId r:id="rId17"/>
  </p:notesMasterIdLst>
  <p:sldIdLst>
    <p:sldId id="320" r:id="rId2"/>
    <p:sldId id="340" r:id="rId3"/>
    <p:sldId id="338" r:id="rId4"/>
    <p:sldId id="342" r:id="rId5"/>
    <p:sldId id="343" r:id="rId6"/>
    <p:sldId id="339" r:id="rId7"/>
    <p:sldId id="345" r:id="rId8"/>
    <p:sldId id="346" r:id="rId9"/>
    <p:sldId id="332" r:id="rId10"/>
    <p:sldId id="333" r:id="rId11"/>
    <p:sldId id="330" r:id="rId12"/>
    <p:sldId id="329" r:id="rId13"/>
    <p:sldId id="341" r:id="rId14"/>
    <p:sldId id="336" r:id="rId15"/>
    <p:sldId id="337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00" d="100"/>
          <a:sy n="100" d="100"/>
        </p:scale>
        <p:origin x="-510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E774B7-C9EF-45DE-B99B-7D6DF46E563D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07BA19-23D7-4A1D-9E39-BCF2772B0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24766-26A4-4FD7-932C-6784E8C7C00D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FB55-469D-4B28-9ADF-FB284C951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1DFF-A57E-4ED9-915D-1BFA3A9BAEA7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13077-F139-4D90-A524-A15DDC54B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00CDF-37D3-4CC1-B094-38CCC78AD7EB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B27FE-2774-4435-8B26-515BC84426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89C2-1D8C-4FB1-8018-99D29F0A83E2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9B02-CB0E-4116-BD08-825F74FA5A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3EA6-CC4B-458C-B7B5-E75ECA3DF467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CF9DD-08B4-4CEE-B298-03EB25C96D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790D3-AB94-4CB0-83E0-535A008A11FD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66B7-3F07-4E2C-9EF6-95B51C13C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2A170-5E8F-4A65-8AB5-7F9E2B86DAE8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3B6B-FB9C-4802-97E0-FBACD8072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04F31-8A27-44BE-A7E0-D80F81296857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BB35-3158-47F2-A89A-0588BFB56B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840B-AD9E-4E79-AAE1-C21270ACE2F1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4CDD2-8EC6-4231-BE4C-7BD5F8B98E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CB5F8-BD31-424A-BCD2-B13AA6FA6719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5127-D6DA-4ED2-B144-8D82D909DB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o-F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o-F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AD51-2C84-4D0D-ABA3-C56573A88D88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C73BE-2315-470C-ABFF-C887529A02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o-F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o-F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50BCD4-0237-45B6-82E7-E3BBE12B07F2}" type="datetimeFigureOut">
              <a:rPr lang="en-GB"/>
              <a:pPr>
                <a:defRPr/>
              </a:pPr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282D45-1C94-4021-8E11-2B0FBEE71F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o-F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/>
          <a:p>
            <a:r>
              <a:rPr lang="fo-FO" dirty="0" err="1" smtClean="0"/>
              <a:t>Blue-Action</a:t>
            </a:r>
            <a:r>
              <a:rPr lang="fo-FO" dirty="0" smtClean="0"/>
              <a:t> – </a:t>
            </a:r>
            <a:r>
              <a:rPr lang="fo-FO" sz="4000" dirty="0" smtClean="0"/>
              <a:t>WP2</a:t>
            </a:r>
            <a:br>
              <a:rPr lang="fo-FO" sz="4000" dirty="0" smtClean="0"/>
            </a:br>
            <a:r>
              <a:rPr lang="fo-FO" sz="4000" dirty="0" err="1" smtClean="0"/>
              <a:t>Lower</a:t>
            </a:r>
            <a:r>
              <a:rPr lang="fo-FO" sz="4000" dirty="0" smtClean="0"/>
              <a:t> </a:t>
            </a:r>
            <a:r>
              <a:rPr lang="fo-FO" sz="4000" dirty="0" err="1" smtClean="0"/>
              <a:t>latitude</a:t>
            </a:r>
            <a:r>
              <a:rPr lang="fo-FO" sz="4000" dirty="0" smtClean="0"/>
              <a:t> </a:t>
            </a:r>
            <a:r>
              <a:rPr lang="fo-FO" sz="4000" dirty="0" err="1" smtClean="0"/>
              <a:t>drivers</a:t>
            </a:r>
            <a:r>
              <a:rPr lang="fo-FO" sz="4000" dirty="0" smtClean="0"/>
              <a:t> </a:t>
            </a:r>
            <a:r>
              <a:rPr lang="fo-FO" sz="4000" dirty="0" err="1" smtClean="0"/>
              <a:t>of</a:t>
            </a:r>
            <a:r>
              <a:rPr lang="fo-FO" sz="4000" dirty="0" smtClean="0"/>
              <a:t> </a:t>
            </a:r>
            <a:r>
              <a:rPr lang="fo-FO" sz="4000" dirty="0" err="1" smtClean="0"/>
              <a:t>Arctic</a:t>
            </a:r>
            <a:r>
              <a:rPr lang="fo-FO" sz="4000" dirty="0" smtClean="0"/>
              <a:t> </a:t>
            </a:r>
            <a:r>
              <a:rPr lang="fo-FO" sz="4000" dirty="0" err="1" smtClean="0"/>
              <a:t>changes</a:t>
            </a:r>
            <a:endParaRPr lang="fo-F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fo-FO" dirty="0" err="1" smtClean="0"/>
              <a:t>Lead</a:t>
            </a:r>
            <a:r>
              <a:rPr lang="fo-FO" dirty="0" smtClean="0"/>
              <a:t>: Karin </a:t>
            </a:r>
            <a:r>
              <a:rPr lang="fo-FO" dirty="0" err="1" smtClean="0"/>
              <a:t>Margretha</a:t>
            </a:r>
            <a:r>
              <a:rPr lang="fo-FO" dirty="0" smtClean="0"/>
              <a:t> H. Larsen, HAV</a:t>
            </a:r>
          </a:p>
          <a:p>
            <a:r>
              <a:rPr lang="fo-FO" dirty="0" err="1" smtClean="0"/>
              <a:t>Co-lead</a:t>
            </a:r>
            <a:r>
              <a:rPr lang="fo-FO" dirty="0" smtClean="0"/>
              <a:t>: </a:t>
            </a:r>
            <a:r>
              <a:rPr lang="fo-FO" dirty="0" err="1" smtClean="0"/>
              <a:t>Gerard</a:t>
            </a:r>
            <a:r>
              <a:rPr lang="fo-FO" dirty="0" smtClean="0"/>
              <a:t> </a:t>
            </a:r>
            <a:r>
              <a:rPr lang="fo-FO" dirty="0" err="1" smtClean="0"/>
              <a:t>McCarthy</a:t>
            </a:r>
            <a:r>
              <a:rPr lang="fo-FO" dirty="0" smtClean="0"/>
              <a:t>, NERC/NOC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WP2 – </a:t>
            </a:r>
            <a:r>
              <a:rPr lang="fo-FO" dirty="0" err="1" smtClean="0"/>
              <a:t>Objectives</a:t>
            </a:r>
            <a:r>
              <a:rPr lang="fo-FO" dirty="0" smtClean="0"/>
              <a:t> (</a:t>
            </a:r>
            <a:r>
              <a:rPr lang="fo-FO" dirty="0" err="1" smtClean="0"/>
              <a:t>cont</a:t>
            </a:r>
            <a:r>
              <a:rPr lang="fo-FO" dirty="0" smtClean="0"/>
              <a:t>.)</a:t>
            </a:r>
            <a:endParaRPr lang="fo-F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i="1" dirty="0" smtClean="0"/>
              <a:t>Reducing and evaluating the uncertainty in prediction systems</a:t>
            </a:r>
          </a:p>
          <a:p>
            <a:pPr marL="914400" lvl="1" indent="-514350"/>
            <a:r>
              <a:rPr lang="en-GB" dirty="0" smtClean="0"/>
              <a:t>Improve simulations of </a:t>
            </a:r>
            <a:r>
              <a:rPr lang="en-GB" dirty="0" err="1" smtClean="0"/>
              <a:t>poleward</a:t>
            </a:r>
            <a:r>
              <a:rPr lang="en-GB" dirty="0" smtClean="0"/>
              <a:t> flow</a:t>
            </a:r>
            <a:endParaRPr lang="en-US" i="1" dirty="0" smtClean="0"/>
          </a:p>
          <a:p>
            <a:pPr marL="914400" lvl="1" indent="-514350"/>
            <a:r>
              <a:rPr lang="en-GB" dirty="0" smtClean="0"/>
              <a:t>Observations and newest reanalyses products to be compared with climate models</a:t>
            </a:r>
          </a:p>
          <a:p>
            <a:pPr marL="914400" lvl="1" indent="-514350"/>
            <a:r>
              <a:rPr lang="en-GB" dirty="0" smtClean="0"/>
              <a:t>Collaborate with the Copernicus Climate </a:t>
            </a:r>
            <a:r>
              <a:rPr lang="en-GB" smtClean="0"/>
              <a:t>Change Service (C3S)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o-FO" dirty="0" smtClean="0"/>
              <a:t>WP2 </a:t>
            </a:r>
            <a:r>
              <a:rPr lang="fo-FO" dirty="0" err="1" smtClean="0"/>
              <a:t>Observations</a:t>
            </a:r>
            <a:r>
              <a:rPr lang="fo-FO" dirty="0" smtClean="0"/>
              <a:t>/Data</a:t>
            </a:r>
            <a:endParaRPr lang="fo-FO" dirty="0"/>
          </a:p>
        </p:txBody>
      </p:sp>
      <p:pic>
        <p:nvPicPr>
          <p:cNvPr id="6" name="Content Placeholder 5" descr="NACLIM_m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1910" y="1313109"/>
            <a:ext cx="6034426" cy="5212235"/>
          </a:xfrm>
        </p:spPr>
      </p:pic>
      <p:sp>
        <p:nvSpPr>
          <p:cNvPr id="8" name="TextBox 7"/>
          <p:cNvSpPr txBox="1"/>
          <p:nvPr/>
        </p:nvSpPr>
        <p:spPr>
          <a:xfrm>
            <a:off x="4572000" y="3140968"/>
            <a:ext cx="84350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o-FO" dirty="0" smtClean="0"/>
              <a:t>OSNAP</a:t>
            </a:r>
            <a:endParaRPr lang="fo-FO" dirty="0"/>
          </a:p>
        </p:txBody>
      </p:sp>
      <p:sp>
        <p:nvSpPr>
          <p:cNvPr id="10" name="TextBox 9"/>
          <p:cNvSpPr txBox="1"/>
          <p:nvPr/>
        </p:nvSpPr>
        <p:spPr>
          <a:xfrm>
            <a:off x="6009346" y="2627620"/>
            <a:ext cx="506870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o-FO" dirty="0" smtClean="0"/>
              <a:t>EEL</a:t>
            </a:r>
            <a:endParaRPr lang="fo-FO" dirty="0"/>
          </a:p>
        </p:txBody>
      </p:sp>
      <p:sp>
        <p:nvSpPr>
          <p:cNvPr id="15" name="Oval 14"/>
          <p:cNvSpPr/>
          <p:nvPr/>
        </p:nvSpPr>
        <p:spPr>
          <a:xfrm rot="18376263">
            <a:off x="5965040" y="1107060"/>
            <a:ext cx="959932" cy="23342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16" name="TextBox 15"/>
          <p:cNvSpPr txBox="1"/>
          <p:nvPr/>
        </p:nvSpPr>
        <p:spPr>
          <a:xfrm>
            <a:off x="6228184" y="1484784"/>
            <a:ext cx="116410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o-FO" dirty="0" err="1" smtClean="0"/>
              <a:t>GSR-TMAs</a:t>
            </a:r>
            <a:endParaRPr lang="fo-FO" dirty="0"/>
          </a:p>
        </p:txBody>
      </p:sp>
      <p:sp>
        <p:nvSpPr>
          <p:cNvPr id="21" name="Oval 20"/>
          <p:cNvSpPr/>
          <p:nvPr/>
        </p:nvSpPr>
        <p:spPr>
          <a:xfrm>
            <a:off x="7231317" y="2018049"/>
            <a:ext cx="216024" cy="21602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o-FO"/>
          </a:p>
        </p:txBody>
      </p:sp>
      <p:sp>
        <p:nvSpPr>
          <p:cNvPr id="22" name="TextBox 21"/>
          <p:cNvSpPr txBox="1"/>
          <p:nvPr/>
        </p:nvSpPr>
        <p:spPr>
          <a:xfrm>
            <a:off x="7656371" y="1907540"/>
            <a:ext cx="91198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fo-FO" dirty="0" smtClean="0"/>
              <a:t>OWS-M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32104" y="2996952"/>
            <a:ext cx="3276600" cy="3448051"/>
            <a:chOff x="7632104" y="2996952"/>
            <a:chExt cx="3276600" cy="3448051"/>
          </a:xfrm>
        </p:grpSpPr>
        <p:pic>
          <p:nvPicPr>
            <p:cNvPr id="1026" name="Picture 2" descr="https://samspostgrads.files.wordpress.com/2012/07/argo_final2-copy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32104" y="2996952"/>
              <a:ext cx="3276600" cy="3448051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7740352" y="3388930"/>
              <a:ext cx="13758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2000" b="1" dirty="0" err="1" smtClean="0"/>
                <a:t>Argo</a:t>
              </a:r>
              <a:r>
                <a:rPr lang="fo-FO" sz="2000" b="1" dirty="0" smtClean="0"/>
                <a:t> </a:t>
              </a:r>
              <a:r>
                <a:rPr lang="fo-FO" sz="2000" b="1" dirty="0" err="1" smtClean="0"/>
                <a:t>Floats</a:t>
              </a:r>
              <a:endParaRPr lang="fo-FO" sz="2000" b="1" dirty="0"/>
            </a:p>
          </p:txBody>
        </p:sp>
      </p:grpSp>
      <p:pic>
        <p:nvPicPr>
          <p:cNvPr id="1030" name="Picture 6" descr="http://pmel.noaa.gov/co2/files/go-sh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56584"/>
            <a:ext cx="2014289" cy="201429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75856" y="1268760"/>
            <a:ext cx="1146532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o-FO" dirty="0" err="1" smtClean="0"/>
              <a:t>Univ</a:t>
            </a:r>
            <a:r>
              <a:rPr lang="fo-FO" dirty="0" smtClean="0"/>
              <a:t>. W.</a:t>
            </a:r>
          </a:p>
          <a:p>
            <a:r>
              <a:rPr lang="fo-FO" dirty="0" smtClean="0"/>
              <a:t>(+ </a:t>
            </a:r>
            <a:r>
              <a:rPr lang="fo-FO" dirty="0" err="1" smtClean="0"/>
              <a:t>Ber.Str</a:t>
            </a:r>
            <a:r>
              <a:rPr lang="fo-FO" dirty="0" smtClean="0"/>
              <a:t>.)</a:t>
            </a:r>
            <a:endParaRPr lang="fo-FO" dirty="0"/>
          </a:p>
        </p:txBody>
      </p:sp>
      <p:grpSp>
        <p:nvGrpSpPr>
          <p:cNvPr id="33" name="Group 32"/>
          <p:cNvGrpSpPr/>
          <p:nvPr/>
        </p:nvGrpSpPr>
        <p:grpSpPr>
          <a:xfrm>
            <a:off x="-684584" y="1556792"/>
            <a:ext cx="3360373" cy="2520280"/>
            <a:chOff x="-684584" y="1556792"/>
            <a:chExt cx="3360373" cy="2520280"/>
          </a:xfrm>
        </p:grpSpPr>
        <p:pic>
          <p:nvPicPr>
            <p:cNvPr id="31" name="Picture 30" descr="IMG_6750 Seaglider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684584" y="1556792"/>
              <a:ext cx="3360373" cy="25202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71838" y="1700808"/>
              <a:ext cx="9894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o-FO" sz="2000" b="1" dirty="0" err="1" smtClean="0"/>
                <a:t>Gliders</a:t>
              </a:r>
              <a:r>
                <a:rPr lang="fo-FO" sz="2000" b="1" dirty="0" smtClean="0"/>
                <a:t> </a:t>
              </a:r>
            </a:p>
            <a:p>
              <a:r>
                <a:rPr lang="fo-FO" sz="2000" b="1" dirty="0" smtClean="0"/>
                <a:t>(SAMS)</a:t>
              </a:r>
              <a:endParaRPr lang="fo-FO" sz="2000" b="1" dirty="0"/>
            </a:p>
          </p:txBody>
        </p:sp>
      </p:grp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7676511" y="330855"/>
            <a:ext cx="1504001" cy="1081921"/>
            <a:chOff x="3347865" y="404664"/>
            <a:chExt cx="3495403" cy="2515268"/>
          </a:xfrm>
        </p:grpSpPr>
        <p:pic>
          <p:nvPicPr>
            <p:cNvPr id="36" name="Picture 4" descr="http://www.astronautix.com/graphics/w/wjaso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07903" y="404664"/>
              <a:ext cx="2109614" cy="1530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Box 24"/>
            <p:cNvSpPr txBox="1">
              <a:spLocks noChangeArrowheads="1"/>
            </p:cNvSpPr>
            <p:nvPr/>
          </p:nvSpPr>
          <p:spPr bwMode="auto">
            <a:xfrm>
              <a:off x="3347865" y="2132856"/>
              <a:ext cx="3495403" cy="787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o-FO" sz="1600" b="1" dirty="0" err="1" smtClean="0"/>
                <a:t>New</a:t>
              </a:r>
              <a:r>
                <a:rPr lang="fo-FO" sz="1600" b="1" dirty="0" smtClean="0"/>
                <a:t> </a:t>
              </a:r>
              <a:r>
                <a:rPr lang="fo-FO" sz="1600" b="1" dirty="0" err="1" smtClean="0"/>
                <a:t>Earth</a:t>
              </a:r>
              <a:r>
                <a:rPr lang="fo-FO" sz="1600" b="1" dirty="0" smtClean="0"/>
                <a:t> </a:t>
              </a:r>
              <a:r>
                <a:rPr lang="fo-FO" sz="1600" b="1" dirty="0" err="1" smtClean="0"/>
                <a:t>Obs</a:t>
              </a:r>
              <a:r>
                <a:rPr lang="fo-FO" sz="1600" b="1" dirty="0" smtClean="0"/>
                <a:t>.</a:t>
              </a:r>
              <a:endParaRPr lang="fo-FO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87824" y="2060848"/>
            <a:ext cx="3816424" cy="3744416"/>
            <a:chOff x="2987824" y="2060848"/>
            <a:chExt cx="3816424" cy="374441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2987824" y="5805264"/>
              <a:ext cx="3312368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707904" y="2060848"/>
              <a:ext cx="50405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652120" y="3140968"/>
              <a:ext cx="936104" cy="1656184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588224" y="4797152"/>
              <a:ext cx="216024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600707" y="3707740"/>
            <a:ext cx="778162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o-FO" dirty="0" smtClean="0"/>
              <a:t>OVIDE</a:t>
            </a:r>
            <a:endParaRPr lang="fo-FO" dirty="0"/>
          </a:p>
        </p:txBody>
      </p:sp>
      <p:sp>
        <p:nvSpPr>
          <p:cNvPr id="7" name="TextBox 6"/>
          <p:cNvSpPr txBox="1"/>
          <p:nvPr/>
        </p:nvSpPr>
        <p:spPr>
          <a:xfrm>
            <a:off x="4820979" y="5620871"/>
            <a:ext cx="761747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fo-FO" dirty="0" smtClean="0"/>
              <a:t>RAPID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21" grpId="0" animBg="1"/>
      <p:bldP spid="22" grpId="1" animBg="1"/>
      <p:bldP spid="29" grpId="0" animBg="1"/>
      <p:bldP spid="4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err="1" smtClean="0"/>
              <a:t>Models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Reanalyses</a:t>
            </a:r>
            <a:endParaRPr lang="fo-F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dirty="0" err="1" smtClean="0"/>
              <a:t>Models</a:t>
            </a:r>
            <a:r>
              <a:rPr lang="fo-FO" dirty="0" smtClean="0"/>
              <a:t>:</a:t>
            </a:r>
          </a:p>
          <a:p>
            <a:pPr lvl="1"/>
            <a:r>
              <a:rPr lang="en-GB" dirty="0" smtClean="0"/>
              <a:t>Coupled climate: </a:t>
            </a:r>
            <a:r>
              <a:rPr lang="en-GB" dirty="0" err="1" smtClean="0"/>
              <a:t>HadGEM</a:t>
            </a:r>
            <a:r>
              <a:rPr lang="en-GB" dirty="0" smtClean="0"/>
              <a:t>-Charisma, IPSL, CESM</a:t>
            </a:r>
          </a:p>
          <a:p>
            <a:pPr lvl="1"/>
            <a:r>
              <a:rPr lang="en-GB" dirty="0" smtClean="0"/>
              <a:t>High res ocean-only: NEMO (1/24°), </a:t>
            </a:r>
            <a:r>
              <a:rPr lang="en-GB" dirty="0" err="1" smtClean="0"/>
              <a:t>a.o</a:t>
            </a:r>
            <a:r>
              <a:rPr lang="en-GB" dirty="0" smtClean="0"/>
              <a:t>.</a:t>
            </a:r>
            <a:endParaRPr lang="fo-FO" dirty="0" smtClean="0"/>
          </a:p>
          <a:p>
            <a:r>
              <a:rPr lang="fo-FO" dirty="0" err="1" smtClean="0"/>
              <a:t>Reanalyses</a:t>
            </a:r>
            <a:r>
              <a:rPr lang="fo-FO" dirty="0" smtClean="0"/>
              <a:t>:</a:t>
            </a:r>
          </a:p>
          <a:p>
            <a:pPr lvl="1"/>
            <a:r>
              <a:rPr lang="en-GB" dirty="0" smtClean="0"/>
              <a:t>MERRA, ERA5, ERA20CM, ORAS5</a:t>
            </a:r>
          </a:p>
          <a:p>
            <a:pPr lvl="1"/>
            <a:r>
              <a:rPr lang="en-GB" dirty="0" err="1" smtClean="0"/>
              <a:t>NorCPM</a:t>
            </a:r>
            <a:r>
              <a:rPr lang="en-GB" dirty="0" smtClean="0"/>
              <a:t>, IPSL (produced within Blue-Action)</a:t>
            </a:r>
            <a:endParaRPr lang="fo-F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Presentations tomorrow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Heat transport to the Arctic and its impacts – Gerard McCarthy</a:t>
            </a:r>
          </a:p>
          <a:p>
            <a:r>
              <a:rPr lang="en-GB" dirty="0" smtClean="0"/>
              <a:t>Towards a new reanalysis with the IPSL climate model – Juliette </a:t>
            </a:r>
            <a:r>
              <a:rPr lang="en-GB" dirty="0" err="1" smtClean="0"/>
              <a:t>Mignot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1559" y="548680"/>
          <a:ext cx="7992888" cy="5893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9"/>
                <a:gridCol w="5472608"/>
                <a:gridCol w="1368151"/>
              </a:tblGrid>
              <a:tr h="641941">
                <a:tc>
                  <a:txBody>
                    <a:bodyPr/>
                    <a:lstStyle/>
                    <a:p>
                      <a:pPr algn="ctr"/>
                      <a:r>
                        <a:rPr lang="fo-FO" sz="2400" dirty="0" smtClean="0"/>
                        <a:t>WP2</a:t>
                      </a:r>
                      <a:endParaRPr lang="fo-F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sz="2400" dirty="0" err="1" smtClean="0"/>
                        <a:t>Deliverables</a:t>
                      </a:r>
                      <a:endParaRPr lang="fo-F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o-FO" sz="2400" dirty="0" err="1" smtClean="0"/>
                        <a:t>Lead</a:t>
                      </a:r>
                      <a:endParaRPr lang="fo-FO" sz="2400" dirty="0"/>
                    </a:p>
                  </a:txBody>
                  <a:tcPr/>
                </a:tc>
              </a:tr>
              <a:tr h="699945">
                <a:tc>
                  <a:txBody>
                    <a:bodyPr/>
                    <a:lstStyle/>
                    <a:p>
                      <a:r>
                        <a:rPr lang="fo-FO" dirty="0" smtClean="0"/>
                        <a:t>D2.1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Model-observation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reanalyses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comparison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key locations for heat 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NERC</a:t>
                      </a:r>
                      <a:endParaRPr lang="fo-FO" dirty="0"/>
                    </a:p>
                  </a:txBody>
                  <a:tcPr/>
                </a:tc>
              </a:tr>
              <a:tr h="641941">
                <a:tc>
                  <a:txBody>
                    <a:bodyPr/>
                    <a:lstStyle/>
                    <a:p>
                      <a:r>
                        <a:rPr lang="fo-FO" dirty="0" smtClean="0"/>
                        <a:t>D2.2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Seasonal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decadal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variability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subpolar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gyre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SAMS</a:t>
                      </a:r>
                      <a:endParaRPr lang="fo-FO" dirty="0"/>
                    </a:p>
                  </a:txBody>
                  <a:tcPr/>
                </a:tc>
              </a:tr>
              <a:tr h="641941">
                <a:tc>
                  <a:txBody>
                    <a:bodyPr/>
                    <a:lstStyle/>
                    <a:p>
                      <a:r>
                        <a:rPr lang="fo-FO" dirty="0" smtClean="0"/>
                        <a:t>D2.3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flow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Iceland-Faroe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Ridge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DMI</a:t>
                      </a:r>
                      <a:endParaRPr lang="fo-FO" dirty="0"/>
                    </a:p>
                  </a:txBody>
                  <a:tcPr/>
                </a:tc>
              </a:tr>
              <a:tr h="699945">
                <a:tc>
                  <a:txBody>
                    <a:bodyPr/>
                    <a:lstStyle/>
                    <a:p>
                      <a:r>
                        <a:rPr lang="fo-FO" dirty="0" smtClean="0"/>
                        <a:t>D2.4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Synthesis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dissemination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ocean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transport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NLeSC</a:t>
                      </a:r>
                      <a:endParaRPr lang="fo-FO" dirty="0"/>
                    </a:p>
                  </a:txBody>
                  <a:tcPr/>
                </a:tc>
              </a:tr>
              <a:tr h="641941">
                <a:tc>
                  <a:txBody>
                    <a:bodyPr/>
                    <a:lstStyle/>
                    <a:p>
                      <a:r>
                        <a:rPr lang="fo-FO" dirty="0" smtClean="0"/>
                        <a:t>D2.5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Oceanic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anomalies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predictive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UiB</a:t>
                      </a:r>
                      <a:endParaRPr lang="fo-FO" dirty="0"/>
                    </a:p>
                  </a:txBody>
                  <a:tcPr/>
                </a:tc>
              </a:tr>
              <a:tr h="641941">
                <a:tc>
                  <a:txBody>
                    <a:bodyPr/>
                    <a:lstStyle/>
                    <a:p>
                      <a:r>
                        <a:rPr lang="fo-FO" dirty="0" smtClean="0"/>
                        <a:t>D2.6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Oceanic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anomalies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sea-ice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variability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CNRS</a:t>
                      </a:r>
                      <a:endParaRPr lang="fo-FO" dirty="0"/>
                    </a:p>
                  </a:txBody>
                  <a:tcPr/>
                </a:tc>
              </a:tr>
              <a:tr h="641941">
                <a:tc>
                  <a:txBody>
                    <a:bodyPr/>
                    <a:lstStyle/>
                    <a:p>
                      <a:r>
                        <a:rPr lang="fo-FO" dirty="0" smtClean="0"/>
                        <a:t>D2.7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Cost-benefit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RAPID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OSNAP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arrays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GEOMAR</a:t>
                      </a:r>
                      <a:endParaRPr lang="fo-FO" dirty="0"/>
                    </a:p>
                  </a:txBody>
                  <a:tcPr/>
                </a:tc>
              </a:tr>
              <a:tr h="641941">
                <a:tc>
                  <a:txBody>
                    <a:bodyPr/>
                    <a:lstStyle/>
                    <a:p>
                      <a:r>
                        <a:rPr lang="fo-FO" dirty="0" smtClean="0"/>
                        <a:t>D2.8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Optimization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GSR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inflow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arrays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HAV</a:t>
                      </a:r>
                      <a:endParaRPr lang="fo-F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95536" y="764703"/>
          <a:ext cx="8424936" cy="468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38"/>
                <a:gridCol w="3689178"/>
                <a:gridCol w="784932"/>
                <a:gridCol w="889591"/>
                <a:gridCol w="2354797"/>
              </a:tblGrid>
              <a:tr h="885890">
                <a:tc>
                  <a:txBody>
                    <a:bodyPr/>
                    <a:lstStyle/>
                    <a:p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Milestone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title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WPs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Lead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err="1" smtClean="0"/>
                        <a:t>Means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of</a:t>
                      </a:r>
                      <a:r>
                        <a:rPr lang="fo-FO" dirty="0" smtClean="0"/>
                        <a:t> </a:t>
                      </a:r>
                      <a:r>
                        <a:rPr lang="fo-FO" dirty="0" err="1" smtClean="0"/>
                        <a:t>verification</a:t>
                      </a:r>
                      <a:endParaRPr lang="fo-FO" dirty="0"/>
                    </a:p>
                  </a:txBody>
                  <a:tcPr/>
                </a:tc>
              </a:tr>
              <a:tr h="1169739">
                <a:tc>
                  <a:txBody>
                    <a:bodyPr/>
                    <a:lstStyle/>
                    <a:p>
                      <a:r>
                        <a:rPr lang="fo-FO" dirty="0" smtClean="0"/>
                        <a:t>MS8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transport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fo-FO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eddy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resolving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WP2,</a:t>
                      </a:r>
                    </a:p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WP3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robust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metrics</a:t>
                      </a:r>
                      <a:endParaRPr lang="fo-FO" dirty="0"/>
                    </a:p>
                  </a:txBody>
                  <a:tcPr/>
                </a:tc>
              </a:tr>
              <a:tr h="2624892">
                <a:tc>
                  <a:txBody>
                    <a:bodyPr/>
                    <a:lstStyle/>
                    <a:p>
                      <a:r>
                        <a:rPr lang="fo-FO" dirty="0" smtClean="0"/>
                        <a:t>MS9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Coupled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reanalysis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Arctic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WP2,</a:t>
                      </a:r>
                    </a:p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WP3,</a:t>
                      </a:r>
                    </a:p>
                    <a:p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WP4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dirty="0" smtClean="0"/>
                        <a:t>CNRS</a:t>
                      </a:r>
                      <a:endParaRPr lang="fo-F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novel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reanalyses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made available to the project 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(WP2),</a:t>
                      </a:r>
                    </a:p>
                    <a:p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(WP3)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predictability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o-FO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  <a:r>
                        <a:rPr lang="fo-FO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(WP4)</a:t>
                      </a:r>
                      <a:endParaRPr lang="fo-FO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WP2 – </a:t>
            </a:r>
            <a:r>
              <a:rPr lang="fo-FO" dirty="0" err="1" smtClean="0"/>
              <a:t>Who</a:t>
            </a:r>
            <a:r>
              <a:rPr lang="fo-FO" dirty="0" smtClean="0"/>
              <a:t> </a:t>
            </a:r>
            <a:r>
              <a:rPr lang="fo-FO" dirty="0" err="1" smtClean="0"/>
              <a:t>are</a:t>
            </a:r>
            <a:r>
              <a:rPr lang="fo-FO" dirty="0" smtClean="0"/>
              <a:t> </a:t>
            </a:r>
            <a:r>
              <a:rPr lang="fo-FO" dirty="0" err="1" smtClean="0"/>
              <a:t>we</a:t>
            </a:r>
            <a:r>
              <a:rPr lang="fo-FO" dirty="0" smtClean="0"/>
              <a:t>?</a:t>
            </a:r>
            <a:endParaRPr lang="fo-F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 partners (DMI, CNRS, GEOMAR, HAV, MEOPAR, MPI, MRI, MSS, UCAR, NERSC, NIOZ, </a:t>
            </a:r>
            <a:r>
              <a:rPr lang="en-GB" dirty="0" err="1" smtClean="0"/>
              <a:t>NLeSC</a:t>
            </a:r>
            <a:r>
              <a:rPr lang="en-GB" dirty="0" smtClean="0"/>
              <a:t>, NERC, SRSL, UHAM, UIB, UNIRES, </a:t>
            </a:r>
            <a:r>
              <a:rPr lang="en-GB" dirty="0" err="1" smtClean="0"/>
              <a:t>UoS</a:t>
            </a:r>
            <a:r>
              <a:rPr lang="en-GB" dirty="0" smtClean="0"/>
              <a:t>, </a:t>
            </a:r>
            <a:r>
              <a:rPr lang="en-GB" dirty="0" err="1" smtClean="0"/>
              <a:t>UoW</a:t>
            </a:r>
            <a:r>
              <a:rPr lang="en-GB" dirty="0" smtClean="0"/>
              <a:t>, WHOI)</a:t>
            </a:r>
          </a:p>
          <a:p>
            <a:r>
              <a:rPr lang="en-GB" dirty="0" smtClean="0"/>
              <a:t>~40 scientists</a:t>
            </a:r>
          </a:p>
          <a:p>
            <a:r>
              <a:rPr lang="en-GB" dirty="0" smtClean="0"/>
              <a:t>Observers and modellers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o-FO" sz="3600" dirty="0" err="1" smtClean="0"/>
              <a:t>What</a:t>
            </a:r>
            <a:r>
              <a:rPr lang="fo-FO" sz="3600" dirty="0" smtClean="0"/>
              <a:t> </a:t>
            </a:r>
            <a:r>
              <a:rPr lang="fo-FO" sz="3600" dirty="0" err="1" smtClean="0"/>
              <a:t>will</a:t>
            </a:r>
            <a:r>
              <a:rPr lang="fo-FO" sz="3600" dirty="0" smtClean="0"/>
              <a:t> </a:t>
            </a:r>
            <a:r>
              <a:rPr lang="fo-FO" sz="3600" dirty="0" err="1" smtClean="0"/>
              <a:t>we</a:t>
            </a:r>
            <a:r>
              <a:rPr lang="fo-FO" sz="3600" dirty="0" smtClean="0"/>
              <a:t> </a:t>
            </a:r>
            <a:r>
              <a:rPr lang="fo-FO" sz="3600" dirty="0" err="1" smtClean="0"/>
              <a:t>do</a:t>
            </a:r>
            <a:r>
              <a:rPr lang="fo-FO" sz="3600" dirty="0" smtClean="0"/>
              <a:t>?</a:t>
            </a:r>
            <a:endParaRPr lang="fo-FO" sz="3600" dirty="0"/>
          </a:p>
        </p:txBody>
      </p:sp>
      <p:pic>
        <p:nvPicPr>
          <p:cNvPr id="4" name="Content Placeholder 3" descr="AMOC schematic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6211" y="836712"/>
            <a:ext cx="4591815" cy="46085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04048" y="692696"/>
            <a:ext cx="3960440" cy="6048672"/>
          </a:xfrm>
        </p:spPr>
        <p:txBody>
          <a:bodyPr/>
          <a:lstStyle/>
          <a:p>
            <a:pPr>
              <a:buNone/>
            </a:pPr>
            <a:r>
              <a:rPr lang="fo-FO" sz="2600" dirty="0" err="1" smtClean="0"/>
              <a:t>Key</a:t>
            </a:r>
            <a:r>
              <a:rPr lang="fo-FO" sz="2600" dirty="0" smtClean="0"/>
              <a:t> </a:t>
            </a:r>
            <a:r>
              <a:rPr lang="fo-FO" sz="2600" dirty="0" err="1" smtClean="0"/>
              <a:t>conclusions</a:t>
            </a:r>
            <a:r>
              <a:rPr lang="fo-FO" sz="2600" dirty="0" smtClean="0"/>
              <a:t>:</a:t>
            </a:r>
          </a:p>
          <a:p>
            <a:r>
              <a:rPr lang="en-US" sz="2600" dirty="0" smtClean="0"/>
              <a:t>The importance of the AMOC for the climate is paramount</a:t>
            </a:r>
          </a:p>
          <a:p>
            <a:r>
              <a:rPr lang="en-US" sz="2600" dirty="0" smtClean="0"/>
              <a:t>There is a pressing need for sustained observations of the AMOC and associated heat transport; </a:t>
            </a:r>
          </a:p>
          <a:p>
            <a:r>
              <a:rPr lang="en-US" sz="2600" dirty="0" smtClean="0"/>
              <a:t>The potential predictability of the AMOC and therefore of its climate impacts </a:t>
            </a:r>
            <a:r>
              <a:rPr lang="fo-FO" sz="2600" dirty="0" err="1" smtClean="0"/>
              <a:t>needs</a:t>
            </a:r>
            <a:r>
              <a:rPr lang="fo-FO" sz="2600" dirty="0" smtClean="0"/>
              <a:t> </a:t>
            </a:r>
            <a:r>
              <a:rPr lang="fo-FO" sz="2600" dirty="0" err="1" smtClean="0"/>
              <a:t>further</a:t>
            </a:r>
            <a:r>
              <a:rPr lang="fo-FO" sz="2600" dirty="0" smtClean="0"/>
              <a:t> </a:t>
            </a:r>
            <a:r>
              <a:rPr lang="fo-FO" sz="2600" dirty="0" err="1" smtClean="0"/>
              <a:t>study</a:t>
            </a:r>
            <a:r>
              <a:rPr lang="fo-FO" sz="2400" dirty="0" smtClean="0"/>
              <a:t>.</a:t>
            </a:r>
            <a:endParaRPr lang="fo-FO" sz="2400" dirty="0"/>
          </a:p>
        </p:txBody>
      </p:sp>
      <p:pic>
        <p:nvPicPr>
          <p:cNvPr id="7" name="Picture 6" descr="Srokosz 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20252"/>
            <a:ext cx="5220072" cy="14377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1124744"/>
            <a:ext cx="38251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o-FO" sz="2800" dirty="0" err="1" smtClean="0"/>
              <a:t>Lower</a:t>
            </a:r>
            <a:r>
              <a:rPr lang="fo-FO" sz="2800" dirty="0" smtClean="0"/>
              <a:t> </a:t>
            </a:r>
            <a:r>
              <a:rPr lang="fo-FO" sz="2800" dirty="0" err="1" smtClean="0"/>
              <a:t>latitude</a:t>
            </a:r>
            <a:r>
              <a:rPr lang="fo-FO" sz="2800" dirty="0" smtClean="0"/>
              <a:t> </a:t>
            </a:r>
            <a:r>
              <a:rPr lang="fo-FO" sz="2800" dirty="0" err="1" smtClean="0"/>
              <a:t>drivers</a:t>
            </a:r>
            <a:r>
              <a:rPr lang="fo-FO" sz="2800" dirty="0" smtClean="0"/>
              <a:t> </a:t>
            </a:r>
            <a:r>
              <a:rPr lang="fo-FO" sz="2800" dirty="0" err="1" smtClean="0"/>
              <a:t>of</a:t>
            </a:r>
            <a:r>
              <a:rPr lang="fo-FO" sz="2800" dirty="0" smtClean="0"/>
              <a:t> </a:t>
            </a:r>
          </a:p>
          <a:p>
            <a:r>
              <a:rPr lang="fo-FO" sz="2800" dirty="0" err="1" smtClean="0"/>
              <a:t>Arctic</a:t>
            </a:r>
            <a:r>
              <a:rPr lang="fo-FO" sz="2800" dirty="0" smtClean="0"/>
              <a:t> </a:t>
            </a:r>
            <a:r>
              <a:rPr lang="fo-FO" sz="2800" dirty="0" err="1" smtClean="0"/>
              <a:t>changes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“</a:t>
            </a:r>
            <a:r>
              <a:rPr lang="en-GB" dirty="0" err="1" smtClean="0"/>
              <a:t>Interannual</a:t>
            </a:r>
            <a:r>
              <a:rPr lang="en-GB" dirty="0" smtClean="0"/>
              <a:t>- to decadal-scale ocean heat anomalies associated with the northern limb of the AMOC propagate persistently toward the Arctic”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/>
              <a:t>“Ocean heat anomalies in the northern seas are reflected in regional sea ice extent and found to influence the atmosphere...”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250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“Three key predictors for internal low-frequency variability of summer Arctic sea ice extent are identified ... including both the Atlantic and Pacific ocean heat transport into the Arctic, as well as the atmosphere circulation.”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174197" cy="218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WP2 </a:t>
            </a:r>
            <a:r>
              <a:rPr lang="fo-FO" dirty="0" smtClean="0"/>
              <a:t>– </a:t>
            </a:r>
            <a:r>
              <a:rPr lang="fo-FO" dirty="0" err="1" smtClean="0"/>
              <a:t>Task</a:t>
            </a:r>
            <a:r>
              <a:rPr lang="fo-FO" dirty="0" smtClean="0"/>
              <a:t> 2.1</a:t>
            </a:r>
            <a:endParaRPr lang="fo-F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514350" indent="-514350"/>
            <a:r>
              <a:rPr lang="fo-FO" dirty="0" err="1" smtClean="0"/>
              <a:t>Assessment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key</a:t>
            </a:r>
            <a:r>
              <a:rPr lang="fo-FO" dirty="0" smtClean="0"/>
              <a:t> </a:t>
            </a:r>
            <a:r>
              <a:rPr lang="fo-FO" dirty="0" err="1" smtClean="0"/>
              <a:t>lower</a:t>
            </a:r>
            <a:r>
              <a:rPr lang="fo-FO" dirty="0" smtClean="0"/>
              <a:t> </a:t>
            </a:r>
            <a:r>
              <a:rPr lang="fo-FO" dirty="0" err="1" smtClean="0"/>
              <a:t>latitude</a:t>
            </a:r>
            <a:r>
              <a:rPr lang="fo-FO" dirty="0" smtClean="0"/>
              <a:t> </a:t>
            </a:r>
            <a:r>
              <a:rPr lang="fo-FO" dirty="0" err="1" smtClean="0"/>
              <a:t>influences</a:t>
            </a:r>
            <a:r>
              <a:rPr lang="fo-FO" dirty="0" smtClean="0"/>
              <a:t> </a:t>
            </a:r>
            <a:r>
              <a:rPr lang="fo-FO" dirty="0" err="1" smtClean="0"/>
              <a:t>on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Arctic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their</a:t>
            </a:r>
            <a:r>
              <a:rPr lang="fo-FO" dirty="0" smtClean="0"/>
              <a:t> </a:t>
            </a:r>
            <a:r>
              <a:rPr lang="fo-FO" dirty="0" err="1" smtClean="0"/>
              <a:t>simulation</a:t>
            </a:r>
            <a:r>
              <a:rPr lang="fo-FO" dirty="0" smtClean="0"/>
              <a:t> (NERC)</a:t>
            </a:r>
          </a:p>
          <a:p>
            <a:pPr marL="914400" lvl="1" indent="-514350"/>
            <a:r>
              <a:rPr lang="fo-FO" dirty="0" smtClean="0"/>
              <a:t>D2.1 </a:t>
            </a:r>
            <a:r>
              <a:rPr lang="fo-FO" dirty="0" err="1" smtClean="0"/>
              <a:t>Model-observation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reanalyses</a:t>
            </a:r>
            <a:r>
              <a:rPr lang="fo-FO" dirty="0" smtClean="0"/>
              <a:t> </a:t>
            </a:r>
            <a:r>
              <a:rPr lang="fo-FO" dirty="0" err="1" smtClean="0"/>
              <a:t>comparison</a:t>
            </a:r>
            <a:r>
              <a:rPr lang="fo-FO" dirty="0" smtClean="0"/>
              <a:t> </a:t>
            </a:r>
            <a:r>
              <a:rPr lang="en-US" dirty="0" smtClean="0"/>
              <a:t>at key locations for heat </a:t>
            </a:r>
            <a:r>
              <a:rPr lang="fo-FO" dirty="0" smtClean="0"/>
              <a:t>transport </a:t>
            </a:r>
            <a:r>
              <a:rPr lang="fo-FO" dirty="0" err="1" smtClean="0"/>
              <a:t>to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Arctic</a:t>
            </a:r>
            <a:r>
              <a:rPr lang="fo-FO" dirty="0" smtClean="0"/>
              <a:t> (NERC)</a:t>
            </a:r>
          </a:p>
          <a:p>
            <a:pPr marL="914400" lvl="1" indent="-514350"/>
            <a:r>
              <a:rPr lang="fo-FO" dirty="0" smtClean="0"/>
              <a:t>D2.2 </a:t>
            </a:r>
            <a:r>
              <a:rPr lang="fo-FO" dirty="0" err="1" smtClean="0"/>
              <a:t>Seasonal</a:t>
            </a:r>
            <a:r>
              <a:rPr lang="fo-FO" dirty="0" smtClean="0"/>
              <a:t> </a:t>
            </a:r>
            <a:r>
              <a:rPr lang="fo-FO" dirty="0" err="1" smtClean="0"/>
              <a:t>to</a:t>
            </a:r>
            <a:r>
              <a:rPr lang="fo-FO" dirty="0" smtClean="0"/>
              <a:t> </a:t>
            </a:r>
            <a:r>
              <a:rPr lang="fo-FO" dirty="0" err="1" smtClean="0"/>
              <a:t>decadal</a:t>
            </a:r>
            <a:r>
              <a:rPr lang="fo-FO" dirty="0" smtClean="0"/>
              <a:t> </a:t>
            </a:r>
            <a:r>
              <a:rPr lang="fo-FO" dirty="0" err="1" smtClean="0"/>
              <a:t>variability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subpolar</a:t>
            </a:r>
            <a:r>
              <a:rPr lang="fo-FO" dirty="0" smtClean="0"/>
              <a:t> </a:t>
            </a:r>
            <a:r>
              <a:rPr lang="fo-FO" dirty="0" err="1" smtClean="0"/>
              <a:t>gyre</a:t>
            </a:r>
            <a:r>
              <a:rPr lang="fo-FO" dirty="0" smtClean="0"/>
              <a:t> (SAMS)</a:t>
            </a:r>
          </a:p>
          <a:p>
            <a:pPr marL="914400" lvl="1" indent="-514350"/>
            <a:r>
              <a:rPr lang="fo-FO" dirty="0" smtClean="0"/>
              <a:t>D2.3 </a:t>
            </a:r>
            <a:r>
              <a:rPr lang="fo-FO" dirty="0" err="1" smtClean="0"/>
              <a:t>Processes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flow</a:t>
            </a:r>
            <a:r>
              <a:rPr lang="fo-FO" dirty="0" smtClean="0"/>
              <a:t> </a:t>
            </a:r>
            <a:r>
              <a:rPr lang="fo-FO" dirty="0" err="1" smtClean="0"/>
              <a:t>over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Iceland-Faroe</a:t>
            </a:r>
            <a:r>
              <a:rPr lang="fo-FO" dirty="0" smtClean="0"/>
              <a:t> </a:t>
            </a:r>
            <a:r>
              <a:rPr lang="fo-FO" dirty="0" err="1" smtClean="0"/>
              <a:t>Ridge</a:t>
            </a:r>
            <a:r>
              <a:rPr lang="fo-FO" dirty="0" smtClean="0"/>
              <a:t> (DMI)</a:t>
            </a:r>
          </a:p>
          <a:p>
            <a:pPr marL="914400" lvl="1" indent="-514350"/>
            <a:r>
              <a:rPr lang="fo-FO" dirty="0" smtClean="0"/>
              <a:t>D2.4 </a:t>
            </a:r>
            <a:r>
              <a:rPr lang="fo-FO" dirty="0" err="1" smtClean="0"/>
              <a:t>Synthesis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dissemination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ocean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atmosphere</a:t>
            </a:r>
            <a:r>
              <a:rPr lang="fo-FO" dirty="0" smtClean="0"/>
              <a:t> </a:t>
            </a:r>
            <a:r>
              <a:rPr lang="fo-FO" dirty="0" err="1" smtClean="0"/>
              <a:t>heat</a:t>
            </a:r>
            <a:r>
              <a:rPr lang="fo-FO" dirty="0" smtClean="0"/>
              <a:t> transport </a:t>
            </a:r>
            <a:r>
              <a:rPr lang="fo-FO" dirty="0" err="1" smtClean="0"/>
              <a:t>to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Arctic</a:t>
            </a:r>
            <a:r>
              <a:rPr lang="fo-FO" dirty="0" smtClean="0"/>
              <a:t> (</a:t>
            </a:r>
            <a:r>
              <a:rPr lang="fo-FO" dirty="0" err="1" smtClean="0"/>
              <a:t>NLeSC</a:t>
            </a:r>
            <a:r>
              <a:rPr lang="fo-FO" dirty="0" smtClean="0"/>
              <a:t>)</a:t>
            </a:r>
            <a:endParaRPr lang="fo-FO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WP2 </a:t>
            </a:r>
            <a:r>
              <a:rPr lang="fo-FO" dirty="0" smtClean="0"/>
              <a:t>– </a:t>
            </a:r>
            <a:r>
              <a:rPr lang="fo-FO" dirty="0" err="1" smtClean="0"/>
              <a:t>Tasks</a:t>
            </a:r>
            <a:r>
              <a:rPr lang="fo-FO" dirty="0" smtClean="0"/>
              <a:t> 2.2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o-FO" dirty="0" err="1" smtClean="0"/>
              <a:t>Pathways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interactions</a:t>
            </a:r>
            <a:r>
              <a:rPr lang="fo-FO" dirty="0" smtClean="0"/>
              <a:t> </a:t>
            </a:r>
            <a:r>
              <a:rPr lang="fo-FO" dirty="0" err="1" smtClean="0"/>
              <a:t>sustaining</a:t>
            </a:r>
            <a:r>
              <a:rPr lang="fo-FO" dirty="0" smtClean="0"/>
              <a:t> </a:t>
            </a:r>
            <a:r>
              <a:rPr lang="fo-FO" dirty="0" err="1" smtClean="0"/>
              <a:t>Arctic</a:t>
            </a:r>
            <a:r>
              <a:rPr lang="fo-FO" dirty="0" smtClean="0"/>
              <a:t> </a:t>
            </a:r>
            <a:r>
              <a:rPr lang="fo-FO" dirty="0" err="1" smtClean="0"/>
              <a:t>predictability</a:t>
            </a:r>
            <a:r>
              <a:rPr lang="fo-FO" dirty="0" smtClean="0"/>
              <a:t> (</a:t>
            </a:r>
            <a:r>
              <a:rPr lang="fo-FO" dirty="0" err="1" smtClean="0"/>
              <a:t>UiB</a:t>
            </a:r>
            <a:r>
              <a:rPr lang="fo-FO" dirty="0" smtClean="0"/>
              <a:t>)</a:t>
            </a:r>
          </a:p>
          <a:p>
            <a:pPr marL="914400" lvl="1" indent="-514350"/>
            <a:r>
              <a:rPr lang="fo-FO" dirty="0" smtClean="0"/>
              <a:t>D2.5 </a:t>
            </a:r>
            <a:r>
              <a:rPr lang="fo-FO" dirty="0" err="1" smtClean="0"/>
              <a:t>Assessment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Oceanic</a:t>
            </a:r>
            <a:r>
              <a:rPr lang="fo-FO" dirty="0" smtClean="0"/>
              <a:t> </a:t>
            </a:r>
            <a:r>
              <a:rPr lang="fo-FO" dirty="0" err="1" smtClean="0"/>
              <a:t>anomalies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predictive</a:t>
            </a:r>
            <a:r>
              <a:rPr lang="fo-FO" dirty="0" smtClean="0"/>
              <a:t> </a:t>
            </a:r>
            <a:r>
              <a:rPr lang="fo-FO" dirty="0" err="1" smtClean="0"/>
              <a:t>potential</a:t>
            </a:r>
            <a:r>
              <a:rPr lang="fo-FO" dirty="0" smtClean="0"/>
              <a:t> (</a:t>
            </a:r>
            <a:r>
              <a:rPr lang="fo-FO" dirty="0" err="1" smtClean="0"/>
              <a:t>UiB</a:t>
            </a:r>
            <a:r>
              <a:rPr lang="fo-FO" dirty="0" smtClean="0"/>
              <a:t>)</a:t>
            </a:r>
          </a:p>
          <a:p>
            <a:pPr marL="914400" lvl="1" indent="-514350"/>
            <a:r>
              <a:rPr lang="fo-FO" dirty="0" smtClean="0"/>
              <a:t>D2.6 </a:t>
            </a:r>
            <a:r>
              <a:rPr lang="fo-FO" dirty="0" err="1" smtClean="0"/>
              <a:t>Oceanic</a:t>
            </a:r>
            <a:r>
              <a:rPr lang="fo-FO" dirty="0" smtClean="0"/>
              <a:t> </a:t>
            </a:r>
            <a:r>
              <a:rPr lang="fo-FO" dirty="0" err="1" smtClean="0"/>
              <a:t>heat</a:t>
            </a:r>
            <a:r>
              <a:rPr lang="fo-FO" dirty="0" smtClean="0"/>
              <a:t> </a:t>
            </a:r>
            <a:r>
              <a:rPr lang="fo-FO" dirty="0" err="1" smtClean="0"/>
              <a:t>anomalies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Arctic</a:t>
            </a:r>
            <a:r>
              <a:rPr lang="fo-FO" dirty="0" smtClean="0"/>
              <a:t> </a:t>
            </a:r>
            <a:r>
              <a:rPr lang="fo-FO" dirty="0" err="1" smtClean="0"/>
              <a:t>sea-ice</a:t>
            </a:r>
            <a:r>
              <a:rPr lang="fo-FO" dirty="0" smtClean="0"/>
              <a:t> </a:t>
            </a:r>
            <a:r>
              <a:rPr lang="fo-FO" dirty="0" err="1" smtClean="0"/>
              <a:t>variability</a:t>
            </a:r>
            <a:r>
              <a:rPr lang="fo-FO" dirty="0" smtClean="0"/>
              <a:t> (</a:t>
            </a:r>
            <a:r>
              <a:rPr lang="fo-FO" dirty="0" smtClean="0"/>
              <a:t>CNRS)</a:t>
            </a:r>
          </a:p>
          <a:p>
            <a:pPr marL="914400" lvl="1" indent="-514350"/>
            <a:r>
              <a:rPr lang="fo-FO" dirty="0" smtClean="0"/>
              <a:t>MS8 </a:t>
            </a:r>
            <a:r>
              <a:rPr lang="fo-FO" dirty="0" err="1" smtClean="0"/>
              <a:t>Assessment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heat</a:t>
            </a:r>
            <a:r>
              <a:rPr lang="fo-FO" dirty="0" smtClean="0"/>
              <a:t> transport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distribution</a:t>
            </a:r>
            <a:r>
              <a:rPr lang="fo-FO" dirty="0" smtClean="0"/>
              <a:t> </a:t>
            </a:r>
            <a:r>
              <a:rPr lang="fo-FO" dirty="0" err="1" smtClean="0"/>
              <a:t>in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high</a:t>
            </a:r>
            <a:r>
              <a:rPr lang="fo-FO" dirty="0" smtClean="0"/>
              <a:t> </a:t>
            </a:r>
            <a:r>
              <a:rPr lang="fo-FO" dirty="0" err="1" smtClean="0"/>
              <a:t>Arctic</a:t>
            </a:r>
            <a:r>
              <a:rPr lang="fo-FO" dirty="0" smtClean="0"/>
              <a:t> </a:t>
            </a:r>
            <a:r>
              <a:rPr lang="fo-FO" dirty="0" err="1" smtClean="0"/>
              <a:t>in</a:t>
            </a:r>
            <a:r>
              <a:rPr lang="fo-FO" dirty="0" smtClean="0"/>
              <a:t> </a:t>
            </a:r>
            <a:r>
              <a:rPr lang="fo-FO" dirty="0" err="1" smtClean="0"/>
              <a:t>eddy</a:t>
            </a:r>
            <a:r>
              <a:rPr lang="fo-FO" dirty="0" smtClean="0"/>
              <a:t> </a:t>
            </a:r>
            <a:r>
              <a:rPr lang="fo-FO" dirty="0" err="1" smtClean="0"/>
              <a:t>resolving</a:t>
            </a:r>
            <a:r>
              <a:rPr lang="fo-FO" dirty="0" smtClean="0"/>
              <a:t> </a:t>
            </a:r>
            <a:r>
              <a:rPr lang="fo-FO" dirty="0" err="1" smtClean="0"/>
              <a:t>model</a:t>
            </a:r>
            <a:r>
              <a:rPr lang="fo-FO" dirty="0" smtClean="0"/>
              <a:t> (CNRS)</a:t>
            </a:r>
            <a:endParaRPr lang="fo-FO" dirty="0" smtClean="0"/>
          </a:p>
          <a:p>
            <a:pPr marL="914400" lvl="1" indent="-514350"/>
            <a:r>
              <a:rPr lang="fo-FO" dirty="0" smtClean="0"/>
              <a:t>MS9 </a:t>
            </a:r>
            <a:r>
              <a:rPr lang="fo-FO" dirty="0" err="1" smtClean="0"/>
              <a:t>Coupled</a:t>
            </a:r>
            <a:r>
              <a:rPr lang="fo-FO" dirty="0" smtClean="0"/>
              <a:t> </a:t>
            </a:r>
            <a:r>
              <a:rPr lang="fo-FO" dirty="0" err="1" smtClean="0"/>
              <a:t>reanalysis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Arctic</a:t>
            </a:r>
            <a:r>
              <a:rPr lang="fo-FO" dirty="0" smtClean="0"/>
              <a:t> </a:t>
            </a:r>
            <a:r>
              <a:rPr lang="fo-FO" dirty="0" err="1" smtClean="0"/>
              <a:t>climate</a:t>
            </a:r>
            <a:r>
              <a:rPr lang="fo-FO" dirty="0" smtClean="0"/>
              <a:t> (CNRS)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WP2 – </a:t>
            </a:r>
            <a:r>
              <a:rPr lang="fo-FO" dirty="0" err="1" smtClean="0"/>
              <a:t>Tasks</a:t>
            </a:r>
            <a:r>
              <a:rPr lang="fo-FO" dirty="0" smtClean="0"/>
              <a:t> </a:t>
            </a:r>
            <a:r>
              <a:rPr lang="fo-FO" dirty="0" smtClean="0"/>
              <a:t>2.3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o-FO" dirty="0" err="1" smtClean="0"/>
              <a:t>Optimization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coordination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existing</a:t>
            </a:r>
            <a:r>
              <a:rPr lang="fo-FO" dirty="0" smtClean="0"/>
              <a:t> TMA </a:t>
            </a:r>
            <a:r>
              <a:rPr lang="fo-FO" dirty="0" err="1" smtClean="0"/>
              <a:t>systems</a:t>
            </a:r>
            <a:r>
              <a:rPr lang="fo-FO" dirty="0" smtClean="0"/>
              <a:t>, </a:t>
            </a:r>
            <a:r>
              <a:rPr lang="fo-FO" dirty="0" err="1" smtClean="0"/>
              <a:t>improved</a:t>
            </a:r>
            <a:r>
              <a:rPr lang="fo-FO" dirty="0" smtClean="0"/>
              <a:t> data </a:t>
            </a:r>
            <a:r>
              <a:rPr lang="fo-FO" dirty="0" err="1" smtClean="0"/>
              <a:t>delivery</a:t>
            </a:r>
            <a:r>
              <a:rPr lang="fo-FO" dirty="0" smtClean="0"/>
              <a:t> for </a:t>
            </a:r>
            <a:r>
              <a:rPr lang="fo-FO" dirty="0" err="1" smtClean="0"/>
              <a:t>predictions</a:t>
            </a:r>
            <a:r>
              <a:rPr lang="fo-FO" dirty="0" smtClean="0"/>
              <a:t> </a:t>
            </a:r>
            <a:r>
              <a:rPr lang="fo-FO" dirty="0" err="1" smtClean="0"/>
              <a:t>and</a:t>
            </a:r>
            <a:r>
              <a:rPr lang="fo-FO" dirty="0" smtClean="0"/>
              <a:t> </a:t>
            </a:r>
            <a:r>
              <a:rPr lang="fo-FO" dirty="0" err="1" smtClean="0"/>
              <a:t>identification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gaps</a:t>
            </a:r>
            <a:r>
              <a:rPr lang="fo-FO" dirty="0" smtClean="0"/>
              <a:t> (HAV)</a:t>
            </a:r>
            <a:endParaRPr lang="fo-FO" dirty="0" smtClean="0"/>
          </a:p>
          <a:p>
            <a:pPr lvl="1"/>
            <a:r>
              <a:rPr lang="fo-FO" sz="2800" dirty="0" smtClean="0"/>
              <a:t>D2.7  </a:t>
            </a:r>
            <a:r>
              <a:rPr lang="fo-FO" sz="2800" dirty="0" err="1" smtClean="0"/>
              <a:t>Cost-benefit</a:t>
            </a:r>
            <a:r>
              <a:rPr lang="fo-FO" sz="2800" dirty="0" smtClean="0"/>
              <a:t> </a:t>
            </a:r>
            <a:r>
              <a:rPr lang="fo-FO" sz="2800" dirty="0" err="1" smtClean="0"/>
              <a:t>analysis</a:t>
            </a:r>
            <a:r>
              <a:rPr lang="fo-FO" sz="2800" dirty="0" smtClean="0"/>
              <a:t> </a:t>
            </a:r>
            <a:r>
              <a:rPr lang="fo-FO" sz="2800" dirty="0" err="1" smtClean="0"/>
              <a:t>of</a:t>
            </a:r>
            <a:r>
              <a:rPr lang="fo-FO" sz="2800" dirty="0" smtClean="0"/>
              <a:t> </a:t>
            </a:r>
            <a:r>
              <a:rPr lang="fo-FO" sz="2800" dirty="0" err="1" smtClean="0"/>
              <a:t>the</a:t>
            </a:r>
            <a:r>
              <a:rPr lang="fo-FO" sz="2800" dirty="0" smtClean="0"/>
              <a:t> RAPID </a:t>
            </a:r>
            <a:r>
              <a:rPr lang="fo-FO" sz="2800" dirty="0" err="1" smtClean="0"/>
              <a:t>and</a:t>
            </a:r>
            <a:r>
              <a:rPr lang="fo-FO" sz="2800" dirty="0" smtClean="0"/>
              <a:t> OSNAP </a:t>
            </a:r>
            <a:r>
              <a:rPr lang="fo-FO" sz="2800" dirty="0" err="1" smtClean="0"/>
              <a:t>arrays</a:t>
            </a:r>
            <a:r>
              <a:rPr lang="fo-FO" sz="2800" dirty="0" smtClean="0"/>
              <a:t> (</a:t>
            </a:r>
            <a:r>
              <a:rPr lang="fo-FO" sz="2800" dirty="0" smtClean="0"/>
              <a:t>GEOMAR)</a:t>
            </a:r>
          </a:p>
          <a:p>
            <a:pPr lvl="1"/>
            <a:r>
              <a:rPr lang="fo-FO" sz="3200" dirty="0" smtClean="0"/>
              <a:t>D2.8 </a:t>
            </a:r>
            <a:r>
              <a:rPr lang="fo-FO" sz="3200" dirty="0" err="1" smtClean="0"/>
              <a:t>Optimization</a:t>
            </a:r>
            <a:r>
              <a:rPr lang="fo-FO" sz="3200" dirty="0" smtClean="0"/>
              <a:t> </a:t>
            </a:r>
            <a:r>
              <a:rPr lang="fo-FO" sz="3200" dirty="0" err="1" smtClean="0"/>
              <a:t>of</a:t>
            </a:r>
            <a:r>
              <a:rPr lang="fo-FO" sz="3200" dirty="0" smtClean="0"/>
              <a:t> </a:t>
            </a:r>
            <a:r>
              <a:rPr lang="fo-FO" sz="3200" dirty="0" err="1" smtClean="0"/>
              <a:t>the</a:t>
            </a:r>
            <a:r>
              <a:rPr lang="fo-FO" sz="3200" dirty="0" smtClean="0"/>
              <a:t> GSR </a:t>
            </a:r>
            <a:r>
              <a:rPr lang="fo-FO" sz="3200" dirty="0" err="1" smtClean="0"/>
              <a:t>inflow</a:t>
            </a:r>
            <a:r>
              <a:rPr lang="fo-FO" sz="3200" dirty="0" smtClean="0"/>
              <a:t> </a:t>
            </a:r>
            <a:r>
              <a:rPr lang="fo-FO" sz="3200" dirty="0" err="1" smtClean="0"/>
              <a:t>arrays</a:t>
            </a:r>
            <a:r>
              <a:rPr lang="fo-FO" sz="3200" dirty="0" smtClean="0"/>
              <a:t> (HAV)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WP2 - </a:t>
            </a:r>
            <a:r>
              <a:rPr lang="fo-FO" dirty="0" err="1" smtClean="0"/>
              <a:t>Objectives</a:t>
            </a:r>
            <a:endParaRPr lang="fo-F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i="1" dirty="0" smtClean="0"/>
              <a:t>Enhancing the predictive capacity beyond seasons</a:t>
            </a:r>
          </a:p>
          <a:p>
            <a:pPr marL="914400" lvl="1" indent="-514350"/>
            <a:r>
              <a:rPr lang="fo-FO" dirty="0" err="1" smtClean="0"/>
              <a:t>Assessment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Oceanic</a:t>
            </a:r>
            <a:r>
              <a:rPr lang="fo-FO" dirty="0" smtClean="0"/>
              <a:t> </a:t>
            </a:r>
            <a:r>
              <a:rPr lang="fo-FO" dirty="0" err="1" smtClean="0"/>
              <a:t>anomalies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</a:t>
            </a:r>
            <a:r>
              <a:rPr lang="fo-FO" dirty="0" err="1" smtClean="0"/>
              <a:t>predictive</a:t>
            </a:r>
            <a:r>
              <a:rPr lang="fo-FO" dirty="0" smtClean="0"/>
              <a:t> </a:t>
            </a:r>
            <a:r>
              <a:rPr lang="fo-FO" dirty="0" err="1" smtClean="0"/>
              <a:t>potential</a:t>
            </a:r>
            <a:endParaRPr lang="fo-FO" dirty="0" smtClean="0"/>
          </a:p>
          <a:p>
            <a:pPr marL="914400" lvl="1" indent="-514350"/>
            <a:r>
              <a:rPr lang="fo-FO" dirty="0" err="1" smtClean="0"/>
              <a:t>Reanalyses</a:t>
            </a:r>
            <a:r>
              <a:rPr lang="fo-FO" dirty="0" smtClean="0"/>
              <a:t> </a:t>
            </a:r>
            <a:r>
              <a:rPr lang="fo-FO" dirty="0" err="1" smtClean="0"/>
              <a:t>to</a:t>
            </a:r>
            <a:r>
              <a:rPr lang="fo-FO" dirty="0" smtClean="0"/>
              <a:t> </a:t>
            </a:r>
            <a:r>
              <a:rPr lang="fo-FO" dirty="0" err="1" smtClean="0"/>
              <a:t>serve</a:t>
            </a:r>
            <a:r>
              <a:rPr lang="fo-FO" dirty="0" smtClean="0"/>
              <a:t> as </a:t>
            </a:r>
            <a:r>
              <a:rPr lang="fo-FO" dirty="0" err="1" smtClean="0"/>
              <a:t>input</a:t>
            </a:r>
            <a:r>
              <a:rPr lang="fo-FO" dirty="0" smtClean="0"/>
              <a:t> </a:t>
            </a:r>
            <a:r>
              <a:rPr lang="fo-FO" dirty="0" err="1" smtClean="0"/>
              <a:t>to</a:t>
            </a:r>
            <a:r>
              <a:rPr lang="fo-FO" dirty="0" smtClean="0"/>
              <a:t> WP4 (</a:t>
            </a:r>
            <a:r>
              <a:rPr lang="fo-FO" dirty="0" err="1" smtClean="0"/>
              <a:t>Enhancing</a:t>
            </a:r>
            <a:r>
              <a:rPr lang="fo-FO" dirty="0" smtClean="0"/>
              <a:t> </a:t>
            </a:r>
            <a:r>
              <a:rPr lang="fo-FO" dirty="0" err="1" smtClean="0"/>
              <a:t>the</a:t>
            </a:r>
            <a:r>
              <a:rPr lang="fo-FO" dirty="0" smtClean="0"/>
              <a:t> </a:t>
            </a:r>
            <a:r>
              <a:rPr lang="fo-FO" dirty="0" err="1" smtClean="0"/>
              <a:t>capacity</a:t>
            </a:r>
            <a:r>
              <a:rPr lang="fo-FO" dirty="0" smtClean="0"/>
              <a:t> </a:t>
            </a:r>
            <a:r>
              <a:rPr lang="fo-FO" dirty="0" err="1" smtClean="0"/>
              <a:t>of</a:t>
            </a:r>
            <a:r>
              <a:rPr lang="fo-FO" dirty="0" smtClean="0"/>
              <a:t> s2d </a:t>
            </a:r>
            <a:r>
              <a:rPr lang="fo-FO" dirty="0" err="1" smtClean="0"/>
              <a:t>prediction</a:t>
            </a:r>
            <a:r>
              <a:rPr lang="fo-FO" dirty="0" smtClean="0"/>
              <a:t>)</a:t>
            </a:r>
          </a:p>
          <a:p>
            <a:pPr marL="514350" indent="-514350"/>
            <a:r>
              <a:rPr lang="en-US" i="1" dirty="0" smtClean="0"/>
              <a:t>Optimizing observational systems</a:t>
            </a:r>
          </a:p>
          <a:p>
            <a:pPr marL="914400" lvl="1" indent="-514350"/>
            <a:r>
              <a:rPr lang="en-GB" dirty="0" smtClean="0"/>
              <a:t>Near real time data access from TMAs (NACLIM, </a:t>
            </a:r>
            <a:r>
              <a:rPr lang="en-GB" dirty="0" err="1" smtClean="0"/>
              <a:t>AtlantOS</a:t>
            </a:r>
            <a:r>
              <a:rPr lang="en-GB" dirty="0" smtClean="0"/>
              <a:t>, NERC)</a:t>
            </a:r>
          </a:p>
          <a:p>
            <a:pPr marL="914400" lvl="1" indent="-514350"/>
            <a:r>
              <a:rPr lang="en-GB" dirty="0" smtClean="0"/>
              <a:t>Integrate New Earth Obs. to inflow arrays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4908</TotalTime>
  <Words>654</Words>
  <Application>Microsoft Office PowerPoint</Application>
  <PresentationFormat>On-screen Show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Blue-Action – WP2 Lower latitude drivers of Arctic changes</vt:lpstr>
      <vt:lpstr>WP2 – Who are we?</vt:lpstr>
      <vt:lpstr>What will we do?</vt:lpstr>
      <vt:lpstr>Slide 4</vt:lpstr>
      <vt:lpstr>Slide 5</vt:lpstr>
      <vt:lpstr>WP2 – Task 2.1</vt:lpstr>
      <vt:lpstr>WP2 – Tasks 2.2</vt:lpstr>
      <vt:lpstr>WP2 – Tasks 2.3</vt:lpstr>
      <vt:lpstr>WP2 - Objectives</vt:lpstr>
      <vt:lpstr>WP2 – Objectives (cont.)</vt:lpstr>
      <vt:lpstr>WP2 Observations/Data</vt:lpstr>
      <vt:lpstr>Models and Reanalyses</vt:lpstr>
      <vt:lpstr>Presentations tomorrow</vt:lpstr>
      <vt:lpstr>Slide 14</vt:lpstr>
      <vt:lpstr>Slide 15</vt:lpstr>
    </vt:vector>
  </TitlesOfParts>
  <Company>UiB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Svein Østerhus</dc:creator>
  <cp:lastModifiedBy>karinl</cp:lastModifiedBy>
  <cp:revision>252</cp:revision>
  <dcterms:created xsi:type="dcterms:W3CDTF">2012-11-05T14:42:48Z</dcterms:created>
  <dcterms:modified xsi:type="dcterms:W3CDTF">2017-01-18T08:19:06Z</dcterms:modified>
</cp:coreProperties>
</file>