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7" r:id="rId2"/>
    <p:sldId id="276" r:id="rId3"/>
    <p:sldId id="278" r:id="rId4"/>
    <p:sldId id="272" r:id="rId5"/>
    <p:sldId id="279" r:id="rId6"/>
    <p:sldId id="267" r:id="rId7"/>
    <p:sldId id="268" r:id="rId8"/>
    <p:sldId id="281" r:id="rId9"/>
    <p:sldId id="282" r:id="rId10"/>
    <p:sldId id="285" r:id="rId11"/>
    <p:sldId id="286" r:id="rId12"/>
    <p:sldId id="283" r:id="rId13"/>
    <p:sldId id="28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202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91A26-3EF7-5540-B10F-D58B641AE92D}" type="datetimeFigureOut">
              <a:rPr lang="en-US" smtClean="0"/>
              <a:t>18.01.17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285F1-F8A4-084E-ADE8-C5103B8D0EC0}" type="slidenum">
              <a:rPr lang="en-GB" smtClean="0"/>
              <a:t>‹#›</a:t>
            </a:fld>
            <a:endParaRPr lang="en-GB"/>
          </a:p>
        </p:txBody>
      </p:sp>
    </p:spTree>
    <p:extLst>
      <p:ext uri="{BB962C8B-B14F-4D97-AF65-F5344CB8AC3E}">
        <p14:creationId xmlns:p14="http://schemas.microsoft.com/office/powerpoint/2010/main" val="1465577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Abstract </a:t>
            </a:r>
            <a:r>
              <a:rPr lang="en-US" sz="1200" kern="1200" dirty="0" smtClean="0">
                <a:solidFill>
                  <a:schemeClr val="tx1"/>
                </a:solidFill>
                <a:effectLst/>
                <a:latin typeface="+mn-lt"/>
                <a:ea typeface="+mn-ea"/>
                <a:cs typeface="+mn-cs"/>
              </a:rPr>
              <a:t>A main concern of present climate change is the Arctic sea ice cover. In wintertime, its observed variability is largely carried by the Barents Sea. Here we propose and evaluate a simple quantitative and prognostic framework based on first principles and rooted in observations to predict the annual mean Barents Sea ice cover, which variance is carried by the winter ice (96%). By using observed ocean heat transport and sea ice area, the proposed framework appears skillful and explains 50% of the observed sea ice variance up to 2 years in advance. The qualitative prediction of increase versus decrease in ice </a:t>
            </a:r>
            <a:r>
              <a:rPr lang="en-US" sz="1200" kern="1200" smtClean="0">
                <a:solidFill>
                  <a:schemeClr val="tx1"/>
                </a:solidFill>
                <a:effectLst/>
                <a:latin typeface="+mn-lt"/>
                <a:ea typeface="+mn-ea"/>
                <a:cs typeface="+mn-cs"/>
              </a:rPr>
              <a:t>cover is </a:t>
            </a:r>
            <a:r>
              <a:rPr lang="en-US" sz="1200" kern="1200" dirty="0" smtClean="0">
                <a:solidFill>
                  <a:schemeClr val="tx1"/>
                </a:solidFill>
                <a:effectLst/>
                <a:latin typeface="+mn-lt"/>
                <a:ea typeface="+mn-ea"/>
                <a:cs typeface="+mn-cs"/>
              </a:rPr>
              <a:t>correct 88% of the time. Model imperfections can largely be diagnosed from simultaneous </a:t>
            </a:r>
            <a:r>
              <a:rPr lang="en-US" sz="1200" kern="1200" dirty="0" err="1" smtClean="0">
                <a:solidFill>
                  <a:schemeClr val="tx1"/>
                </a:solidFill>
                <a:effectLst/>
                <a:latin typeface="+mn-lt"/>
                <a:ea typeface="+mn-ea"/>
                <a:cs typeface="+mn-cs"/>
              </a:rPr>
              <a:t>meridional</a:t>
            </a:r>
            <a:r>
              <a:rPr lang="en-US" sz="1200" kern="1200" dirty="0" smtClean="0">
                <a:solidFill>
                  <a:schemeClr val="tx1"/>
                </a:solidFill>
                <a:effectLst/>
                <a:latin typeface="+mn-lt"/>
                <a:ea typeface="+mn-ea"/>
                <a:cs typeface="+mn-cs"/>
              </a:rPr>
              <a:t> winds. The framework and skill are supported by a 60 year simulation from a regional ice-ocean model. We particularly predict that the winter sea ice cover for 2016 will be slightly less than 2015. </a:t>
            </a:r>
            <a:endParaRPr lang="en-US" dirty="0" smtClean="0"/>
          </a:p>
          <a:p>
            <a:endParaRPr lang="en-GB" dirty="0"/>
          </a:p>
        </p:txBody>
      </p:sp>
      <p:sp>
        <p:nvSpPr>
          <p:cNvPr id="4" name="Slide Number Placeholder 3"/>
          <p:cNvSpPr>
            <a:spLocks noGrp="1"/>
          </p:cNvSpPr>
          <p:nvPr>
            <p:ph type="sldNum" sz="quarter" idx="10"/>
          </p:nvPr>
        </p:nvSpPr>
        <p:spPr/>
        <p:txBody>
          <a:bodyPr/>
          <a:lstStyle/>
          <a:p>
            <a:fld id="{B3EF94DF-08DA-BC4F-B1ED-502D8BEEC689}" type="slidenum">
              <a:rPr lang="en-GB" smtClean="0"/>
              <a:t>3</a:t>
            </a:fld>
            <a:endParaRPr lang="en-GB"/>
          </a:p>
        </p:txBody>
      </p:sp>
    </p:spTree>
    <p:extLst>
      <p:ext uri="{BB962C8B-B14F-4D97-AF65-F5344CB8AC3E}">
        <p14:creationId xmlns:p14="http://schemas.microsoft.com/office/powerpoint/2010/main" val="45669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noProof="0" dirty="0"/>
          </a:p>
        </p:txBody>
      </p:sp>
      <p:sp>
        <p:nvSpPr>
          <p:cNvPr id="4" name="Pladsholder til diasnummer 3"/>
          <p:cNvSpPr>
            <a:spLocks noGrp="1"/>
          </p:cNvSpPr>
          <p:nvPr>
            <p:ph type="sldNum" sz="quarter" idx="10"/>
          </p:nvPr>
        </p:nvSpPr>
        <p:spPr/>
        <p:txBody>
          <a:bodyPr/>
          <a:lstStyle/>
          <a:p>
            <a:pPr>
              <a:defRPr/>
            </a:pPr>
            <a:fld id="{C64F3062-90F3-4440-BC6B-DB052DE8E8E3}" type="slidenum">
              <a:rPr lang="en-GB" smtClean="0"/>
              <a:pPr>
                <a:defRPr/>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nummernplatzhalter 6"/>
          <p:cNvSpPr txBox="1">
            <a:spLocks noGrp="1"/>
          </p:cNvSpPr>
          <p:nvPr/>
        </p:nvSpPr>
        <p:spPr bwMode="auto">
          <a:xfrm>
            <a:off x="3884064" y="8685335"/>
            <a:ext cx="29723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algn="r" eaLnBrk="1" hangingPunct="1"/>
            <a:fld id="{BC3EEBDB-5E36-D946-A560-F2F339E428AF}" type="slidenum">
              <a:rPr lang="de-DE" sz="1200"/>
              <a:pPr algn="r" eaLnBrk="1" hangingPunct="1"/>
              <a:t>13</a:t>
            </a:fld>
            <a:endParaRPr lang="de-DE" sz="1200"/>
          </a:p>
        </p:txBody>
      </p:sp>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GB"/>
          </a:p>
        </p:txBody>
      </p:sp>
      <p:sp>
        <p:nvSpPr>
          <p:cNvPr id="4" name="Date Placeholder 3"/>
          <p:cNvSpPr>
            <a:spLocks noGrp="1"/>
          </p:cNvSpPr>
          <p:nvPr>
            <p:ph type="dt" sz="half" idx="10"/>
          </p:nvPr>
        </p:nvSpPr>
        <p:spPr/>
        <p:txBody>
          <a:bodyPr/>
          <a:lstStyle/>
          <a:p>
            <a:fld id="{F352687F-8883-F340-BE1C-925E33C74C6C}" type="datetimeFigureOut">
              <a:rPr lang="en-US" smtClean="0"/>
              <a:t>18.01.17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260819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4" name="Date Placeholder 3"/>
          <p:cNvSpPr>
            <a:spLocks noGrp="1"/>
          </p:cNvSpPr>
          <p:nvPr>
            <p:ph type="dt" sz="half" idx="10"/>
          </p:nvPr>
        </p:nvSpPr>
        <p:spPr/>
        <p:txBody>
          <a:bodyPr/>
          <a:lstStyle/>
          <a:p>
            <a:fld id="{F352687F-8883-F340-BE1C-925E33C74C6C}" type="datetimeFigureOut">
              <a:rPr lang="en-US" smtClean="0"/>
              <a:t>18.01.17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389829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4" name="Date Placeholder 3"/>
          <p:cNvSpPr>
            <a:spLocks noGrp="1"/>
          </p:cNvSpPr>
          <p:nvPr>
            <p:ph type="dt" sz="half" idx="10"/>
          </p:nvPr>
        </p:nvSpPr>
        <p:spPr/>
        <p:txBody>
          <a:bodyPr/>
          <a:lstStyle/>
          <a:p>
            <a:fld id="{F352687F-8883-F340-BE1C-925E33C74C6C}" type="datetimeFigureOut">
              <a:rPr lang="en-US" smtClean="0"/>
              <a:t>18.01.17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246802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a-DK" dirty="0" smtClean="0"/>
              <a:t>Klik for at redigere titeltypografi i masteren</a:t>
            </a:r>
            <a:endParaRPr lang="da-DK" dirty="0"/>
          </a:p>
        </p:txBody>
      </p:sp>
      <p:sp>
        <p:nvSpPr>
          <p:cNvPr id="3" name="Pladsholder til indhold 2"/>
          <p:cNvSpPr>
            <a:spLocks noGrp="1"/>
          </p:cNvSpPr>
          <p:nvPr>
            <p:ph sz="quarter" idx="1"/>
          </p:nvPr>
        </p:nvSpPr>
        <p:spPr>
          <a:xfrm>
            <a:off x="457200" y="1600200"/>
            <a:ext cx="4038600" cy="21859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57200" y="3938588"/>
            <a:ext cx="4038600" cy="21875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indhold 5"/>
          <p:cNvSpPr>
            <a:spLocks noGrp="1"/>
          </p:cNvSpPr>
          <p:nvPr>
            <p:ph sz="quarter" idx="4"/>
          </p:nvPr>
        </p:nvSpPr>
        <p:spPr>
          <a:xfrm>
            <a:off x="4648200" y="3938588"/>
            <a:ext cx="4038600" cy="218757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3B7B738-FC8A-4192-8AD6-31309BDF30DC}" type="slidenum">
              <a:rPr lang="en-GB"/>
              <a:pPr>
                <a:defRPr/>
              </a:pPr>
              <a:t>‹#›</a:t>
            </a:fld>
            <a:endParaRPr lang="en-GB"/>
          </a:p>
        </p:txBody>
      </p:sp>
    </p:spTree>
    <p:extLst>
      <p:ext uri="{BB962C8B-B14F-4D97-AF65-F5344CB8AC3E}">
        <p14:creationId xmlns:p14="http://schemas.microsoft.com/office/powerpoint/2010/main" val="287777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GB"/>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4" name="Date Placeholder 3"/>
          <p:cNvSpPr>
            <a:spLocks noGrp="1"/>
          </p:cNvSpPr>
          <p:nvPr>
            <p:ph type="dt" sz="half" idx="10"/>
          </p:nvPr>
        </p:nvSpPr>
        <p:spPr/>
        <p:txBody>
          <a:bodyPr/>
          <a:lstStyle/>
          <a:p>
            <a:fld id="{F352687F-8883-F340-BE1C-925E33C74C6C}" type="datetimeFigureOut">
              <a:rPr lang="en-US" smtClean="0"/>
              <a:t>18.01.17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40313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F352687F-8883-F340-BE1C-925E33C74C6C}" type="datetimeFigureOut">
              <a:rPr lang="en-US" smtClean="0"/>
              <a:t>18.01.17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383240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5" name="Date Placeholder 4"/>
          <p:cNvSpPr>
            <a:spLocks noGrp="1"/>
          </p:cNvSpPr>
          <p:nvPr>
            <p:ph type="dt" sz="half" idx="10"/>
          </p:nvPr>
        </p:nvSpPr>
        <p:spPr/>
        <p:txBody>
          <a:bodyPr/>
          <a:lstStyle/>
          <a:p>
            <a:fld id="{F352687F-8883-F340-BE1C-925E33C74C6C}" type="datetimeFigureOut">
              <a:rPr lang="en-US" smtClean="0"/>
              <a:t>18.01.17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253740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7" name="Date Placeholder 6"/>
          <p:cNvSpPr>
            <a:spLocks noGrp="1"/>
          </p:cNvSpPr>
          <p:nvPr>
            <p:ph type="dt" sz="half" idx="10"/>
          </p:nvPr>
        </p:nvSpPr>
        <p:spPr/>
        <p:txBody>
          <a:bodyPr/>
          <a:lstStyle/>
          <a:p>
            <a:fld id="{F352687F-8883-F340-BE1C-925E33C74C6C}" type="datetimeFigureOut">
              <a:rPr lang="en-US" smtClean="0"/>
              <a:t>18.01.17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112707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GB"/>
          </a:p>
        </p:txBody>
      </p:sp>
      <p:sp>
        <p:nvSpPr>
          <p:cNvPr id="3" name="Date Placeholder 2"/>
          <p:cNvSpPr>
            <a:spLocks noGrp="1"/>
          </p:cNvSpPr>
          <p:nvPr>
            <p:ph type="dt" sz="half" idx="10"/>
          </p:nvPr>
        </p:nvSpPr>
        <p:spPr/>
        <p:txBody>
          <a:bodyPr/>
          <a:lstStyle/>
          <a:p>
            <a:fld id="{F352687F-8883-F340-BE1C-925E33C74C6C}" type="datetimeFigureOut">
              <a:rPr lang="en-US" smtClean="0"/>
              <a:t>18.01.17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49214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2687F-8883-F340-BE1C-925E33C74C6C}" type="datetimeFigureOut">
              <a:rPr lang="en-US" smtClean="0"/>
              <a:t>18.01.17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322958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F352687F-8883-F340-BE1C-925E33C74C6C}" type="datetimeFigureOut">
              <a:rPr lang="en-US" smtClean="0"/>
              <a:t>18.01.17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65469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F352687F-8883-F340-BE1C-925E33C74C6C}" type="datetimeFigureOut">
              <a:rPr lang="en-US" smtClean="0"/>
              <a:t>18.01.17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B314CB-E359-664B-80B7-767CEEDA51ED}" type="slidenum">
              <a:rPr lang="en-GB" smtClean="0"/>
              <a:t>‹#›</a:t>
            </a:fld>
            <a:endParaRPr lang="en-GB"/>
          </a:p>
        </p:txBody>
      </p:sp>
    </p:spTree>
    <p:extLst>
      <p:ext uri="{BB962C8B-B14F-4D97-AF65-F5344CB8AC3E}">
        <p14:creationId xmlns:p14="http://schemas.microsoft.com/office/powerpoint/2010/main" val="1220798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2687F-8883-F340-BE1C-925E33C74C6C}" type="datetimeFigureOut">
              <a:rPr lang="en-US" smtClean="0"/>
              <a:t>18.01.17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314CB-E359-664B-80B7-767CEEDA51ED}" type="slidenum">
              <a:rPr lang="en-GB" smtClean="0"/>
              <a:t>‹#›</a:t>
            </a:fld>
            <a:endParaRPr lang="en-GB"/>
          </a:p>
        </p:txBody>
      </p:sp>
    </p:spTree>
    <p:extLst>
      <p:ext uri="{BB962C8B-B14F-4D97-AF65-F5344CB8AC3E}">
        <p14:creationId xmlns:p14="http://schemas.microsoft.com/office/powerpoint/2010/main" val="83550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40105" y="113640"/>
            <a:ext cx="9050420" cy="954107"/>
          </a:xfrm>
          <a:prstGeom prst="rect">
            <a:avLst/>
          </a:prstGeom>
          <a:noFill/>
          <a:ln w="9525">
            <a:noFill/>
            <a:miter lim="800000"/>
            <a:headEnd/>
            <a:tailEnd/>
          </a:ln>
        </p:spPr>
        <p:txBody>
          <a:bodyPr wrap="square">
            <a:spAutoFit/>
          </a:bodyPr>
          <a:lstStyle/>
          <a:p>
            <a:pPr algn="ctr"/>
            <a:r>
              <a:rPr lang="en-US" sz="2800" b="1" dirty="0" smtClean="0">
                <a:ln>
                  <a:solidFill>
                    <a:schemeClr val="accent2"/>
                  </a:solidFill>
                </a:ln>
                <a:latin typeface="Calibri" pitchFamily="34" charset="0"/>
                <a:cs typeface="Calibri" pitchFamily="34" charset="0"/>
              </a:rPr>
              <a:t>WP4: Enhancing </a:t>
            </a:r>
            <a:r>
              <a:rPr lang="en-US" sz="2800" b="1" dirty="0">
                <a:ln>
                  <a:solidFill>
                    <a:schemeClr val="accent2"/>
                  </a:solidFill>
                </a:ln>
                <a:latin typeface="Calibri" pitchFamily="34" charset="0"/>
                <a:cs typeface="Calibri" pitchFamily="34" charset="0"/>
              </a:rPr>
              <a:t>the capacity of seasonal-to-decadal predictions in the Arctic and over the Northern </a:t>
            </a:r>
            <a:r>
              <a:rPr lang="en-US" sz="2800" b="1" dirty="0" smtClean="0">
                <a:ln>
                  <a:solidFill>
                    <a:schemeClr val="accent2"/>
                  </a:solidFill>
                </a:ln>
                <a:latin typeface="Calibri" pitchFamily="34" charset="0"/>
                <a:cs typeface="Calibri" pitchFamily="34" charset="0"/>
              </a:rPr>
              <a:t>Hemisphere</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
        <p:nvSpPr>
          <p:cNvPr id="2" name="Rektangel 1"/>
          <p:cNvSpPr/>
          <p:nvPr/>
        </p:nvSpPr>
        <p:spPr>
          <a:xfrm>
            <a:off x="1737911" y="1192464"/>
            <a:ext cx="5481053" cy="571951"/>
          </a:xfrm>
          <a:prstGeom prst="rect">
            <a:avLst/>
          </a:prstGeom>
        </p:spPr>
        <p:txBody>
          <a:bodyPr wrap="square">
            <a:spAutoFit/>
          </a:bodyPr>
          <a:lstStyle/>
          <a:p>
            <a:pPr>
              <a:lnSpc>
                <a:spcPct val="150000"/>
              </a:lnSpc>
            </a:pPr>
            <a:r>
              <a:rPr lang="fr-FR" sz="2200" dirty="0">
                <a:latin typeface="Calibri" panose="020F0502020204030204" pitchFamily="34" charset="0"/>
                <a:cs typeface="Arial"/>
              </a:rPr>
              <a:t>Daniela Matei (MPI) and Noel </a:t>
            </a:r>
            <a:r>
              <a:rPr lang="fr-FR" sz="2200" dirty="0" err="1">
                <a:latin typeface="Calibri" panose="020F0502020204030204" pitchFamily="34" charset="0"/>
                <a:cs typeface="Arial"/>
              </a:rPr>
              <a:t>Keenlyside</a:t>
            </a:r>
            <a:r>
              <a:rPr lang="fr-FR" sz="2200" dirty="0">
                <a:latin typeface="Calibri" panose="020F0502020204030204" pitchFamily="34" charset="0"/>
                <a:cs typeface="Arial"/>
              </a:rPr>
              <a:t> (</a:t>
            </a:r>
            <a:r>
              <a:rPr lang="fr-FR" sz="2200" dirty="0" err="1">
                <a:latin typeface="Calibri" panose="020F0502020204030204" pitchFamily="34" charset="0"/>
                <a:cs typeface="Arial"/>
              </a:rPr>
              <a:t>UiB</a:t>
            </a:r>
            <a:r>
              <a:rPr lang="fr-FR" sz="2200" dirty="0">
                <a:latin typeface="Calibri" panose="020F0502020204030204" pitchFamily="34" charset="0"/>
                <a:cs typeface="Arial"/>
              </a:rPr>
              <a:t>)</a:t>
            </a:r>
            <a:endParaRPr lang="nb-NO" sz="2200" dirty="0">
              <a:latin typeface="Calibri" panose="020F0502020204030204" pitchFamily="34" charset="0"/>
              <a:cs typeface="Arial"/>
            </a:endParaRPr>
          </a:p>
        </p:txBody>
      </p:sp>
      <p:sp>
        <p:nvSpPr>
          <p:cNvPr id="4" name="Rektangel 3"/>
          <p:cNvSpPr/>
          <p:nvPr/>
        </p:nvSpPr>
        <p:spPr>
          <a:xfrm>
            <a:off x="334896" y="1981200"/>
            <a:ext cx="8382000" cy="4401205"/>
          </a:xfrm>
          <a:prstGeom prst="rect">
            <a:avLst/>
          </a:prstGeom>
        </p:spPr>
        <p:txBody>
          <a:bodyPr wrap="square">
            <a:spAutoFit/>
          </a:bodyPr>
          <a:lstStyle/>
          <a:p>
            <a:r>
              <a:rPr lang="en-US" sz="2000" dirty="0" smtClean="0">
                <a:solidFill>
                  <a:schemeClr val="accent2"/>
                </a:solidFill>
                <a:latin typeface="Calibri" panose="020F0502020204030204" pitchFamily="34" charset="0"/>
              </a:rPr>
              <a:t>Motivation:</a:t>
            </a:r>
          </a:p>
          <a:p>
            <a:r>
              <a:rPr lang="en-US" sz="2000" dirty="0" smtClean="0">
                <a:latin typeface="Calibri" panose="020F0502020204030204" pitchFamily="34" charset="0"/>
              </a:rPr>
              <a:t>Observations </a:t>
            </a:r>
            <a:r>
              <a:rPr lang="en-US" sz="2000" dirty="0">
                <a:latin typeface="Calibri" panose="020F0502020204030204" pitchFamily="34" charset="0"/>
              </a:rPr>
              <a:t>and ocean, atmosphere, and coupled modelling studies indicate a two-way link between the North Atlantic and Nordic Seas/Arctic that implies</a:t>
            </a:r>
            <a:r>
              <a:rPr lang="en-US" sz="2000" dirty="0" smtClean="0">
                <a:latin typeface="Calibri" panose="020F0502020204030204" pitchFamily="34" charset="0"/>
              </a:rPr>
              <a:t>:</a:t>
            </a:r>
          </a:p>
          <a:p>
            <a:endParaRPr lang="en-US" sz="2000" dirty="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a </a:t>
            </a:r>
            <a:r>
              <a:rPr lang="en-US" sz="2000" dirty="0">
                <a:latin typeface="Calibri" panose="020F0502020204030204" pitchFamily="34" charset="0"/>
              </a:rPr>
              <a:t>potential for </a:t>
            </a:r>
            <a:r>
              <a:rPr lang="en-US" sz="2000" dirty="0" smtClean="0">
                <a:latin typeface="Calibri" panose="020F0502020204030204" pitchFamily="34" charset="0"/>
              </a:rPr>
              <a:t>skillful </a:t>
            </a:r>
            <a:r>
              <a:rPr lang="en-US" sz="2000" dirty="0">
                <a:latin typeface="Calibri" panose="020F0502020204030204" pitchFamily="34" charset="0"/>
              </a:rPr>
              <a:t>prediction in Nordic Seas and the Arctic</a:t>
            </a:r>
          </a:p>
          <a:p>
            <a:pPr marL="342900" indent="-342900">
              <a:buFont typeface="Arial" panose="020B0604020202020204" pitchFamily="34" charset="0"/>
              <a:buChar char="•"/>
            </a:pPr>
            <a:r>
              <a:rPr lang="en-US" sz="2000" dirty="0">
                <a:latin typeface="Calibri" panose="020F0502020204030204" pitchFamily="34" charset="0"/>
              </a:rPr>
              <a:t>a potential for enhanced prediction skill in the North Atlantic, and </a:t>
            </a:r>
          </a:p>
          <a:p>
            <a:pPr marL="342900" indent="-342900">
              <a:buFont typeface="Arial" panose="020B0604020202020204" pitchFamily="34" charset="0"/>
              <a:buChar char="•"/>
            </a:pPr>
            <a:r>
              <a:rPr lang="en-US" sz="2000" dirty="0" smtClean="0">
                <a:latin typeface="Calibri" panose="020F0502020204030204" pitchFamily="34" charset="0"/>
              </a:rPr>
              <a:t>a </a:t>
            </a:r>
            <a:r>
              <a:rPr lang="en-US" sz="2000" dirty="0">
                <a:latin typeface="Calibri" panose="020F0502020204030204" pitchFamily="34" charset="0"/>
              </a:rPr>
              <a:t>potential for enhanced prediction skill of climate over adjacent continental regions and the Northern </a:t>
            </a:r>
            <a:r>
              <a:rPr lang="en-US" sz="2000" dirty="0" smtClean="0">
                <a:latin typeface="Calibri" panose="020F0502020204030204" pitchFamily="34" charset="0"/>
              </a:rPr>
              <a:t>Hemisphere </a:t>
            </a:r>
            <a:r>
              <a:rPr lang="en-US" sz="2000" dirty="0">
                <a:latin typeface="Calibri" panose="020F0502020204030204" pitchFamily="34" charset="0"/>
              </a:rPr>
              <a:t>on seasonal-to-decadal timescales by better capturing variations in the oceans in both regions and in sea </a:t>
            </a:r>
            <a:r>
              <a:rPr lang="en-US" sz="2000" dirty="0" smtClean="0">
                <a:latin typeface="Calibri" panose="020F0502020204030204" pitchFamily="34" charset="0"/>
              </a:rPr>
              <a:t>ice. </a:t>
            </a:r>
            <a:endParaRPr lang="en-US" sz="2000" dirty="0">
              <a:latin typeface="Calibri" panose="020F0502020204030204" pitchFamily="34" charset="0"/>
            </a:endParaRPr>
          </a:p>
          <a:p>
            <a:endParaRPr lang="en-US" sz="2000" dirty="0" smtClean="0">
              <a:solidFill>
                <a:schemeClr val="accent2"/>
              </a:solidFill>
              <a:latin typeface="Calibri" panose="020F0502020204030204" pitchFamily="34" charset="0"/>
            </a:endParaRPr>
          </a:p>
          <a:p>
            <a:r>
              <a:rPr lang="en-US" sz="2000" dirty="0" smtClean="0">
                <a:latin typeface="Calibri" panose="020F0502020204030204" pitchFamily="34" charset="0"/>
              </a:rPr>
              <a:t>This apparent </a:t>
            </a:r>
            <a:r>
              <a:rPr lang="en-US" sz="2000" dirty="0">
                <a:latin typeface="Calibri" panose="020F0502020204030204" pitchFamily="34" charset="0"/>
              </a:rPr>
              <a:t>prediction potential of Arctic-lower latitude linkages has yet to be explored in a coordinated manner within the </a:t>
            </a:r>
            <a:r>
              <a:rPr lang="en-US" sz="2000" b="1" dirty="0">
                <a:latin typeface="Calibri" panose="020F0502020204030204" pitchFamily="34" charset="0"/>
              </a:rPr>
              <a:t>state-of-art multi-model ensemble </a:t>
            </a:r>
            <a:r>
              <a:rPr lang="en-US" sz="2000" b="1" dirty="0" smtClean="0">
                <a:latin typeface="Calibri" panose="020F0502020204030204" pitchFamily="34" charset="0"/>
              </a:rPr>
              <a:t>predictions</a:t>
            </a:r>
            <a:r>
              <a:rPr lang="en-US" sz="2000" dirty="0" smtClean="0">
                <a:latin typeface="Calibri" panose="020F0502020204030204" pitchFamily="34" charset="0"/>
              </a:rPr>
              <a:t>.</a:t>
            </a:r>
            <a:endParaRPr lang="da-DK" sz="2000" dirty="0">
              <a:latin typeface="Calibri" panose="020F0502020204030204" pitchFamily="34" charset="0"/>
            </a:endParaRPr>
          </a:p>
        </p:txBody>
      </p:sp>
    </p:spTree>
    <p:extLst>
      <p:ext uri="{BB962C8B-B14F-4D97-AF65-F5344CB8AC3E}">
        <p14:creationId xmlns:p14="http://schemas.microsoft.com/office/powerpoint/2010/main" val="497161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018" y="140699"/>
            <a:ext cx="4991740" cy="1753415"/>
          </a:xfrm>
        </p:spPr>
        <p:txBody>
          <a:bodyPr>
            <a:noAutofit/>
          </a:bodyPr>
          <a:lstStyle/>
          <a:p>
            <a:pPr algn="ctr"/>
            <a:r>
              <a:rPr lang="fr-FR" sz="3200" b="1" dirty="0" smtClean="0"/>
              <a:t>An impact of </a:t>
            </a:r>
            <a:r>
              <a:rPr lang="fr-FR" sz="3200" b="1" dirty="0" err="1" smtClean="0"/>
              <a:t>freshwater</a:t>
            </a:r>
            <a:r>
              <a:rPr lang="fr-FR" sz="3200" b="1" dirty="0" smtClean="0"/>
              <a:t> release in the </a:t>
            </a:r>
            <a:r>
              <a:rPr lang="fr-FR" sz="3200" b="1" dirty="0" err="1" smtClean="0"/>
              <a:t>North</a:t>
            </a:r>
            <a:r>
              <a:rPr lang="fr-FR" sz="3200" b="1" dirty="0" smtClean="0"/>
              <a:t> Atlantic?</a:t>
            </a:r>
            <a:endParaRPr lang="fr-FR" sz="3200" b="1" dirty="0"/>
          </a:p>
        </p:txBody>
      </p:sp>
      <p:sp>
        <p:nvSpPr>
          <p:cNvPr id="3" name="Espace réservé du contenu 2"/>
          <p:cNvSpPr>
            <a:spLocks noGrp="1"/>
          </p:cNvSpPr>
          <p:nvPr>
            <p:ph idx="1"/>
          </p:nvPr>
        </p:nvSpPr>
        <p:spPr>
          <a:xfrm>
            <a:off x="313508" y="2376033"/>
            <a:ext cx="4617494" cy="4351338"/>
          </a:xfrm>
        </p:spPr>
        <p:txBody>
          <a:bodyPr>
            <a:normAutofit lnSpcReduction="10000"/>
          </a:bodyPr>
          <a:lstStyle/>
          <a:p>
            <a:r>
              <a:rPr lang="fr-FR" sz="3000" dirty="0" err="1" smtClean="0"/>
              <a:t>Rahmstorf</a:t>
            </a:r>
            <a:r>
              <a:rPr lang="fr-FR" sz="3000" dirty="0" smtClean="0"/>
              <a:t> et al. (2015): </a:t>
            </a:r>
            <a:r>
              <a:rPr lang="fr-FR" sz="3000" dirty="0" err="1" smtClean="0"/>
              <a:t>Greenland</a:t>
            </a:r>
            <a:r>
              <a:rPr lang="fr-FR" sz="3000" dirty="0" smtClean="0"/>
              <a:t> </a:t>
            </a:r>
            <a:r>
              <a:rPr lang="fr-FR" sz="3000" dirty="0" err="1" smtClean="0"/>
              <a:t>ice</a:t>
            </a:r>
            <a:r>
              <a:rPr lang="fr-FR" sz="3000" dirty="0" smtClean="0"/>
              <a:t> </a:t>
            </a:r>
            <a:r>
              <a:rPr lang="fr-FR" sz="3000" dirty="0" err="1" smtClean="0"/>
              <a:t>sheet</a:t>
            </a:r>
            <a:r>
              <a:rPr lang="fr-FR" sz="3000" dirty="0" smtClean="0"/>
              <a:t> (</a:t>
            </a:r>
            <a:r>
              <a:rPr lang="fr-FR" sz="3000" dirty="0" err="1" smtClean="0"/>
              <a:t>GrIS</a:t>
            </a:r>
            <a:r>
              <a:rPr lang="fr-FR" sz="3000" dirty="0" smtClean="0"/>
              <a:t>) </a:t>
            </a:r>
            <a:r>
              <a:rPr lang="fr-FR" sz="3000" dirty="0" err="1" smtClean="0"/>
              <a:t>melting</a:t>
            </a:r>
            <a:r>
              <a:rPr lang="fr-FR" sz="3000" dirty="0" smtClean="0"/>
              <a:t> as a key </a:t>
            </a:r>
            <a:r>
              <a:rPr lang="fr-FR" sz="3000" dirty="0" err="1" smtClean="0"/>
              <a:t>player</a:t>
            </a:r>
            <a:r>
              <a:rPr lang="fr-FR" sz="3000" dirty="0" smtClean="0"/>
              <a:t> for 20th AMOC </a:t>
            </a:r>
            <a:r>
              <a:rPr lang="fr-FR" sz="3000" dirty="0" err="1" smtClean="0"/>
              <a:t>weakening</a:t>
            </a:r>
            <a:r>
              <a:rPr lang="fr-FR" sz="3000" dirty="0" smtClean="0"/>
              <a:t> (if </a:t>
            </a:r>
            <a:r>
              <a:rPr lang="fr-FR" sz="3000" dirty="0" err="1" smtClean="0"/>
              <a:t>any</a:t>
            </a:r>
            <a:r>
              <a:rPr lang="is-IS" sz="3000" dirty="0" smtClean="0"/>
              <a:t>…</a:t>
            </a:r>
            <a:r>
              <a:rPr lang="fr-FR" sz="3000" dirty="0" smtClean="0"/>
              <a:t>)</a:t>
            </a:r>
          </a:p>
          <a:p>
            <a:r>
              <a:rPr lang="fr-FR" sz="3000" dirty="0" err="1" smtClean="0"/>
              <a:t>Boning</a:t>
            </a:r>
            <a:r>
              <a:rPr lang="fr-FR" sz="3000" dirty="0" smtClean="0"/>
              <a:t> et al. (2016): impact of </a:t>
            </a:r>
            <a:r>
              <a:rPr lang="fr-FR" sz="3000" dirty="0" err="1" smtClean="0"/>
              <a:t>GrIS</a:t>
            </a:r>
            <a:r>
              <a:rPr lang="fr-FR" sz="3000" dirty="0" smtClean="0"/>
              <a:t> </a:t>
            </a:r>
            <a:r>
              <a:rPr lang="fr-FR" sz="3000" dirty="0" err="1" smtClean="0"/>
              <a:t>melting</a:t>
            </a:r>
            <a:r>
              <a:rPr lang="fr-FR" sz="3000" dirty="0" smtClean="0"/>
              <a:t> </a:t>
            </a:r>
            <a:r>
              <a:rPr lang="fr-FR" sz="3000" dirty="0" err="1" smtClean="0"/>
              <a:t>only</a:t>
            </a:r>
            <a:r>
              <a:rPr lang="fr-FR" sz="3000" dirty="0" smtClean="0"/>
              <a:t> </a:t>
            </a:r>
            <a:r>
              <a:rPr lang="fr-FR" sz="3000" dirty="0" err="1" smtClean="0"/>
              <a:t>clear</a:t>
            </a:r>
            <a:r>
              <a:rPr lang="fr-FR" sz="3000" dirty="0" smtClean="0"/>
              <a:t> </a:t>
            </a:r>
            <a:r>
              <a:rPr lang="fr-FR" sz="3000" dirty="0" err="1" smtClean="0"/>
              <a:t>since</a:t>
            </a:r>
            <a:r>
              <a:rPr lang="fr-FR" sz="3000" dirty="0" smtClean="0"/>
              <a:t> 2010s in the Labrador </a:t>
            </a:r>
            <a:r>
              <a:rPr lang="fr-FR" sz="3000" dirty="0" err="1" smtClean="0"/>
              <a:t>Sea</a:t>
            </a:r>
            <a:r>
              <a:rPr lang="fr-FR" sz="3000" dirty="0" smtClean="0"/>
              <a:t> convective </a:t>
            </a:r>
            <a:r>
              <a:rPr lang="fr-FR" sz="3000" dirty="0" err="1" smtClean="0"/>
              <a:t>activity</a:t>
            </a:r>
            <a:endParaRPr lang="fr-FR" sz="3000" dirty="0" smtClean="0"/>
          </a:p>
          <a:p>
            <a:endParaRPr lang="fr-FR" dirty="0"/>
          </a:p>
        </p:txBody>
      </p:sp>
      <p:grpSp>
        <p:nvGrpSpPr>
          <p:cNvPr id="7" name="Grouper 6"/>
          <p:cNvGrpSpPr/>
          <p:nvPr/>
        </p:nvGrpSpPr>
        <p:grpSpPr>
          <a:xfrm>
            <a:off x="5369379" y="74647"/>
            <a:ext cx="3665314" cy="2678725"/>
            <a:chOff x="5369379" y="1361758"/>
            <a:chExt cx="3665314" cy="2678725"/>
          </a:xfrm>
        </p:grpSpPr>
        <p:pic>
          <p:nvPicPr>
            <p:cNvPr id="4" name="Image 3"/>
            <p:cNvPicPr>
              <a:picLocks noChangeAspect="1"/>
            </p:cNvPicPr>
            <p:nvPr/>
          </p:nvPicPr>
          <p:blipFill>
            <a:blip r:embed="rId2"/>
            <a:stretch>
              <a:fillRect/>
            </a:stretch>
          </p:blipFill>
          <p:spPr>
            <a:xfrm>
              <a:off x="5369379" y="1571693"/>
              <a:ext cx="3600000" cy="2468790"/>
            </a:xfrm>
            <a:prstGeom prst="rect">
              <a:avLst/>
            </a:prstGeom>
          </p:spPr>
        </p:pic>
        <p:pic>
          <p:nvPicPr>
            <p:cNvPr id="6" name="Image 5"/>
            <p:cNvPicPr>
              <a:picLocks noChangeAspect="1"/>
            </p:cNvPicPr>
            <p:nvPr/>
          </p:nvPicPr>
          <p:blipFill>
            <a:blip r:embed="rId3"/>
            <a:stretch>
              <a:fillRect/>
            </a:stretch>
          </p:blipFill>
          <p:spPr>
            <a:xfrm>
              <a:off x="5434693" y="1361758"/>
              <a:ext cx="3600000" cy="209935"/>
            </a:xfrm>
            <a:prstGeom prst="rect">
              <a:avLst/>
            </a:prstGeom>
          </p:spPr>
        </p:pic>
      </p:grpSp>
      <p:pic>
        <p:nvPicPr>
          <p:cNvPr id="8" name="Image 7"/>
          <p:cNvPicPr>
            <a:picLocks noChangeAspect="1"/>
          </p:cNvPicPr>
          <p:nvPr/>
        </p:nvPicPr>
        <p:blipFill>
          <a:blip r:embed="rId4"/>
          <a:stretch>
            <a:fillRect/>
          </a:stretch>
        </p:blipFill>
        <p:spPr>
          <a:xfrm>
            <a:off x="5434693" y="2794690"/>
            <a:ext cx="3600000" cy="2435768"/>
          </a:xfrm>
          <a:prstGeom prst="rect">
            <a:avLst/>
          </a:prstGeom>
        </p:spPr>
      </p:pic>
      <p:pic>
        <p:nvPicPr>
          <p:cNvPr id="10" name="Image 9"/>
          <p:cNvPicPr>
            <a:picLocks noChangeAspect="1"/>
          </p:cNvPicPr>
          <p:nvPr/>
        </p:nvPicPr>
        <p:blipFill>
          <a:blip r:embed="rId4"/>
          <a:stretch>
            <a:fillRect/>
          </a:stretch>
        </p:blipFill>
        <p:spPr>
          <a:xfrm>
            <a:off x="5402036" y="2753372"/>
            <a:ext cx="3600000" cy="2435768"/>
          </a:xfrm>
          <a:prstGeom prst="rect">
            <a:avLst/>
          </a:prstGeom>
        </p:spPr>
      </p:pic>
      <p:pic>
        <p:nvPicPr>
          <p:cNvPr id="11" name="Image 10"/>
          <p:cNvPicPr>
            <a:picLocks noChangeAspect="1"/>
          </p:cNvPicPr>
          <p:nvPr/>
        </p:nvPicPr>
        <p:blipFill>
          <a:blip r:embed="rId5"/>
          <a:stretch>
            <a:fillRect/>
          </a:stretch>
        </p:blipFill>
        <p:spPr>
          <a:xfrm>
            <a:off x="5336722" y="5175012"/>
            <a:ext cx="3240000" cy="1665596"/>
          </a:xfrm>
          <a:prstGeom prst="rect">
            <a:avLst/>
          </a:prstGeom>
        </p:spPr>
      </p:pic>
      <p:pic>
        <p:nvPicPr>
          <p:cNvPr id="13" name="Image 12"/>
          <p:cNvPicPr>
            <a:picLocks noChangeAspect="1"/>
          </p:cNvPicPr>
          <p:nvPr/>
        </p:nvPicPr>
        <p:blipFill>
          <a:blip r:embed="rId4"/>
          <a:stretch>
            <a:fillRect/>
          </a:stretch>
        </p:blipFill>
        <p:spPr>
          <a:xfrm>
            <a:off x="5369379" y="2753372"/>
            <a:ext cx="3600000" cy="2435768"/>
          </a:xfrm>
          <a:prstGeom prst="rect">
            <a:avLst/>
          </a:prstGeom>
        </p:spPr>
      </p:pic>
      <p:sp>
        <p:nvSpPr>
          <p:cNvPr id="14" name="ZoneTexte 13"/>
          <p:cNvSpPr txBox="1"/>
          <p:nvPr/>
        </p:nvSpPr>
        <p:spPr>
          <a:xfrm>
            <a:off x="8478875" y="5263480"/>
            <a:ext cx="621008" cy="923330"/>
          </a:xfrm>
          <a:prstGeom prst="rect">
            <a:avLst/>
          </a:prstGeom>
          <a:noFill/>
        </p:spPr>
        <p:txBody>
          <a:bodyPr wrap="square" rtlCol="0">
            <a:spAutoFit/>
          </a:bodyPr>
          <a:lstStyle/>
          <a:p>
            <a:r>
              <a:rPr lang="fr-FR" sz="1200" dirty="0" err="1" smtClean="0"/>
              <a:t>Böning</a:t>
            </a:r>
            <a:r>
              <a:rPr lang="fr-FR" sz="1200" dirty="0" smtClean="0"/>
              <a:t> et al. 2016</a:t>
            </a:r>
          </a:p>
          <a:p>
            <a:endParaRPr lang="fr-FR" dirty="0"/>
          </a:p>
        </p:txBody>
      </p:sp>
      <p:sp>
        <p:nvSpPr>
          <p:cNvPr id="15" name="ZoneTexte 14"/>
          <p:cNvSpPr txBox="1"/>
          <p:nvPr/>
        </p:nvSpPr>
        <p:spPr>
          <a:xfrm>
            <a:off x="8268790" y="1780762"/>
            <a:ext cx="875210" cy="738664"/>
          </a:xfrm>
          <a:prstGeom prst="rect">
            <a:avLst/>
          </a:prstGeom>
          <a:noFill/>
        </p:spPr>
        <p:txBody>
          <a:bodyPr wrap="square" rtlCol="0">
            <a:spAutoFit/>
          </a:bodyPr>
          <a:lstStyle/>
          <a:p>
            <a:r>
              <a:rPr lang="fr-FR" sz="1200" dirty="0" err="1" smtClean="0"/>
              <a:t>Rahmstorf</a:t>
            </a:r>
            <a:r>
              <a:rPr lang="fr-FR" sz="1200" dirty="0" smtClean="0"/>
              <a:t> et al. 2015</a:t>
            </a:r>
          </a:p>
          <a:p>
            <a:endParaRPr lang="fr-FR" dirty="0"/>
          </a:p>
        </p:txBody>
      </p:sp>
      <p:sp>
        <p:nvSpPr>
          <p:cNvPr id="16" name="Ellipse 15"/>
          <p:cNvSpPr/>
          <p:nvPr/>
        </p:nvSpPr>
        <p:spPr>
          <a:xfrm>
            <a:off x="7849590" y="5825067"/>
            <a:ext cx="740933" cy="9023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31446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391" y="145432"/>
            <a:ext cx="8136527" cy="1325563"/>
          </a:xfrm>
        </p:spPr>
        <p:txBody>
          <a:bodyPr>
            <a:noAutofit/>
          </a:bodyPr>
          <a:lstStyle/>
          <a:p>
            <a:pPr algn="ctr"/>
            <a:r>
              <a:rPr lang="fr-FR" sz="3200" b="1" dirty="0" smtClean="0"/>
              <a:t>Type 2</a:t>
            </a:r>
            <a:r>
              <a:rPr lang="fr-FR" sz="3200" b="1" dirty="0"/>
              <a:t>:</a:t>
            </a:r>
            <a:r>
              <a:rPr lang="fr-FR" sz="3200" b="1" dirty="0" smtClean="0"/>
              <a:t> </a:t>
            </a:r>
            <a:r>
              <a:rPr lang="fr-FR" sz="3200" b="1" dirty="0" err="1" smtClean="0"/>
              <a:t>Including</a:t>
            </a:r>
            <a:r>
              <a:rPr lang="fr-FR" sz="3200" b="1" dirty="0" smtClean="0"/>
              <a:t> </a:t>
            </a:r>
            <a:r>
              <a:rPr lang="fr-FR" sz="3200" b="1" dirty="0" err="1" smtClean="0"/>
              <a:t>effects</a:t>
            </a:r>
            <a:r>
              <a:rPr lang="fr-FR" sz="3200" b="1" dirty="0" smtClean="0"/>
              <a:t> of </a:t>
            </a:r>
            <a:r>
              <a:rPr lang="fr-FR" sz="3200" b="1" dirty="0" err="1" smtClean="0"/>
              <a:t>GrIS</a:t>
            </a:r>
            <a:r>
              <a:rPr lang="fr-FR" sz="3200" b="1" dirty="0" smtClean="0"/>
              <a:t> </a:t>
            </a:r>
            <a:r>
              <a:rPr lang="fr-FR" sz="3200" b="1" dirty="0" err="1" smtClean="0"/>
              <a:t>melting</a:t>
            </a:r>
            <a:r>
              <a:rPr lang="fr-FR" sz="3200" b="1" dirty="0" smtClean="0"/>
              <a:t> in </a:t>
            </a:r>
            <a:r>
              <a:rPr lang="fr-FR" sz="3200" b="1" dirty="0" err="1" smtClean="0"/>
              <a:t>hindcasts</a:t>
            </a:r>
            <a:r>
              <a:rPr lang="fr-FR" sz="3200" b="1" dirty="0" smtClean="0"/>
              <a:t> and </a:t>
            </a:r>
            <a:r>
              <a:rPr lang="fr-FR" sz="3200" b="1" dirty="0" err="1" smtClean="0"/>
              <a:t>forecasts</a:t>
            </a:r>
            <a:endParaRPr lang="fr-FR" sz="3200" b="1" dirty="0"/>
          </a:p>
        </p:txBody>
      </p:sp>
      <p:sp>
        <p:nvSpPr>
          <p:cNvPr id="3" name="Espace réservé du contenu 2"/>
          <p:cNvSpPr>
            <a:spLocks noGrp="1"/>
          </p:cNvSpPr>
          <p:nvPr>
            <p:ph idx="1"/>
          </p:nvPr>
        </p:nvSpPr>
        <p:spPr>
          <a:xfrm>
            <a:off x="261258" y="1650671"/>
            <a:ext cx="8371660" cy="4904508"/>
          </a:xfrm>
        </p:spPr>
        <p:txBody>
          <a:bodyPr>
            <a:normAutofit fontScale="92500" lnSpcReduction="20000"/>
          </a:bodyPr>
          <a:lstStyle/>
          <a:p>
            <a:pPr marL="0" indent="0">
              <a:buNone/>
            </a:pPr>
            <a:r>
              <a:rPr lang="fr-FR" dirty="0" smtClean="0"/>
              <a:t>WP4 </a:t>
            </a:r>
            <a:r>
              <a:rPr lang="fr-FR" dirty="0" err="1" smtClean="0"/>
              <a:t>analysis</a:t>
            </a:r>
            <a:r>
              <a:rPr lang="fr-FR" dirty="0" smtClean="0"/>
              <a:t> in </a:t>
            </a:r>
            <a:r>
              <a:rPr lang="fr-FR" dirty="0" err="1" smtClean="0"/>
              <a:t>link</a:t>
            </a:r>
            <a:r>
              <a:rPr lang="fr-FR" dirty="0" smtClean="0"/>
              <a:t> </a:t>
            </a:r>
            <a:r>
              <a:rPr lang="fr-FR" dirty="0" err="1" smtClean="0"/>
              <a:t>with</a:t>
            </a:r>
            <a:r>
              <a:rPr lang="fr-FR" dirty="0" smtClean="0"/>
              <a:t> the impact of </a:t>
            </a:r>
            <a:r>
              <a:rPr lang="fr-FR" dirty="0" err="1" smtClean="0"/>
              <a:t>freshwater</a:t>
            </a:r>
            <a:r>
              <a:rPr lang="fr-FR" dirty="0" smtClean="0"/>
              <a:t> content in the </a:t>
            </a:r>
            <a:r>
              <a:rPr lang="fr-FR" dirty="0" err="1" smtClean="0"/>
              <a:t>Nordic</a:t>
            </a:r>
            <a:r>
              <a:rPr lang="fr-FR" dirty="0" smtClean="0"/>
              <a:t> </a:t>
            </a:r>
            <a:r>
              <a:rPr lang="fr-FR" dirty="0" err="1" smtClean="0"/>
              <a:t>Seas-subpolar</a:t>
            </a:r>
            <a:r>
              <a:rPr lang="fr-FR" dirty="0" smtClean="0"/>
              <a:t> </a:t>
            </a:r>
            <a:r>
              <a:rPr lang="fr-FR" dirty="0" err="1" smtClean="0"/>
              <a:t>gyre</a:t>
            </a:r>
            <a:r>
              <a:rPr lang="fr-FR" dirty="0" smtClean="0"/>
              <a:t>: </a:t>
            </a:r>
          </a:p>
          <a:p>
            <a:pPr lvl="1"/>
            <a:r>
              <a:rPr lang="fr-FR" dirty="0" err="1" smtClean="0"/>
              <a:t>Include</a:t>
            </a:r>
            <a:r>
              <a:rPr lang="fr-FR" dirty="0" smtClean="0"/>
              <a:t> in </a:t>
            </a:r>
            <a:r>
              <a:rPr lang="fr-FR" dirty="0" err="1" smtClean="0"/>
              <a:t>some</a:t>
            </a:r>
            <a:r>
              <a:rPr lang="fr-FR" dirty="0" smtClean="0"/>
              <a:t> of the CMIP6 DCPP </a:t>
            </a:r>
            <a:r>
              <a:rPr lang="fr-FR" b="1" dirty="0" err="1" smtClean="0"/>
              <a:t>hindcasts</a:t>
            </a:r>
            <a:r>
              <a:rPr lang="fr-FR" b="1" dirty="0" smtClean="0"/>
              <a:t> and </a:t>
            </a:r>
            <a:r>
              <a:rPr lang="fr-FR" b="1" dirty="0" err="1" smtClean="0"/>
              <a:t>forecasts</a:t>
            </a:r>
            <a:r>
              <a:rPr lang="fr-FR" dirty="0" smtClean="0"/>
              <a:t> the </a:t>
            </a:r>
            <a:r>
              <a:rPr lang="fr-FR" dirty="0" err="1" smtClean="0"/>
              <a:t>recent</a:t>
            </a:r>
            <a:r>
              <a:rPr lang="fr-FR" dirty="0" smtClean="0"/>
              <a:t> and future </a:t>
            </a:r>
            <a:r>
              <a:rPr lang="fr-FR" dirty="0" err="1" smtClean="0"/>
              <a:t>GrIS</a:t>
            </a:r>
            <a:r>
              <a:rPr lang="fr-FR" dirty="0" smtClean="0"/>
              <a:t>  </a:t>
            </a:r>
            <a:r>
              <a:rPr lang="fr-FR" dirty="0" err="1" smtClean="0"/>
              <a:t>melting</a:t>
            </a:r>
            <a:r>
              <a:rPr lang="fr-FR" dirty="0" smtClean="0"/>
              <a:t> and </a:t>
            </a:r>
            <a:r>
              <a:rPr lang="fr-FR" dirty="0" err="1" smtClean="0"/>
              <a:t>evaluate</a:t>
            </a:r>
            <a:r>
              <a:rPr lang="fr-FR" dirty="0" smtClean="0"/>
              <a:t> </a:t>
            </a:r>
            <a:r>
              <a:rPr lang="fr-FR" dirty="0" err="1" smtClean="0"/>
              <a:t>its</a:t>
            </a:r>
            <a:r>
              <a:rPr lang="fr-FR" dirty="0" smtClean="0"/>
              <a:t> </a:t>
            </a:r>
            <a:r>
              <a:rPr lang="fr-FR" dirty="0" err="1" smtClean="0"/>
              <a:t>potential</a:t>
            </a:r>
            <a:r>
              <a:rPr lang="fr-FR" dirty="0" smtClean="0"/>
              <a:t> impact on the </a:t>
            </a:r>
            <a:r>
              <a:rPr lang="fr-FR" dirty="0" err="1" smtClean="0"/>
              <a:t>North</a:t>
            </a:r>
            <a:r>
              <a:rPr lang="fr-FR" dirty="0" smtClean="0"/>
              <a:t> Atlantic </a:t>
            </a:r>
            <a:r>
              <a:rPr lang="fr-FR" dirty="0" err="1" smtClean="0"/>
              <a:t>climate</a:t>
            </a:r>
            <a:r>
              <a:rPr lang="fr-FR" dirty="0" smtClean="0"/>
              <a:t> </a:t>
            </a:r>
            <a:r>
              <a:rPr lang="fr-FR" dirty="0" err="1" smtClean="0"/>
              <a:t>hopefully</a:t>
            </a:r>
            <a:r>
              <a:rPr lang="fr-FR" dirty="0" smtClean="0"/>
              <a:t> </a:t>
            </a:r>
            <a:r>
              <a:rPr lang="fr-FR" b="1" dirty="0" smtClean="0"/>
              <a:t>in a </a:t>
            </a:r>
            <a:r>
              <a:rPr lang="fr-FR" b="1" dirty="0" err="1" smtClean="0"/>
              <a:t>mutli</a:t>
            </a:r>
            <a:r>
              <a:rPr lang="fr-FR" b="1" dirty="0" smtClean="0"/>
              <a:t>-model </a:t>
            </a:r>
            <a:r>
              <a:rPr lang="fr-FR" b="1" dirty="0" err="1" smtClean="0"/>
              <a:t>framework</a:t>
            </a:r>
            <a:r>
              <a:rPr lang="fr-FR" b="1" dirty="0" smtClean="0"/>
              <a:t> (</a:t>
            </a:r>
            <a:r>
              <a:rPr lang="fr-FR" b="1" dirty="0" err="1" smtClean="0"/>
              <a:t>only</a:t>
            </a:r>
            <a:r>
              <a:rPr lang="fr-FR" b="1" dirty="0" smtClean="0"/>
              <a:t> </a:t>
            </a:r>
            <a:r>
              <a:rPr lang="fr-FR" b="1" dirty="0" err="1" smtClean="0"/>
              <a:t>recent</a:t>
            </a:r>
            <a:r>
              <a:rPr lang="fr-FR" b="1" dirty="0" smtClean="0"/>
              <a:t> </a:t>
            </a:r>
            <a:r>
              <a:rPr lang="fr-FR" b="1" dirty="0" err="1" smtClean="0"/>
              <a:t>start</a:t>
            </a:r>
            <a:r>
              <a:rPr lang="fr-FR" b="1" dirty="0" smtClean="0"/>
              <a:t> dates)</a:t>
            </a:r>
          </a:p>
          <a:p>
            <a:pPr lvl="1"/>
            <a:r>
              <a:rPr lang="fr-FR" dirty="0" err="1" smtClean="0"/>
              <a:t>Need</a:t>
            </a:r>
            <a:r>
              <a:rPr lang="fr-FR" dirty="0" smtClean="0"/>
              <a:t> to </a:t>
            </a:r>
            <a:r>
              <a:rPr lang="fr-FR" dirty="0" err="1" smtClean="0"/>
              <a:t>decide</a:t>
            </a:r>
            <a:r>
              <a:rPr lang="fr-FR" dirty="0" smtClean="0"/>
              <a:t> </a:t>
            </a:r>
            <a:r>
              <a:rPr lang="fr-FR" dirty="0" err="1" smtClean="0"/>
              <a:t>which</a:t>
            </a:r>
            <a:r>
              <a:rPr lang="fr-FR" dirty="0" smtClean="0"/>
              <a:t> projection for the </a:t>
            </a:r>
            <a:r>
              <a:rPr lang="fr-FR" dirty="0" err="1" smtClean="0"/>
              <a:t>melting</a:t>
            </a:r>
            <a:r>
              <a:rPr lang="fr-FR" dirty="0" smtClean="0"/>
              <a:t> (</a:t>
            </a:r>
            <a:r>
              <a:rPr lang="fr-FR" dirty="0" err="1" smtClean="0"/>
              <a:t>linear</a:t>
            </a:r>
            <a:r>
              <a:rPr lang="fr-FR" dirty="0" smtClean="0"/>
              <a:t> </a:t>
            </a:r>
            <a:r>
              <a:rPr lang="fr-FR" dirty="0" err="1" smtClean="0"/>
              <a:t>acceleration</a:t>
            </a:r>
            <a:r>
              <a:rPr lang="fr-FR" dirty="0" smtClean="0"/>
              <a:t> of the </a:t>
            </a:r>
            <a:r>
              <a:rPr lang="fr-FR" dirty="0" err="1" smtClean="0"/>
              <a:t>melting</a:t>
            </a:r>
            <a:r>
              <a:rPr lang="fr-FR" dirty="0" smtClean="0"/>
              <a:t> </a:t>
            </a:r>
            <a:r>
              <a:rPr lang="fr-FR" dirty="0" err="1" smtClean="0"/>
              <a:t>since</a:t>
            </a:r>
            <a:r>
              <a:rPr lang="fr-FR" dirty="0" smtClean="0"/>
              <a:t> the 1990s </a:t>
            </a:r>
            <a:r>
              <a:rPr lang="fr-FR" dirty="0" err="1" smtClean="0"/>
              <a:t>according</a:t>
            </a:r>
            <a:r>
              <a:rPr lang="fr-FR" dirty="0" smtClean="0"/>
              <a:t> to </a:t>
            </a:r>
            <a:r>
              <a:rPr lang="fr-FR" dirty="0" err="1" smtClean="0"/>
              <a:t>Rignot</a:t>
            </a:r>
            <a:r>
              <a:rPr lang="fr-FR" dirty="0" smtClean="0"/>
              <a:t> et al. 2011, do </a:t>
            </a:r>
            <a:r>
              <a:rPr lang="fr-FR" dirty="0" err="1" smtClean="0"/>
              <a:t>we</a:t>
            </a:r>
            <a:r>
              <a:rPr lang="fr-FR" dirty="0" smtClean="0"/>
              <a:t> stick on </a:t>
            </a:r>
            <a:r>
              <a:rPr lang="fr-FR" dirty="0" err="1" smtClean="0"/>
              <a:t>this</a:t>
            </a:r>
            <a:r>
              <a:rPr lang="fr-FR" dirty="0" smtClean="0"/>
              <a:t>?)</a:t>
            </a:r>
          </a:p>
          <a:p>
            <a:pPr lvl="1"/>
            <a:r>
              <a:rPr lang="fr-FR" dirty="0" smtClean="0"/>
              <a:t>+ </a:t>
            </a:r>
            <a:r>
              <a:rPr lang="fr-FR" dirty="0" err="1" smtClean="0"/>
              <a:t>Conditionnal</a:t>
            </a:r>
            <a:r>
              <a:rPr lang="fr-FR" dirty="0" smtClean="0"/>
              <a:t> </a:t>
            </a:r>
            <a:r>
              <a:rPr lang="fr-FR" dirty="0" err="1" smtClean="0"/>
              <a:t>predictability</a:t>
            </a:r>
            <a:r>
              <a:rPr lang="fr-FR" dirty="0" smtClean="0"/>
              <a:t> </a:t>
            </a:r>
            <a:r>
              <a:rPr lang="fr-FR" dirty="0" err="1" smtClean="0"/>
              <a:t>depending</a:t>
            </a:r>
            <a:r>
              <a:rPr lang="fr-FR" dirty="0" smtClean="0"/>
              <a:t> on </a:t>
            </a:r>
            <a:r>
              <a:rPr lang="fr-FR" dirty="0" err="1" smtClean="0"/>
              <a:t>amount</a:t>
            </a:r>
            <a:r>
              <a:rPr lang="fr-FR" dirty="0" smtClean="0"/>
              <a:t> of </a:t>
            </a:r>
            <a:r>
              <a:rPr lang="fr-FR" dirty="0" err="1" smtClean="0"/>
              <a:t>freshwater</a:t>
            </a:r>
            <a:r>
              <a:rPr lang="fr-FR" dirty="0" smtClean="0"/>
              <a:t> </a:t>
            </a:r>
            <a:r>
              <a:rPr lang="fr-FR" dirty="0" err="1" smtClean="0"/>
              <a:t>released</a:t>
            </a:r>
            <a:r>
              <a:rPr lang="fr-FR" dirty="0" smtClean="0"/>
              <a:t> </a:t>
            </a:r>
            <a:r>
              <a:rPr lang="fr-FR" dirty="0" err="1" smtClean="0"/>
              <a:t>from</a:t>
            </a:r>
            <a:r>
              <a:rPr lang="fr-FR" dirty="0" smtClean="0"/>
              <a:t> the </a:t>
            </a:r>
            <a:r>
              <a:rPr lang="fr-FR" dirty="0" err="1" smtClean="0"/>
              <a:t>Arctic</a:t>
            </a:r>
            <a:r>
              <a:rPr lang="fr-FR" dirty="0" smtClean="0"/>
              <a:t> </a:t>
            </a:r>
            <a:r>
              <a:rPr lang="fr-FR" dirty="0" err="1" smtClean="0"/>
              <a:t>through</a:t>
            </a:r>
            <a:r>
              <a:rPr lang="fr-FR" dirty="0" smtClean="0"/>
              <a:t> </a:t>
            </a:r>
            <a:r>
              <a:rPr lang="fr-FR" dirty="0" err="1" smtClean="0"/>
              <a:t>Fram</a:t>
            </a:r>
            <a:r>
              <a:rPr lang="fr-FR" dirty="0" smtClean="0"/>
              <a:t> </a:t>
            </a:r>
            <a:r>
              <a:rPr lang="fr-FR" dirty="0" err="1" smtClean="0"/>
              <a:t>Strait</a:t>
            </a:r>
            <a:r>
              <a:rPr lang="fr-FR" dirty="0" smtClean="0"/>
              <a:t> (Great </a:t>
            </a:r>
            <a:r>
              <a:rPr lang="fr-FR" dirty="0" err="1" smtClean="0"/>
              <a:t>Salinity</a:t>
            </a:r>
            <a:r>
              <a:rPr lang="fr-FR" dirty="0" smtClean="0"/>
              <a:t> Anomalies): </a:t>
            </a:r>
            <a:r>
              <a:rPr lang="fr-FR" b="1" dirty="0" err="1" smtClean="0"/>
              <a:t>window</a:t>
            </a:r>
            <a:r>
              <a:rPr lang="fr-FR" b="1" dirty="0" smtClean="0"/>
              <a:t> of </a:t>
            </a:r>
            <a:r>
              <a:rPr lang="fr-FR" b="1" dirty="0" err="1" smtClean="0"/>
              <a:t>opportunity</a:t>
            </a:r>
            <a:r>
              <a:rPr lang="fr-FR" b="1" dirty="0" smtClean="0"/>
              <a:t> for </a:t>
            </a:r>
            <a:r>
              <a:rPr lang="fr-FR" b="1" dirty="0" err="1" smtClean="0"/>
              <a:t>better</a:t>
            </a:r>
            <a:r>
              <a:rPr lang="fr-FR" b="1" dirty="0" smtClean="0"/>
              <a:t> </a:t>
            </a:r>
            <a:r>
              <a:rPr lang="fr-FR" b="1" dirty="0" err="1" smtClean="0"/>
              <a:t>predictability</a:t>
            </a:r>
            <a:r>
              <a:rPr lang="fr-FR" b="1" dirty="0" smtClean="0"/>
              <a:t>?</a:t>
            </a:r>
          </a:p>
        </p:txBody>
      </p:sp>
      <p:sp>
        <p:nvSpPr>
          <p:cNvPr id="5" name="ZoneTexte 4"/>
          <p:cNvSpPr txBox="1"/>
          <p:nvPr/>
        </p:nvSpPr>
        <p:spPr>
          <a:xfrm>
            <a:off x="5590903" y="64008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7635367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86" y="127008"/>
            <a:ext cx="9184104" cy="1508105"/>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Task 4.3</a:t>
            </a:r>
            <a:r>
              <a:rPr lang="en-US" sz="2400" b="1" dirty="0">
                <a:ln>
                  <a:solidFill>
                    <a:schemeClr val="accent2"/>
                  </a:solidFill>
                </a:ln>
                <a:latin typeface="Calibri" pitchFamily="34" charset="0"/>
                <a:cs typeface="Calibri" pitchFamily="34" charset="0"/>
              </a:rPr>
              <a:t>: Explore alternative ways of enhancing predictive skill </a:t>
            </a:r>
            <a:endParaRPr lang="en-US" sz="2400" b="1" dirty="0" smtClean="0">
              <a:ln>
                <a:solidFill>
                  <a:schemeClr val="accent2"/>
                </a:solidFill>
              </a:ln>
              <a:latin typeface="Calibri" pitchFamily="34" charset="0"/>
              <a:cs typeface="Calibri" pitchFamily="34" charset="0"/>
            </a:endParaRPr>
          </a:p>
          <a:p>
            <a:pPr algn="ctr"/>
            <a:r>
              <a:rPr lang="en-US" sz="2400" b="1" dirty="0" smtClean="0">
                <a:ln>
                  <a:solidFill>
                    <a:schemeClr val="accent2"/>
                  </a:solidFill>
                </a:ln>
                <a:latin typeface="Calibri" pitchFamily="34" charset="0"/>
                <a:cs typeface="Calibri" pitchFamily="34" charset="0"/>
              </a:rPr>
              <a:t>through </a:t>
            </a:r>
            <a:r>
              <a:rPr lang="en-US" sz="2400" b="1" dirty="0">
                <a:ln>
                  <a:solidFill>
                    <a:schemeClr val="accent2"/>
                  </a:solidFill>
                </a:ln>
                <a:latin typeface="Calibri" pitchFamily="34" charset="0"/>
                <a:cs typeface="Calibri" pitchFamily="34" charset="0"/>
              </a:rPr>
              <a:t>improved model configurations and innovative </a:t>
            </a:r>
            <a:r>
              <a:rPr lang="en-US" sz="2400" b="1" dirty="0" smtClean="0">
                <a:ln>
                  <a:solidFill>
                    <a:schemeClr val="accent2"/>
                  </a:solidFill>
                </a:ln>
                <a:latin typeface="Calibri" pitchFamily="34" charset="0"/>
                <a:cs typeface="Calibri" pitchFamily="34" charset="0"/>
              </a:rPr>
              <a:t>initialization techniques</a:t>
            </a:r>
          </a:p>
          <a:p>
            <a:pPr algn="ctr"/>
            <a:r>
              <a:rPr lang="en-US" sz="2000" b="1" dirty="0" smtClean="0">
                <a:ln>
                  <a:solidFill>
                    <a:schemeClr val="accent2"/>
                  </a:solidFill>
                </a:ln>
                <a:latin typeface="Calibri" pitchFamily="34" charset="0"/>
                <a:cs typeface="Calibri" pitchFamily="34" charset="0"/>
              </a:rPr>
              <a:t>Lead</a:t>
            </a:r>
            <a:r>
              <a:rPr lang="en-US" sz="2000" b="1" dirty="0">
                <a:ln>
                  <a:solidFill>
                    <a:schemeClr val="accent2"/>
                  </a:solidFill>
                </a:ln>
                <a:latin typeface="Calibri" pitchFamily="34" charset="0"/>
                <a:cs typeface="Calibri" pitchFamily="34" charset="0"/>
              </a:rPr>
              <a:t>: </a:t>
            </a:r>
            <a:r>
              <a:rPr lang="en-US" sz="2000" b="1" dirty="0" err="1">
                <a:ln>
                  <a:solidFill>
                    <a:schemeClr val="accent2"/>
                  </a:solidFill>
                </a:ln>
                <a:latin typeface="Calibri" pitchFamily="34" charset="0"/>
                <a:cs typeface="Calibri" pitchFamily="34" charset="0"/>
              </a:rPr>
              <a:t>UiB</a:t>
            </a:r>
            <a:r>
              <a:rPr lang="en-US" sz="2000" b="1" dirty="0">
                <a:ln>
                  <a:solidFill>
                    <a:schemeClr val="accent2"/>
                  </a:solidFill>
                </a:ln>
                <a:latin typeface="Calibri" pitchFamily="34" charset="0"/>
                <a:cs typeface="Calibri" pitchFamily="34" charset="0"/>
              </a:rPr>
              <a:t>; Participants: MPI, NERSC, </a:t>
            </a:r>
            <a:r>
              <a:rPr lang="en-US" sz="2000" b="1" dirty="0" err="1">
                <a:ln>
                  <a:solidFill>
                    <a:schemeClr val="accent2"/>
                  </a:solidFill>
                </a:ln>
                <a:latin typeface="Calibri" pitchFamily="34" charset="0"/>
                <a:cs typeface="Calibri" pitchFamily="34" charset="0"/>
              </a:rPr>
              <a:t>NLeSC</a:t>
            </a:r>
            <a:r>
              <a:rPr lang="en-US" sz="2000" b="1" dirty="0">
                <a:ln>
                  <a:solidFill>
                    <a:schemeClr val="accent2"/>
                  </a:solidFill>
                </a:ln>
                <a:latin typeface="Calibri" pitchFamily="34" charset="0"/>
                <a:cs typeface="Calibri" pitchFamily="34" charset="0"/>
              </a:rPr>
              <a:t>, DMI, CMCC, </a:t>
            </a:r>
            <a:r>
              <a:rPr lang="en-US" sz="2000" b="1" dirty="0" err="1">
                <a:ln>
                  <a:solidFill>
                    <a:schemeClr val="accent2"/>
                  </a:solidFill>
                </a:ln>
                <a:latin typeface="Calibri" pitchFamily="34" charset="0"/>
                <a:cs typeface="Calibri" pitchFamily="34" charset="0"/>
              </a:rPr>
              <a:t>UoS</a:t>
            </a:r>
            <a:r>
              <a:rPr lang="en-US" sz="2000" b="1" dirty="0">
                <a:ln>
                  <a:solidFill>
                    <a:schemeClr val="accent2"/>
                  </a:solidFill>
                </a:ln>
                <a:latin typeface="Calibri" pitchFamily="34" charset="0"/>
                <a:cs typeface="Calibri" pitchFamily="34" charset="0"/>
              </a:rPr>
              <a:t>, NCAR </a:t>
            </a:r>
            <a:r>
              <a:rPr lang="en-US" sz="2000" b="1" dirty="0" smtClean="0">
                <a:ln>
                  <a:solidFill>
                    <a:schemeClr val="accent2"/>
                  </a:solidFill>
                </a:ln>
                <a:latin typeface="Calibri" pitchFamily="34" charset="0"/>
                <a:cs typeface="Calibri" pitchFamily="34" charset="0"/>
              </a:rPr>
              <a:t> </a:t>
            </a:r>
            <a:endParaRPr lang="en-US" sz="2000" b="1" dirty="0">
              <a:ln>
                <a:solidFill>
                  <a:schemeClr val="accent2"/>
                </a:solidFill>
              </a:ln>
              <a:latin typeface="Calibri" pitchFamily="34" charset="0"/>
              <a:cs typeface="Calibri" pitchFamily="34" charset="0"/>
            </a:endParaRPr>
          </a:p>
        </p:txBody>
      </p:sp>
      <p:sp>
        <p:nvSpPr>
          <p:cNvPr id="3" name="Content Placeholder 2"/>
          <p:cNvSpPr txBox="1">
            <a:spLocks/>
          </p:cNvSpPr>
          <p:nvPr/>
        </p:nvSpPr>
        <p:spPr>
          <a:xfrm>
            <a:off x="253999" y="1773984"/>
            <a:ext cx="8742947"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Role of enhanced atmospheric and oceanic resolution</a:t>
            </a:r>
          </a:p>
          <a:p>
            <a:r>
              <a:rPr lang="en-GB" dirty="0" smtClean="0"/>
              <a:t>Role of Sea ice and Atmospheric initialisation on the accuracy of NH climate predictions</a:t>
            </a:r>
          </a:p>
          <a:p>
            <a:r>
              <a:rPr lang="en-GB" dirty="0" smtClean="0"/>
              <a:t>Innovative bias reduction and initialisation strategies</a:t>
            </a:r>
          </a:p>
        </p:txBody>
      </p:sp>
      <p:sp>
        <p:nvSpPr>
          <p:cNvPr id="4" name="Rectangle 3"/>
          <p:cNvSpPr>
            <a:spLocks noChangeArrowheads="1"/>
          </p:cNvSpPr>
          <p:nvPr/>
        </p:nvSpPr>
        <p:spPr bwMode="auto">
          <a:xfrm>
            <a:off x="-13386" y="5161174"/>
            <a:ext cx="9184104" cy="1138773"/>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Task 4.4</a:t>
            </a:r>
            <a:r>
              <a:rPr lang="en-US" sz="2400" b="1" dirty="0">
                <a:ln>
                  <a:solidFill>
                    <a:schemeClr val="accent2"/>
                  </a:solidFill>
                </a:ln>
                <a:latin typeface="Calibri" pitchFamily="34" charset="0"/>
                <a:cs typeface="Calibri" pitchFamily="34" charset="0"/>
              </a:rPr>
              <a:t>: Developing a protocol for improved seasonal-to-decadal prediction systems in the Arctic and over the Northern Hemisphere. </a:t>
            </a:r>
            <a:r>
              <a:rPr lang="en-US" sz="2000" b="1" dirty="0" smtClean="0">
                <a:ln>
                  <a:solidFill>
                    <a:schemeClr val="accent2"/>
                  </a:solidFill>
                </a:ln>
                <a:latin typeface="Calibri" pitchFamily="34" charset="0"/>
                <a:cs typeface="Calibri" pitchFamily="34" charset="0"/>
              </a:rPr>
              <a:t>Lead</a:t>
            </a:r>
            <a:r>
              <a:rPr lang="en-US" sz="2000" b="1" dirty="0">
                <a:ln>
                  <a:solidFill>
                    <a:schemeClr val="accent2"/>
                  </a:solidFill>
                </a:ln>
                <a:latin typeface="Calibri" pitchFamily="34" charset="0"/>
                <a:cs typeface="Calibri" pitchFamily="34" charset="0"/>
              </a:rPr>
              <a:t>: </a:t>
            </a:r>
            <a:r>
              <a:rPr lang="en-US" sz="2000" b="1" dirty="0" err="1">
                <a:ln>
                  <a:solidFill>
                    <a:schemeClr val="accent2"/>
                  </a:solidFill>
                </a:ln>
                <a:latin typeface="Calibri" pitchFamily="34" charset="0"/>
                <a:cs typeface="Calibri" pitchFamily="34" charset="0"/>
              </a:rPr>
              <a:t>NLeSC</a:t>
            </a:r>
            <a:r>
              <a:rPr lang="en-US" sz="2000" b="1" dirty="0">
                <a:ln>
                  <a:solidFill>
                    <a:schemeClr val="accent2"/>
                  </a:solidFill>
                </a:ln>
                <a:latin typeface="Calibri" pitchFamily="34" charset="0"/>
                <a:cs typeface="Calibri" pitchFamily="34" charset="0"/>
              </a:rPr>
              <a:t>; Participants: MPI, </a:t>
            </a:r>
            <a:r>
              <a:rPr lang="en-US" sz="2000" b="1" dirty="0" err="1">
                <a:ln>
                  <a:solidFill>
                    <a:schemeClr val="accent2"/>
                  </a:solidFill>
                </a:ln>
                <a:latin typeface="Calibri" pitchFamily="34" charset="0"/>
                <a:cs typeface="Calibri" pitchFamily="34" charset="0"/>
              </a:rPr>
              <a:t>UiB</a:t>
            </a:r>
            <a:r>
              <a:rPr lang="en-US" sz="2000" b="1" dirty="0">
                <a:ln>
                  <a:solidFill>
                    <a:schemeClr val="accent2"/>
                  </a:solidFill>
                </a:ln>
                <a:latin typeface="Calibri" pitchFamily="34" charset="0"/>
                <a:cs typeface="Calibri" pitchFamily="34" charset="0"/>
              </a:rPr>
              <a:t>, NERSC, DMI, CMCC, </a:t>
            </a:r>
            <a:r>
              <a:rPr lang="en-US" sz="2000" b="1" dirty="0" err="1">
                <a:ln>
                  <a:solidFill>
                    <a:schemeClr val="accent2"/>
                  </a:solidFill>
                </a:ln>
                <a:latin typeface="Calibri" pitchFamily="34" charset="0"/>
                <a:cs typeface="Calibri" pitchFamily="34" charset="0"/>
              </a:rPr>
              <a:t>UoS</a:t>
            </a:r>
            <a:r>
              <a:rPr lang="en-US" sz="2000" b="1" dirty="0">
                <a:ln>
                  <a:solidFill>
                    <a:schemeClr val="accent2"/>
                  </a:solidFill>
                </a:ln>
                <a:latin typeface="Calibri" pitchFamily="34" charset="0"/>
                <a:cs typeface="Calibri" pitchFamily="34" charset="0"/>
              </a:rPr>
              <a:t>, NCAR, MERCATOR </a:t>
            </a:r>
          </a:p>
        </p:txBody>
      </p:sp>
    </p:spTree>
    <p:extLst>
      <p:ext uri="{BB962C8B-B14F-4D97-AF65-F5344CB8AC3E}">
        <p14:creationId xmlns:p14="http://schemas.microsoft.com/office/powerpoint/2010/main" val="39400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idx="4294967295"/>
          </p:nvPr>
        </p:nvSpPr>
        <p:spPr>
          <a:xfrm>
            <a:off x="3995738" y="133420"/>
            <a:ext cx="5275262" cy="1815882"/>
          </a:xfrm>
          <a:extLst>
            <a:ext uri="{909E8E84-426E-40dd-AFC4-6F175D3DCCD1}">
              <a14:hiddenFill xmlns:a14="http://schemas.microsoft.com/office/drawing/2010/main">
                <a:solidFill>
                  <a:srgbClr val="008080"/>
                </a:solidFill>
              </a14:hiddenFill>
            </a:ext>
          </a:extLst>
        </p:spPr>
        <p:txBody>
          <a:bodyPr>
            <a:spAutoFit/>
          </a:bodyPr>
          <a:lstStyle/>
          <a:p>
            <a:pPr eaLnBrk="1" hangingPunct="1"/>
            <a:r>
              <a:rPr lang="en-US" sz="2400" dirty="0">
                <a:solidFill>
                  <a:srgbClr val="008080"/>
                </a:solidFill>
                <a:latin typeface="Arial" charset="0"/>
              </a:rPr>
              <a:t>JPI Climate Belmont </a:t>
            </a:r>
            <a:r>
              <a:rPr lang="en-US" sz="2400" dirty="0" err="1">
                <a:solidFill>
                  <a:srgbClr val="008080"/>
                </a:solidFill>
                <a:latin typeface="Arial" charset="0"/>
              </a:rPr>
              <a:t>InterDec</a:t>
            </a:r>
            <a:r>
              <a:rPr lang="en-US" sz="2400" dirty="0">
                <a:solidFill>
                  <a:srgbClr val="008080"/>
                </a:solidFill>
                <a:latin typeface="Arial" charset="0"/>
              </a:rPr>
              <a:t/>
            </a:r>
            <a:br>
              <a:rPr lang="en-US" sz="2400" dirty="0">
                <a:solidFill>
                  <a:srgbClr val="008080"/>
                </a:solidFill>
                <a:latin typeface="Arial" charset="0"/>
              </a:rPr>
            </a:br>
            <a:r>
              <a:rPr lang="en-GB" sz="2200" dirty="0" smtClean="0">
                <a:solidFill>
                  <a:srgbClr val="008080"/>
                </a:solidFill>
                <a:latin typeface="Arial" charset="0"/>
              </a:rPr>
              <a:t>The </a:t>
            </a:r>
            <a:r>
              <a:rPr lang="en-GB" sz="2200" dirty="0">
                <a:solidFill>
                  <a:srgbClr val="008080"/>
                </a:solidFill>
                <a:latin typeface="Arial" charset="0"/>
              </a:rPr>
              <a:t>potential of seasonal-to-decadal-scale inter-regional linkages to advance climate predictions</a:t>
            </a:r>
            <a:r>
              <a:rPr lang="de-DE" sz="2200" dirty="0">
                <a:solidFill>
                  <a:srgbClr val="008080"/>
                </a:solidFill>
                <a:latin typeface="Arial" charset="0"/>
              </a:rPr>
              <a:t/>
            </a:r>
            <a:br>
              <a:rPr lang="de-DE" sz="2200" dirty="0">
                <a:solidFill>
                  <a:srgbClr val="008080"/>
                </a:solidFill>
                <a:latin typeface="Arial" charset="0"/>
              </a:rPr>
            </a:br>
            <a:r>
              <a:rPr lang="de-DE" sz="2200" dirty="0">
                <a:solidFill>
                  <a:srgbClr val="008080"/>
                </a:solidFill>
                <a:latin typeface="Arial" charset="0"/>
              </a:rPr>
              <a:t>2016-2020</a:t>
            </a:r>
            <a:endParaRPr lang="de-DE" sz="2500" dirty="0">
              <a:solidFill>
                <a:srgbClr val="008080"/>
              </a:solidFill>
              <a:latin typeface="Arial" charset="0"/>
            </a:endParaRPr>
          </a:p>
        </p:txBody>
      </p:sp>
      <p:pic>
        <p:nvPicPr>
          <p:cNvPr id="14338" name="図 1" descr="schematic_v1130.jpg"/>
          <p:cNvPicPr>
            <a:picLocks/>
          </p:cNvPicPr>
          <p:nvPr/>
        </p:nvPicPr>
        <p:blipFill>
          <a:blip r:embed="rId3">
            <a:extLst>
              <a:ext uri="{28A0092B-C50C-407E-A947-70E740481C1C}">
                <a14:useLocalDpi xmlns:a14="http://schemas.microsoft.com/office/drawing/2010/main" val="0"/>
              </a:ext>
            </a:extLst>
          </a:blip>
          <a:srcRect b="7333"/>
          <a:stretch>
            <a:fillRect/>
          </a:stretch>
        </p:blipFill>
        <p:spPr bwMode="auto">
          <a:xfrm>
            <a:off x="188913" y="115888"/>
            <a:ext cx="3932237" cy="2860675"/>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pic>
      <p:sp>
        <p:nvSpPr>
          <p:cNvPr id="14339" name="TextBox 1"/>
          <p:cNvSpPr txBox="1">
            <a:spLocks noChangeArrowheads="1"/>
          </p:cNvSpPr>
          <p:nvPr/>
        </p:nvSpPr>
        <p:spPr bwMode="auto">
          <a:xfrm>
            <a:off x="755650" y="4797425"/>
            <a:ext cx="302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endParaRPr lang="en-GB" sz="1000"/>
          </a:p>
        </p:txBody>
      </p:sp>
      <p:sp>
        <p:nvSpPr>
          <p:cNvPr id="14340" name="Rectangle 2"/>
          <p:cNvSpPr>
            <a:spLocks noChangeArrowheads="1"/>
          </p:cNvSpPr>
          <p:nvPr/>
        </p:nvSpPr>
        <p:spPr bwMode="auto">
          <a:xfrm>
            <a:off x="34925" y="3068638"/>
            <a:ext cx="90376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600"/>
              </a:spcAft>
              <a:defRPr/>
            </a:pPr>
            <a:r>
              <a:rPr lang="en-US" sz="1600" b="1" dirty="0"/>
              <a:t>Main objectives:</a:t>
            </a:r>
          </a:p>
          <a:p>
            <a:pPr marL="285750" indent="-285750" algn="just">
              <a:spcAft>
                <a:spcPts val="600"/>
              </a:spcAft>
              <a:buFont typeface="Wingdings" charset="0"/>
              <a:buChar char="q"/>
              <a:defRPr/>
            </a:pPr>
            <a:r>
              <a:rPr lang="en-US" sz="1600" b="1" i="1" dirty="0"/>
              <a:t>To investigate mechanisms that govern the fast atmospheric linkages through both tropospheric and stratospheric processes between polar and lower latitudes and explore the potential for predictions on S2S time scales.</a:t>
            </a:r>
          </a:p>
          <a:p>
            <a:pPr marL="285750" indent="-285750" algn="just">
              <a:spcAft>
                <a:spcPts val="600"/>
              </a:spcAft>
              <a:buFont typeface="Wingdings" charset="0"/>
              <a:buChar char="q"/>
              <a:defRPr/>
            </a:pPr>
            <a:r>
              <a:rPr lang="en-US" sz="1600" b="1" i="1" dirty="0"/>
              <a:t>To advance our understanding of how the frequency and amplitude of extreme weather events can be modulated by decadal changes in the background climate conditions.</a:t>
            </a:r>
          </a:p>
          <a:p>
            <a:pPr marL="285750" indent="-285750" algn="just">
              <a:spcAft>
                <a:spcPts val="600"/>
              </a:spcAft>
              <a:buFont typeface="Wingdings" charset="0"/>
              <a:buChar char="q"/>
              <a:defRPr/>
            </a:pPr>
            <a:r>
              <a:rPr lang="en-US" sz="1600" b="1" i="1" dirty="0"/>
              <a:t>To explore the role of the ocean for low frequency signal communication between high and low latitudes and the implications for decadal predictability.</a:t>
            </a:r>
          </a:p>
          <a:p>
            <a:pPr marL="285750" indent="-285750" algn="just">
              <a:spcAft>
                <a:spcPts val="600"/>
              </a:spcAft>
              <a:buFont typeface="Wingdings" charset="0"/>
              <a:buChar char="q"/>
              <a:defRPr/>
            </a:pPr>
            <a:r>
              <a:rPr lang="en-US" sz="1600" b="1" i="1" dirty="0"/>
              <a:t>To explore the added value of increased climate model resolution for a more realistic representation of the processes linking high and low latitudes and for enhancing the predictability of high-impact climate and extreme weather events on regional scales. </a:t>
            </a:r>
            <a:r>
              <a:rPr lang="de-DE" sz="1600" b="1" i="1" dirty="0"/>
              <a:t> </a:t>
            </a:r>
            <a:endParaRPr lang="en-US" sz="1600" b="1" i="1" dirty="0"/>
          </a:p>
        </p:txBody>
      </p:sp>
      <p:sp>
        <p:nvSpPr>
          <p:cNvPr id="14341" name="TextBox 7"/>
          <p:cNvSpPr txBox="1">
            <a:spLocks noChangeArrowheads="1"/>
          </p:cNvSpPr>
          <p:nvPr/>
        </p:nvSpPr>
        <p:spPr bwMode="auto">
          <a:xfrm>
            <a:off x="755650" y="6330950"/>
            <a:ext cx="100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U Tokyo</a:t>
            </a:r>
          </a:p>
        </p:txBody>
      </p:sp>
      <p:sp>
        <p:nvSpPr>
          <p:cNvPr id="14342" name="TextBox 10"/>
          <p:cNvSpPr txBox="1">
            <a:spLocks noChangeArrowheads="1"/>
          </p:cNvSpPr>
          <p:nvPr/>
        </p:nvSpPr>
        <p:spPr bwMode="auto">
          <a:xfrm>
            <a:off x="1692275" y="63309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U Niigata</a:t>
            </a:r>
          </a:p>
        </p:txBody>
      </p:sp>
      <p:sp>
        <p:nvSpPr>
          <p:cNvPr id="14343" name="TextBox 11"/>
          <p:cNvSpPr txBox="1">
            <a:spLocks noChangeArrowheads="1"/>
          </p:cNvSpPr>
          <p:nvPr/>
        </p:nvSpPr>
        <p:spPr bwMode="auto">
          <a:xfrm>
            <a:off x="2700338" y="63309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NERSC</a:t>
            </a:r>
          </a:p>
        </p:txBody>
      </p:sp>
      <p:sp>
        <p:nvSpPr>
          <p:cNvPr id="14344" name="TextBox 12"/>
          <p:cNvSpPr txBox="1">
            <a:spLocks noChangeArrowheads="1"/>
          </p:cNvSpPr>
          <p:nvPr/>
        </p:nvSpPr>
        <p:spPr bwMode="auto">
          <a:xfrm>
            <a:off x="4500563" y="6330950"/>
            <a:ext cx="1223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U Reading</a:t>
            </a:r>
          </a:p>
        </p:txBody>
      </p:sp>
      <p:sp>
        <p:nvSpPr>
          <p:cNvPr id="14345" name="TextBox 13"/>
          <p:cNvSpPr txBox="1">
            <a:spLocks noChangeArrowheads="1"/>
          </p:cNvSpPr>
          <p:nvPr/>
        </p:nvSpPr>
        <p:spPr bwMode="auto">
          <a:xfrm>
            <a:off x="5580063" y="63309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ECMWF</a:t>
            </a:r>
          </a:p>
        </p:txBody>
      </p:sp>
      <p:sp>
        <p:nvSpPr>
          <p:cNvPr id="14346" name="TextBox 14"/>
          <p:cNvSpPr txBox="1">
            <a:spLocks noChangeArrowheads="1"/>
          </p:cNvSpPr>
          <p:nvPr/>
        </p:nvSpPr>
        <p:spPr bwMode="auto">
          <a:xfrm>
            <a:off x="3492500" y="6330950"/>
            <a:ext cx="122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U Bergen</a:t>
            </a:r>
          </a:p>
        </p:txBody>
      </p:sp>
      <p:sp>
        <p:nvSpPr>
          <p:cNvPr id="14347" name="TextBox 15"/>
          <p:cNvSpPr txBox="1">
            <a:spLocks noChangeArrowheads="1"/>
          </p:cNvSpPr>
          <p:nvPr/>
        </p:nvSpPr>
        <p:spPr bwMode="auto">
          <a:xfrm>
            <a:off x="6413500" y="6330950"/>
            <a:ext cx="1038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IAP-CAS</a:t>
            </a:r>
          </a:p>
        </p:txBody>
      </p:sp>
      <p:sp>
        <p:nvSpPr>
          <p:cNvPr id="14348" name="TextBox 16"/>
          <p:cNvSpPr txBox="1">
            <a:spLocks noChangeArrowheads="1"/>
          </p:cNvSpPr>
          <p:nvPr/>
        </p:nvSpPr>
        <p:spPr bwMode="auto">
          <a:xfrm>
            <a:off x="7997825" y="6330950"/>
            <a:ext cx="1182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GEOMAR</a:t>
            </a:r>
          </a:p>
        </p:txBody>
      </p:sp>
      <p:sp>
        <p:nvSpPr>
          <p:cNvPr id="14349" name="TextBox 17"/>
          <p:cNvSpPr txBox="1">
            <a:spLocks noChangeArrowheads="1"/>
          </p:cNvSpPr>
          <p:nvPr/>
        </p:nvSpPr>
        <p:spPr bwMode="auto">
          <a:xfrm>
            <a:off x="7380288" y="6338888"/>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SMHI</a:t>
            </a:r>
          </a:p>
        </p:txBody>
      </p:sp>
      <p:sp>
        <p:nvSpPr>
          <p:cNvPr id="14350" name="TextBox 18"/>
          <p:cNvSpPr txBox="1">
            <a:spLocks noChangeArrowheads="1"/>
          </p:cNvSpPr>
          <p:nvPr/>
        </p:nvSpPr>
        <p:spPr bwMode="auto">
          <a:xfrm>
            <a:off x="34925" y="6330950"/>
            <a:ext cx="82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solidFill>
                  <a:srgbClr val="008080"/>
                </a:solidFill>
              </a:rPr>
              <a:t>MPI-M</a:t>
            </a:r>
          </a:p>
        </p:txBody>
      </p:sp>
    </p:spTree>
    <p:extLst>
      <p:ext uri="{BB962C8B-B14F-4D97-AF65-F5344CB8AC3E}">
        <p14:creationId xmlns:p14="http://schemas.microsoft.com/office/powerpoint/2010/main" val="2933126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527" y="1632953"/>
            <a:ext cx="7924800" cy="3444240"/>
          </a:xfrm>
          <a:prstGeom prst="rect">
            <a:avLst/>
          </a:prstGeom>
        </p:spPr>
      </p:pic>
      <p:sp>
        <p:nvSpPr>
          <p:cNvPr id="3" name="Rectangle 7"/>
          <p:cNvSpPr>
            <a:spLocks noChangeArrowheads="1"/>
          </p:cNvSpPr>
          <p:nvPr/>
        </p:nvSpPr>
        <p:spPr bwMode="auto">
          <a:xfrm>
            <a:off x="13368" y="60163"/>
            <a:ext cx="9143999" cy="954107"/>
          </a:xfrm>
          <a:prstGeom prst="rect">
            <a:avLst/>
          </a:prstGeom>
          <a:noFill/>
          <a:ln w="9525">
            <a:noFill/>
            <a:miter lim="800000"/>
            <a:headEnd/>
            <a:tailEnd/>
          </a:ln>
        </p:spPr>
        <p:txBody>
          <a:bodyPr wrap="square">
            <a:spAutoFit/>
          </a:bodyPr>
          <a:lstStyle/>
          <a:p>
            <a:pPr algn="ctr"/>
            <a:r>
              <a:rPr lang="en-US" sz="2800" b="1" dirty="0" smtClean="0">
                <a:ln>
                  <a:solidFill>
                    <a:schemeClr val="accent2"/>
                  </a:solidFill>
                </a:ln>
                <a:latin typeface="Calibri" pitchFamily="34" charset="0"/>
                <a:cs typeface="Calibri" pitchFamily="34" charset="0"/>
              </a:rPr>
              <a:t>Potential predictability of monthly mean pan-Arctic </a:t>
            </a:r>
          </a:p>
          <a:p>
            <a:pPr algn="ctr"/>
            <a:r>
              <a:rPr lang="en-US" sz="2800" b="1" dirty="0" smtClean="0">
                <a:ln>
                  <a:solidFill>
                    <a:schemeClr val="accent2"/>
                  </a:solidFill>
                </a:ln>
                <a:latin typeface="Calibri" pitchFamily="34" charset="0"/>
                <a:cs typeface="Calibri" pitchFamily="34" charset="0"/>
              </a:rPr>
              <a:t>Sea Ice Area and Volume</a:t>
            </a:r>
          </a:p>
        </p:txBody>
      </p:sp>
      <p:sp>
        <p:nvSpPr>
          <p:cNvPr id="4" name="TextBox 3"/>
          <p:cNvSpPr txBox="1"/>
          <p:nvPr/>
        </p:nvSpPr>
        <p:spPr>
          <a:xfrm>
            <a:off x="5803547" y="6194244"/>
            <a:ext cx="2858174" cy="369332"/>
          </a:xfrm>
          <a:prstGeom prst="rect">
            <a:avLst/>
          </a:prstGeom>
          <a:noFill/>
        </p:spPr>
        <p:txBody>
          <a:bodyPr wrap="none" rtlCol="0">
            <a:spAutoFit/>
          </a:bodyPr>
          <a:lstStyle/>
          <a:p>
            <a:r>
              <a:rPr lang="en-US" b="1" dirty="0" err="1" smtClean="0"/>
              <a:t>Guemas</a:t>
            </a:r>
            <a:r>
              <a:rPr lang="en-US" b="1" dirty="0" smtClean="0"/>
              <a:t> </a:t>
            </a:r>
            <a:r>
              <a:rPr lang="en-GB" b="1" dirty="0" smtClean="0"/>
              <a:t> et al. 2016, QJRMS</a:t>
            </a:r>
            <a:endParaRPr lang="en-US" b="1" dirty="0" smtClean="0"/>
          </a:p>
        </p:txBody>
      </p:sp>
    </p:spTree>
    <p:extLst>
      <p:ext uri="{BB962C8B-B14F-4D97-AF65-F5344CB8AC3E}">
        <p14:creationId xmlns:p14="http://schemas.microsoft.com/office/powerpoint/2010/main" val="1713984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d_obs.pdf"/>
          <p:cNvPicPr>
            <a:picLocks noChangeAspect="1"/>
          </p:cNvPicPr>
          <p:nvPr/>
        </p:nvPicPr>
        <p:blipFill rotWithShape="1">
          <a:blip r:embed="rId3">
            <a:extLst>
              <a:ext uri="{28A0092B-C50C-407E-A947-70E740481C1C}">
                <a14:useLocalDpi xmlns:a14="http://schemas.microsoft.com/office/drawing/2010/main" val="0"/>
              </a:ext>
            </a:extLst>
          </a:blip>
          <a:srcRect l="22996" t="37926" r="24337" b="37165"/>
          <a:stretch/>
        </p:blipFill>
        <p:spPr>
          <a:xfrm>
            <a:off x="757165" y="1277637"/>
            <a:ext cx="7058742" cy="4724492"/>
          </a:xfrm>
          <a:prstGeom prst="rect">
            <a:avLst/>
          </a:prstGeom>
        </p:spPr>
      </p:pic>
      <p:sp>
        <p:nvSpPr>
          <p:cNvPr id="5" name="TextBox 4"/>
          <p:cNvSpPr txBox="1"/>
          <p:nvPr/>
        </p:nvSpPr>
        <p:spPr>
          <a:xfrm>
            <a:off x="530977" y="805926"/>
            <a:ext cx="8155823" cy="677108"/>
          </a:xfrm>
          <a:prstGeom prst="rect">
            <a:avLst/>
          </a:prstGeom>
          <a:noFill/>
        </p:spPr>
        <p:txBody>
          <a:bodyPr wrap="none" rtlCol="0">
            <a:spAutoFit/>
          </a:bodyPr>
          <a:lstStyle/>
          <a:p>
            <a:pPr algn="ctr"/>
            <a:r>
              <a:rPr lang="en-US" sz="2000" b="1" dirty="0" smtClean="0"/>
              <a:t>Observed </a:t>
            </a:r>
            <a:r>
              <a:rPr lang="en-US" sz="2000" b="1" dirty="0"/>
              <a:t>and predicted anomalous sea ice </a:t>
            </a:r>
            <a:r>
              <a:rPr lang="en-US" sz="2000" b="1" dirty="0" smtClean="0"/>
              <a:t>cover</a:t>
            </a:r>
          </a:p>
          <a:p>
            <a:pPr algn="ctr"/>
            <a:r>
              <a:rPr lang="en-US" dirty="0" smtClean="0"/>
              <a:t>Prediction using previous year heat </a:t>
            </a:r>
            <a:r>
              <a:rPr lang="en-US" dirty="0"/>
              <a:t>transport across Barents Sea </a:t>
            </a:r>
            <a:r>
              <a:rPr lang="en-US" dirty="0" smtClean="0"/>
              <a:t>Opening and sea ice </a:t>
            </a:r>
            <a:endParaRPr lang="en-US" dirty="0"/>
          </a:p>
        </p:txBody>
      </p:sp>
      <p:sp>
        <p:nvSpPr>
          <p:cNvPr id="3" name="TextBox 2"/>
          <p:cNvSpPr txBox="1"/>
          <p:nvPr/>
        </p:nvSpPr>
        <p:spPr>
          <a:xfrm>
            <a:off x="5803547" y="6171859"/>
            <a:ext cx="2235896" cy="369332"/>
          </a:xfrm>
          <a:prstGeom prst="rect">
            <a:avLst/>
          </a:prstGeom>
          <a:noFill/>
        </p:spPr>
        <p:txBody>
          <a:bodyPr wrap="none" rtlCol="0">
            <a:spAutoFit/>
          </a:bodyPr>
          <a:lstStyle/>
          <a:p>
            <a:r>
              <a:rPr lang="en-US" b="1" dirty="0" err="1"/>
              <a:t>Onarheim</a:t>
            </a:r>
            <a:r>
              <a:rPr lang="en-US" b="1" dirty="0"/>
              <a:t> </a:t>
            </a:r>
            <a:r>
              <a:rPr lang="en-GB" b="1" dirty="0" smtClean="0"/>
              <a:t> et al. 2015</a:t>
            </a:r>
            <a:endParaRPr lang="en-US" b="1" dirty="0" smtClean="0"/>
          </a:p>
        </p:txBody>
      </p:sp>
      <p:sp>
        <p:nvSpPr>
          <p:cNvPr id="6" name="Rectangle 7"/>
          <p:cNvSpPr>
            <a:spLocks noChangeArrowheads="1"/>
          </p:cNvSpPr>
          <p:nvPr/>
        </p:nvSpPr>
        <p:spPr bwMode="auto">
          <a:xfrm>
            <a:off x="-160413" y="109459"/>
            <a:ext cx="9478210" cy="553998"/>
          </a:xfrm>
          <a:prstGeom prst="rect">
            <a:avLst/>
          </a:prstGeom>
          <a:noFill/>
          <a:ln w="9525">
            <a:noFill/>
            <a:miter lim="800000"/>
            <a:headEnd/>
            <a:tailEnd/>
          </a:ln>
        </p:spPr>
        <p:txBody>
          <a:bodyPr wrap="square">
            <a:spAutoFit/>
          </a:bodyPr>
          <a:lstStyle/>
          <a:p>
            <a:pPr algn="ctr"/>
            <a:r>
              <a:rPr lang="en-US" sz="3000" b="1" dirty="0" smtClean="0">
                <a:ln>
                  <a:solidFill>
                    <a:schemeClr val="accent2"/>
                  </a:solidFill>
                </a:ln>
                <a:latin typeface="Calibri" pitchFamily="34" charset="0"/>
                <a:cs typeface="Calibri" pitchFamily="34" charset="0"/>
              </a:rPr>
              <a:t>Ocean heat transport contributes to sea ice variations</a:t>
            </a:r>
          </a:p>
        </p:txBody>
      </p:sp>
    </p:spTree>
    <p:extLst>
      <p:ext uri="{BB962C8B-B14F-4D97-AF65-F5344CB8AC3E}">
        <p14:creationId xmlns:p14="http://schemas.microsoft.com/office/powerpoint/2010/main" val="16795393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368" r="3684"/>
          <a:stretch/>
        </p:blipFill>
        <p:spPr>
          <a:xfrm>
            <a:off x="1136314" y="589496"/>
            <a:ext cx="5117470" cy="5974080"/>
          </a:xfrm>
          <a:prstGeom prst="rect">
            <a:avLst/>
          </a:prstGeom>
        </p:spPr>
      </p:pic>
      <p:sp>
        <p:nvSpPr>
          <p:cNvPr id="3" name="Rectangle 7"/>
          <p:cNvSpPr>
            <a:spLocks noChangeArrowheads="1"/>
          </p:cNvSpPr>
          <p:nvPr/>
        </p:nvSpPr>
        <p:spPr bwMode="auto">
          <a:xfrm>
            <a:off x="298791" y="113635"/>
            <a:ext cx="8644689" cy="523220"/>
          </a:xfrm>
          <a:prstGeom prst="rect">
            <a:avLst/>
          </a:prstGeom>
          <a:noFill/>
          <a:ln w="9525">
            <a:noFill/>
            <a:miter lim="800000"/>
            <a:headEnd/>
            <a:tailEnd/>
          </a:ln>
        </p:spPr>
        <p:txBody>
          <a:bodyPr wrap="square">
            <a:spAutoFit/>
          </a:bodyPr>
          <a:lstStyle/>
          <a:p>
            <a:pPr algn="ctr"/>
            <a:r>
              <a:rPr lang="en-US" sz="2800" b="1" dirty="0" smtClean="0">
                <a:ln>
                  <a:solidFill>
                    <a:schemeClr val="accent2"/>
                  </a:solidFill>
                </a:ln>
                <a:latin typeface="Calibri" pitchFamily="34" charset="0"/>
                <a:cs typeface="Calibri" pitchFamily="34" charset="0"/>
              </a:rPr>
              <a:t>Observed and forecasted decadal trends in Arctic Sea Ice </a:t>
            </a:r>
          </a:p>
        </p:txBody>
      </p:sp>
      <p:sp>
        <p:nvSpPr>
          <p:cNvPr id="4" name="TextBox 3"/>
          <p:cNvSpPr txBox="1"/>
          <p:nvPr/>
        </p:nvSpPr>
        <p:spPr>
          <a:xfrm>
            <a:off x="5803547" y="6194244"/>
            <a:ext cx="2416046" cy="369332"/>
          </a:xfrm>
          <a:prstGeom prst="rect">
            <a:avLst/>
          </a:prstGeom>
          <a:noFill/>
        </p:spPr>
        <p:txBody>
          <a:bodyPr wrap="none" rtlCol="0">
            <a:spAutoFit/>
          </a:bodyPr>
          <a:lstStyle/>
          <a:p>
            <a:r>
              <a:rPr lang="en-US" b="1" dirty="0" smtClean="0"/>
              <a:t>Yeager </a:t>
            </a:r>
            <a:r>
              <a:rPr lang="en-GB" b="1" dirty="0" smtClean="0"/>
              <a:t> et al. 2015, GRL</a:t>
            </a:r>
            <a:endParaRPr lang="en-US" b="1" dirty="0" smtClean="0"/>
          </a:p>
        </p:txBody>
      </p:sp>
    </p:spTree>
    <p:extLst>
      <p:ext uri="{BB962C8B-B14F-4D97-AF65-F5344CB8AC3E}">
        <p14:creationId xmlns:p14="http://schemas.microsoft.com/office/powerpoint/2010/main" val="830278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97" t="11435" r="32984"/>
          <a:stretch/>
        </p:blipFill>
        <p:spPr bwMode="auto">
          <a:xfrm>
            <a:off x="468313" y="1643063"/>
            <a:ext cx="2870200"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09307" name="Text Box 27"/>
          <p:cNvSpPr txBox="1">
            <a:spLocks noChangeArrowheads="1"/>
          </p:cNvSpPr>
          <p:nvPr/>
        </p:nvSpPr>
        <p:spPr bwMode="auto">
          <a:xfrm>
            <a:off x="166688" y="5157788"/>
            <a:ext cx="3887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2000" b="1" dirty="0" smtClean="0"/>
              <a:t> </a:t>
            </a:r>
            <a:r>
              <a:rPr lang="en-US" sz="1600" b="1" dirty="0" err="1" smtClean="0"/>
              <a:t>Doblas</a:t>
            </a:r>
            <a:r>
              <a:rPr lang="en-US" sz="1600" b="1" dirty="0" smtClean="0"/>
              <a:t>-Reyes et al. 2012 (Nat. Com.)</a:t>
            </a:r>
          </a:p>
        </p:txBody>
      </p:sp>
      <p:sp>
        <p:nvSpPr>
          <p:cNvPr id="609308" name="Text Box 28"/>
          <p:cNvSpPr txBox="1">
            <a:spLocks noChangeArrowheads="1"/>
          </p:cNvSpPr>
          <p:nvPr/>
        </p:nvSpPr>
        <p:spPr bwMode="auto">
          <a:xfrm>
            <a:off x="163513" y="5589588"/>
            <a:ext cx="8856662"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just" defTabSz="914400">
              <a:lnSpc>
                <a:spcPct val="80000"/>
              </a:lnSpc>
              <a:spcBef>
                <a:spcPct val="50000"/>
              </a:spcBef>
              <a:buSzPct val="125000"/>
              <a:buFont typeface="Wingdings" charset="0"/>
              <a:buChar char="§"/>
              <a:defRPr/>
            </a:pPr>
            <a:r>
              <a:rPr lang="en-GB" sz="2000" b="1" dirty="0" smtClean="0"/>
              <a:t> North </a:t>
            </a:r>
            <a:r>
              <a:rPr lang="en-GB" sz="2000" b="1" dirty="0"/>
              <a:t>Atlantic </a:t>
            </a:r>
            <a:r>
              <a:rPr lang="en-GB" sz="2000" b="1" dirty="0" err="1"/>
              <a:t>Subpolar</a:t>
            </a:r>
            <a:r>
              <a:rPr lang="en-GB" sz="2000" b="1" dirty="0"/>
              <a:t> Gyre region stands out as the region with the highest predictive </a:t>
            </a:r>
            <a:r>
              <a:rPr lang="en-GB" sz="2000" b="1" dirty="0" smtClean="0"/>
              <a:t>skill in surface temperature and upper ocean heat and salt content. </a:t>
            </a:r>
            <a:endParaRPr lang="en-GB" sz="2000" b="1" dirty="0"/>
          </a:p>
        </p:txBody>
      </p:sp>
      <p:sp>
        <p:nvSpPr>
          <p:cNvPr id="7" name="Rectangle 4"/>
          <p:cNvSpPr>
            <a:spLocks/>
          </p:cNvSpPr>
          <p:nvPr/>
        </p:nvSpPr>
        <p:spPr bwMode="auto">
          <a:xfrm>
            <a:off x="30327" y="44450"/>
            <a:ext cx="9145588" cy="985838"/>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pPr algn="ct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100" b="1" dirty="0"/>
              <a:t>Robust North Atlantic multi-year predictive skill in both individual models and CMIP5 MME</a:t>
            </a:r>
            <a:endParaRPr lang="de-DE" sz="3100" b="1" dirty="0"/>
          </a:p>
        </p:txBody>
      </p:sp>
      <p:pic>
        <p:nvPicPr>
          <p:cNvPr id="16389" name="Picture 8"/>
          <p:cNvPicPr>
            <a:picLocks noChangeAspect="1"/>
          </p:cNvPicPr>
          <p:nvPr/>
        </p:nvPicPr>
        <p:blipFill>
          <a:blip r:embed="rId3">
            <a:extLst>
              <a:ext uri="{28A0092B-C50C-407E-A947-70E740481C1C}">
                <a14:useLocalDpi xmlns:a14="http://schemas.microsoft.com/office/drawing/2010/main" val="0"/>
              </a:ext>
            </a:extLst>
          </a:blip>
          <a:srcRect l="36089" t="69327" r="34502" b="3809"/>
          <a:stretch>
            <a:fillRect/>
          </a:stretch>
        </p:blipFill>
        <p:spPr bwMode="auto">
          <a:xfrm>
            <a:off x="6446838" y="1662113"/>
            <a:ext cx="26622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4"/>
          <p:cNvPicPr>
            <a:picLocks noChangeAspect="1"/>
          </p:cNvPicPr>
          <p:nvPr/>
        </p:nvPicPr>
        <p:blipFill>
          <a:blip r:embed="rId4">
            <a:extLst>
              <a:ext uri="{28A0092B-C50C-407E-A947-70E740481C1C}">
                <a14:useLocalDpi xmlns:a14="http://schemas.microsoft.com/office/drawing/2010/main" val="0"/>
              </a:ext>
            </a:extLst>
          </a:blip>
          <a:srcRect l="35396" t="69852" r="35136" b="2968"/>
          <a:stretch>
            <a:fillRect/>
          </a:stretch>
        </p:blipFill>
        <p:spPr bwMode="auto">
          <a:xfrm>
            <a:off x="3708400" y="1722438"/>
            <a:ext cx="2665413"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0"/>
          <p:cNvSpPr txBox="1">
            <a:spLocks noChangeArrowheads="1"/>
          </p:cNvSpPr>
          <p:nvPr/>
        </p:nvSpPr>
        <p:spPr bwMode="auto">
          <a:xfrm>
            <a:off x="5129213" y="1733550"/>
            <a:ext cx="11731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200" b="1"/>
              <a:t>Eastern SPG</a:t>
            </a:r>
          </a:p>
        </p:txBody>
      </p:sp>
      <p:sp>
        <p:nvSpPr>
          <p:cNvPr id="16392" name="TextBox 11"/>
          <p:cNvSpPr txBox="1">
            <a:spLocks noChangeArrowheads="1"/>
          </p:cNvSpPr>
          <p:nvPr/>
        </p:nvSpPr>
        <p:spPr bwMode="auto">
          <a:xfrm>
            <a:off x="7832725" y="1670050"/>
            <a:ext cx="11318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200" b="1"/>
              <a:t>Nordic Seas</a:t>
            </a:r>
          </a:p>
        </p:txBody>
      </p:sp>
      <p:sp>
        <p:nvSpPr>
          <p:cNvPr id="16393" name="TextBox 12"/>
          <p:cNvSpPr txBox="1">
            <a:spLocks noChangeArrowheads="1"/>
          </p:cNvSpPr>
          <p:nvPr/>
        </p:nvSpPr>
        <p:spPr bwMode="auto">
          <a:xfrm>
            <a:off x="3851275" y="1196975"/>
            <a:ext cx="5257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t>CMIP5 MME Upper Ocean Salt Content predictability </a:t>
            </a:r>
          </a:p>
        </p:txBody>
      </p:sp>
      <p:sp>
        <p:nvSpPr>
          <p:cNvPr id="14" name="Text Box 27"/>
          <p:cNvSpPr txBox="1">
            <a:spLocks noChangeArrowheads="1"/>
          </p:cNvSpPr>
          <p:nvPr/>
        </p:nvSpPr>
        <p:spPr bwMode="auto">
          <a:xfrm>
            <a:off x="3995738" y="3500438"/>
            <a:ext cx="4752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2000" b="1" dirty="0" smtClean="0"/>
              <a:t> </a:t>
            </a:r>
            <a:r>
              <a:rPr lang="en-US" sz="1600" b="1" dirty="0" err="1" smtClean="0"/>
              <a:t>Lohmann</a:t>
            </a:r>
            <a:r>
              <a:rPr lang="en-US" sz="1600" b="1" dirty="0" smtClean="0"/>
              <a:t>, Matei, </a:t>
            </a:r>
            <a:r>
              <a:rPr lang="en-US" sz="1600" b="1" dirty="0" err="1" smtClean="0"/>
              <a:t>Bersch</a:t>
            </a:r>
            <a:r>
              <a:rPr lang="en-US" sz="1600" b="1" dirty="0" smtClean="0"/>
              <a:t>, </a:t>
            </a:r>
            <a:r>
              <a:rPr lang="en-US" sz="1600" b="1" dirty="0" err="1" smtClean="0"/>
              <a:t>Jungclaus</a:t>
            </a:r>
            <a:r>
              <a:rPr lang="en-US" sz="1600" b="1" dirty="0" smtClean="0"/>
              <a:t> (in prep.)</a:t>
            </a:r>
          </a:p>
        </p:txBody>
      </p:sp>
      <p:sp>
        <p:nvSpPr>
          <p:cNvPr id="16395" name="TextBox 3"/>
          <p:cNvSpPr txBox="1">
            <a:spLocks noChangeArrowheads="1"/>
          </p:cNvSpPr>
          <p:nvPr/>
        </p:nvSpPr>
        <p:spPr bwMode="auto">
          <a:xfrm>
            <a:off x="323850" y="1196975"/>
            <a:ext cx="3384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MS PGothic" charset="0"/>
                <a:cs typeface="MS PGothic" charset="0"/>
              </a:defRPr>
            </a:lvl1pPr>
            <a:lvl2pPr marL="742950" indent="-285750" eaLnBrk="0" hangingPunct="0">
              <a:defRPr sz="1400">
                <a:solidFill>
                  <a:schemeClr val="tx1"/>
                </a:solidFill>
                <a:latin typeface="Arial" charset="0"/>
                <a:ea typeface="MS PGothic" charset="0"/>
                <a:cs typeface="MS PGothic" charset="0"/>
              </a:defRPr>
            </a:lvl2pPr>
            <a:lvl3pPr marL="1143000" indent="-228600" eaLnBrk="0" hangingPunct="0">
              <a:defRPr sz="1400">
                <a:solidFill>
                  <a:schemeClr val="tx1"/>
                </a:solidFill>
                <a:latin typeface="Arial" charset="0"/>
                <a:ea typeface="MS PGothic" charset="0"/>
                <a:cs typeface="MS PGothic" charset="0"/>
              </a:defRPr>
            </a:lvl3pPr>
            <a:lvl4pPr marL="1600200" indent="-228600" eaLnBrk="0" hangingPunct="0">
              <a:defRPr sz="1400">
                <a:solidFill>
                  <a:schemeClr val="tx1"/>
                </a:solidFill>
                <a:latin typeface="Arial" charset="0"/>
                <a:ea typeface="MS PGothic" charset="0"/>
                <a:cs typeface="MS PGothic" charset="0"/>
              </a:defRPr>
            </a:lvl4pPr>
            <a:lvl5pPr marL="2057400" indent="-228600" eaLnBrk="0" hangingPunct="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GB" sz="1600" b="1"/>
              <a:t>CMIP5 MME AMV predictive skill</a:t>
            </a:r>
          </a:p>
        </p:txBody>
      </p:sp>
      <p:sp>
        <p:nvSpPr>
          <p:cNvPr id="18" name="Text Box 9"/>
          <p:cNvSpPr txBox="1">
            <a:spLocks noChangeArrowheads="1"/>
          </p:cNvSpPr>
          <p:nvPr/>
        </p:nvSpPr>
        <p:spPr bwMode="auto">
          <a:xfrm rot="16200000">
            <a:off x="-41275" y="4010025"/>
            <a:ext cx="671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15000"/>
              </a:spcBef>
              <a:defRPr/>
            </a:pPr>
            <a:r>
              <a:rPr lang="en-US" sz="2000" dirty="0">
                <a:ea typeface="ＭＳ Ｐゴシック" charset="0"/>
                <a:cs typeface="Geneva" charset="0"/>
              </a:rPr>
              <a:t>        </a:t>
            </a:r>
            <a:r>
              <a:rPr lang="en-US" sz="2000" b="1" dirty="0">
                <a:ea typeface="ＭＳ Ｐゴシック" charset="0"/>
                <a:cs typeface="Geneva" charset="0"/>
              </a:rPr>
              <a:t> </a:t>
            </a:r>
            <a:r>
              <a:rPr lang="en-US" b="1" dirty="0">
                <a:ea typeface="ＭＳ Ｐゴシック" charset="0"/>
                <a:cs typeface="Geneva" charset="0"/>
              </a:rPr>
              <a:t>COR</a:t>
            </a:r>
          </a:p>
        </p:txBody>
      </p:sp>
      <p:sp>
        <p:nvSpPr>
          <p:cNvPr id="19" name="Text Box 9"/>
          <p:cNvSpPr txBox="1">
            <a:spLocks noChangeArrowheads="1"/>
          </p:cNvSpPr>
          <p:nvPr/>
        </p:nvSpPr>
        <p:spPr bwMode="auto">
          <a:xfrm rot="16200000">
            <a:off x="3255963" y="2128837"/>
            <a:ext cx="673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15000"/>
              </a:spcBef>
              <a:defRPr/>
            </a:pPr>
            <a:r>
              <a:rPr lang="en-US" sz="2000" dirty="0">
                <a:ea typeface="ＭＳ Ｐゴシック" charset="0"/>
                <a:cs typeface="Geneva" charset="0"/>
              </a:rPr>
              <a:t>        </a:t>
            </a:r>
            <a:r>
              <a:rPr lang="en-US" sz="2000" b="1" dirty="0">
                <a:ea typeface="ＭＳ Ｐゴシック" charset="0"/>
                <a:cs typeface="Geneva" charset="0"/>
              </a:rPr>
              <a:t> </a:t>
            </a:r>
            <a:r>
              <a:rPr lang="en-US" b="1" dirty="0">
                <a:ea typeface="ＭＳ Ｐゴシック" charset="0"/>
                <a:cs typeface="Geneva" charset="0"/>
              </a:rPr>
              <a:t>COR</a:t>
            </a:r>
          </a:p>
        </p:txBody>
      </p:sp>
      <p:sp>
        <p:nvSpPr>
          <p:cNvPr id="20" name="Text Box 9"/>
          <p:cNvSpPr txBox="1">
            <a:spLocks noChangeArrowheads="1"/>
          </p:cNvSpPr>
          <p:nvPr/>
        </p:nvSpPr>
        <p:spPr bwMode="auto">
          <a:xfrm rot="16200000">
            <a:off x="-12699" y="2128837"/>
            <a:ext cx="673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15000"/>
              </a:spcBef>
              <a:defRPr/>
            </a:pPr>
            <a:r>
              <a:rPr lang="en-US" sz="2000" dirty="0">
                <a:ea typeface="ＭＳ Ｐゴシック" charset="0"/>
                <a:cs typeface="Geneva" charset="0"/>
              </a:rPr>
              <a:t>        </a:t>
            </a:r>
            <a:r>
              <a:rPr lang="en-US" sz="2000" b="1" dirty="0">
                <a:ea typeface="ＭＳ Ｐゴシック" charset="0"/>
                <a:cs typeface="Geneva" charset="0"/>
              </a:rPr>
              <a:t> </a:t>
            </a:r>
            <a:r>
              <a:rPr lang="en-US" b="1" dirty="0">
                <a:ea typeface="ＭＳ Ｐゴシック" charset="0"/>
                <a:cs typeface="Geneva" charset="0"/>
              </a:rPr>
              <a:t> °C</a:t>
            </a:r>
          </a:p>
        </p:txBody>
      </p:sp>
    </p:spTree>
    <p:extLst>
      <p:ext uri="{BB962C8B-B14F-4D97-AF65-F5344CB8AC3E}">
        <p14:creationId xmlns:p14="http://schemas.microsoft.com/office/powerpoint/2010/main" val="4222471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33" name="Group 9"/>
          <p:cNvGrpSpPr>
            <a:grpSpLocks/>
          </p:cNvGrpSpPr>
          <p:nvPr/>
        </p:nvGrpSpPr>
        <p:grpSpPr bwMode="auto">
          <a:xfrm>
            <a:off x="-209799" y="346073"/>
            <a:ext cx="9288463" cy="5389564"/>
            <a:chOff x="-37" y="162"/>
            <a:chExt cx="5851" cy="3395"/>
          </a:xfrm>
        </p:grpSpPr>
        <p:pic>
          <p:nvPicPr>
            <p:cNvPr id="205828" name="Picture 4"/>
            <p:cNvPicPr>
              <a:picLocks noChangeAspect="1" noChangeArrowheads="1"/>
            </p:cNvPicPr>
            <p:nvPr/>
          </p:nvPicPr>
          <p:blipFill>
            <a:blip r:embed="rId2">
              <a:extLst>
                <a:ext uri="{28A0092B-C50C-407E-A947-70E740481C1C}">
                  <a14:useLocalDpi xmlns:a14="http://schemas.microsoft.com/office/drawing/2010/main" val="0"/>
                </a:ext>
              </a:extLst>
            </a:blip>
            <a:srcRect t="5569"/>
            <a:stretch>
              <a:fillRect/>
            </a:stretch>
          </p:blipFill>
          <p:spPr bwMode="auto">
            <a:xfrm>
              <a:off x="125" y="568"/>
              <a:ext cx="2735"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1" name="Rectangle 58"/>
            <p:cNvSpPr>
              <a:spLocks/>
            </p:cNvSpPr>
            <p:nvPr/>
          </p:nvSpPr>
          <p:spPr bwMode="auto">
            <a:xfrm>
              <a:off x="-37" y="162"/>
              <a:ext cx="585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endParaRPr lang="en-US" sz="3000" b="1" dirty="0">
                <a:solidFill>
                  <a:srgbClr val="0000FF"/>
                </a:solidFill>
              </a:endParaRPr>
            </a:p>
          </p:txBody>
        </p:sp>
        <p:sp>
          <p:nvSpPr>
            <p:cNvPr id="4" name="Text Box 26"/>
            <p:cNvSpPr txBox="1">
              <a:spLocks noChangeArrowheads="1"/>
            </p:cNvSpPr>
            <p:nvPr/>
          </p:nvSpPr>
          <p:spPr bwMode="auto">
            <a:xfrm>
              <a:off x="187" y="3324"/>
              <a:ext cx="30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800" dirty="0" err="1" smtClean="0">
                  <a:latin typeface="Calibri" panose="020F0502020204030204" pitchFamily="34" charset="0"/>
                </a:rPr>
                <a:t>Langehaug</a:t>
              </a:r>
              <a:r>
                <a:rPr lang="en-US" sz="1800" dirty="0" smtClean="0">
                  <a:latin typeface="Calibri" panose="020F0502020204030204" pitchFamily="34" charset="0"/>
                </a:rPr>
                <a:t>, Matei, </a:t>
              </a:r>
              <a:r>
                <a:rPr lang="en-US" sz="1800" dirty="0" err="1" smtClean="0">
                  <a:latin typeface="Calibri" panose="020F0502020204030204" pitchFamily="34" charset="0"/>
                </a:rPr>
                <a:t>Eldevik</a:t>
              </a:r>
              <a:r>
                <a:rPr lang="en-US" sz="1800" dirty="0" smtClean="0">
                  <a:latin typeface="Calibri" panose="020F0502020204030204" pitchFamily="34" charset="0"/>
                </a:rPr>
                <a:t>, </a:t>
              </a:r>
              <a:r>
                <a:rPr lang="en-US" sz="1800" dirty="0" err="1" smtClean="0">
                  <a:latin typeface="Calibri" panose="020F0502020204030204" pitchFamily="34" charset="0"/>
                </a:rPr>
                <a:t>Lohmann</a:t>
              </a:r>
              <a:r>
                <a:rPr lang="en-US" sz="1800" dirty="0" smtClean="0">
                  <a:latin typeface="Calibri" panose="020F0502020204030204" pitchFamily="34" charset="0"/>
                </a:rPr>
                <a:t>, </a:t>
              </a:r>
              <a:r>
                <a:rPr lang="en-US" sz="1800" dirty="0" err="1" smtClean="0">
                  <a:latin typeface="Calibri" panose="020F0502020204030204" pitchFamily="34" charset="0"/>
                </a:rPr>
                <a:t>Gao</a:t>
              </a:r>
              <a:r>
                <a:rPr lang="en-US" sz="1800" dirty="0" smtClean="0">
                  <a:latin typeface="Calibri" panose="020F0502020204030204" pitchFamily="34" charset="0"/>
                </a:rPr>
                <a:t> (2016)</a:t>
              </a:r>
            </a:p>
          </p:txBody>
        </p:sp>
      </p:grpSp>
      <p:pic>
        <p:nvPicPr>
          <p:cNvPr id="205829" name="Picture 5"/>
          <p:cNvPicPr>
            <a:picLocks noChangeAspect="1" noChangeArrowheads="1"/>
          </p:cNvPicPr>
          <p:nvPr/>
        </p:nvPicPr>
        <p:blipFill>
          <a:blip r:embed="rId3">
            <a:extLst>
              <a:ext uri="{28A0092B-C50C-407E-A947-70E740481C1C}">
                <a14:useLocalDpi xmlns:a14="http://schemas.microsoft.com/office/drawing/2010/main" val="0"/>
              </a:ext>
            </a:extLst>
          </a:blip>
          <a:srcRect l="1445" t="3740" r="7224"/>
          <a:stretch>
            <a:fillRect/>
          </a:stretch>
        </p:blipFill>
        <p:spPr bwMode="auto">
          <a:xfrm>
            <a:off x="2548341" y="1901353"/>
            <a:ext cx="404177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830" name="Picture 6"/>
          <p:cNvPicPr>
            <a:picLocks noChangeAspect="1" noChangeArrowheads="1"/>
          </p:cNvPicPr>
          <p:nvPr/>
        </p:nvPicPr>
        <p:blipFill>
          <a:blip r:embed="rId4">
            <a:extLst>
              <a:ext uri="{28A0092B-C50C-407E-A947-70E740481C1C}">
                <a14:useLocalDpi xmlns:a14="http://schemas.microsoft.com/office/drawing/2010/main" val="0"/>
              </a:ext>
            </a:extLst>
          </a:blip>
          <a:srcRect t="1814" r="11427" b="7257"/>
          <a:stretch>
            <a:fillRect/>
          </a:stretch>
        </p:blipFill>
        <p:spPr bwMode="auto">
          <a:xfrm>
            <a:off x="5011221" y="2732620"/>
            <a:ext cx="3967162"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58"/>
          <p:cNvSpPr>
            <a:spLocks/>
          </p:cNvSpPr>
          <p:nvPr/>
        </p:nvSpPr>
        <p:spPr bwMode="auto">
          <a:xfrm>
            <a:off x="101727" y="5960813"/>
            <a:ext cx="86654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en-US" sz="2000" dirty="0" smtClean="0">
                <a:latin typeface="Calibri" panose="020F0502020204030204" pitchFamily="34" charset="0"/>
              </a:rPr>
              <a:t>Yes</a:t>
            </a:r>
            <a:r>
              <a:rPr lang="en-US" sz="2000" dirty="0">
                <a:latin typeface="Calibri" panose="020F0502020204030204" pitchFamily="34" charset="0"/>
              </a:rPr>
              <a:t>!</a:t>
            </a:r>
            <a:r>
              <a:rPr lang="en-US" sz="2000" dirty="0" smtClean="0">
                <a:latin typeface="Calibri" panose="020F0502020204030204" pitchFamily="34" charset="0"/>
              </a:rPr>
              <a:t> – but the predictive skill and representation of mechanisms differ widely among models!</a:t>
            </a:r>
            <a:endParaRPr lang="en-US" sz="2000" dirty="0">
              <a:latin typeface="Calibri" panose="020F0502020204030204" pitchFamily="34" charset="0"/>
            </a:endParaRPr>
          </a:p>
        </p:txBody>
      </p:sp>
      <p:sp>
        <p:nvSpPr>
          <p:cNvPr id="9" name="Rectangle 7"/>
          <p:cNvSpPr>
            <a:spLocks noChangeArrowheads="1"/>
          </p:cNvSpPr>
          <p:nvPr/>
        </p:nvSpPr>
        <p:spPr bwMode="auto">
          <a:xfrm>
            <a:off x="238161" y="83047"/>
            <a:ext cx="8539576" cy="1200329"/>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Any predictive </a:t>
            </a:r>
            <a:r>
              <a:rPr lang="en-US" sz="2400" b="1" dirty="0">
                <a:ln>
                  <a:solidFill>
                    <a:schemeClr val="accent2"/>
                  </a:solidFill>
                </a:ln>
                <a:latin typeface="Calibri" pitchFamily="34" charset="0"/>
                <a:cs typeface="Calibri" pitchFamily="34" charset="0"/>
              </a:rPr>
              <a:t>skill for of winter SST in the Nordic Seas and Barents Sea? </a:t>
            </a:r>
          </a:p>
          <a:p>
            <a:pPr algn="ct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370734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066800" y="1828800"/>
            <a:ext cx="6977936" cy="3170099"/>
          </a:xfrm>
          <a:prstGeom prst="rect">
            <a:avLst/>
          </a:prstGeom>
        </p:spPr>
        <p:txBody>
          <a:bodyPr wrap="square">
            <a:spAutoFit/>
          </a:bodyPr>
          <a:lstStyle/>
          <a:p>
            <a:r>
              <a:rPr lang="en-US" sz="2000" dirty="0" smtClean="0">
                <a:solidFill>
                  <a:schemeClr val="accent2"/>
                </a:solidFill>
                <a:latin typeface="Calibri" panose="020F0502020204030204" pitchFamily="34" charset="0"/>
              </a:rPr>
              <a:t>Goal</a:t>
            </a:r>
            <a:endParaRPr lang="en-US" sz="2000" dirty="0">
              <a:solidFill>
                <a:schemeClr val="accent2"/>
              </a:solidFill>
              <a:latin typeface="Calibri" panose="020F0502020204030204" pitchFamily="34" charset="0"/>
            </a:endParaRPr>
          </a:p>
          <a:p>
            <a:pPr marL="342900" indent="-342900" algn="just">
              <a:buFont typeface="Arial" panose="020B0604020202020204" pitchFamily="34" charset="0"/>
              <a:buChar char="•"/>
            </a:pPr>
            <a:r>
              <a:rPr lang="en-US" sz="2000" dirty="0" smtClean="0">
                <a:latin typeface="Calibri" panose="020F0502020204030204" pitchFamily="34" charset="0"/>
              </a:rPr>
              <a:t>To </a:t>
            </a:r>
            <a:r>
              <a:rPr lang="en-US" sz="2000" dirty="0">
                <a:latin typeface="Calibri" panose="020F0502020204030204" pitchFamily="34" charset="0"/>
              </a:rPr>
              <a:t>identify the current limitations in predicting Arctic climate (and its link to NH climate) and </a:t>
            </a:r>
            <a:endParaRPr lang="en-US" sz="2000" dirty="0" smtClean="0">
              <a:latin typeface="Calibri" panose="020F0502020204030204" pitchFamily="34" charset="0"/>
            </a:endParaRPr>
          </a:p>
          <a:p>
            <a:pPr marL="342900" indent="-342900" algn="just">
              <a:buFont typeface="Arial" panose="020B0604020202020204" pitchFamily="34" charset="0"/>
              <a:buChar char="•"/>
            </a:pPr>
            <a:r>
              <a:rPr lang="en-US" sz="2000" dirty="0" smtClean="0">
                <a:latin typeface="Calibri" panose="020F0502020204030204" pitchFamily="34" charset="0"/>
              </a:rPr>
              <a:t>to </a:t>
            </a:r>
            <a:r>
              <a:rPr lang="en-US" sz="2000" dirty="0">
                <a:latin typeface="Calibri" panose="020F0502020204030204" pitchFamily="34" charset="0"/>
              </a:rPr>
              <a:t>develop improved models and methodologies to enhance the skill of </a:t>
            </a:r>
            <a:r>
              <a:rPr lang="en-US" sz="2000" dirty="0" smtClean="0">
                <a:latin typeface="Calibri" panose="020F0502020204030204" pitchFamily="34" charset="0"/>
              </a:rPr>
              <a:t>initialized </a:t>
            </a:r>
            <a:r>
              <a:rPr lang="en-US" sz="2000" dirty="0">
                <a:latin typeface="Calibri" panose="020F0502020204030204" pitchFamily="34" charset="0"/>
              </a:rPr>
              <a:t>climate predictions in the Arctic and over the NH. </a:t>
            </a:r>
            <a:endParaRPr lang="en-US" sz="2000" dirty="0" smtClean="0">
              <a:latin typeface="Calibri" panose="020F0502020204030204" pitchFamily="34" charset="0"/>
            </a:endParaRPr>
          </a:p>
          <a:p>
            <a:pPr marL="342900" indent="-342900" algn="just">
              <a:buFont typeface="Arial" panose="020B0604020202020204" pitchFamily="34" charset="0"/>
              <a:buChar char="•"/>
            </a:pPr>
            <a:endParaRPr lang="en-US" sz="2000" dirty="0" smtClean="0">
              <a:latin typeface="Calibri" panose="020F0502020204030204" pitchFamily="34" charset="0"/>
            </a:endParaRPr>
          </a:p>
          <a:p>
            <a:pPr algn="just"/>
            <a:r>
              <a:rPr lang="en-US" sz="2000" dirty="0" smtClean="0">
                <a:latin typeface="Calibri" panose="020F0502020204030204" pitchFamily="34" charset="0"/>
              </a:rPr>
              <a:t>An </a:t>
            </a:r>
            <a:r>
              <a:rPr lang="en-US" sz="2000" dirty="0">
                <a:latin typeface="Calibri" panose="020F0502020204030204" pitchFamily="34" charset="0"/>
              </a:rPr>
              <a:t>updated forecast ensemble will be performed with the improved systems and delivered to selected impact case studies. </a:t>
            </a:r>
          </a:p>
          <a:p>
            <a:pPr algn="just"/>
            <a:endParaRPr lang="en-US" sz="2000" dirty="0">
              <a:latin typeface="Calibri" panose="020F0502020204030204" pitchFamily="34" charset="0"/>
            </a:endParaRPr>
          </a:p>
        </p:txBody>
      </p:sp>
      <p:sp>
        <p:nvSpPr>
          <p:cNvPr id="12" name="Rectangle 7"/>
          <p:cNvSpPr>
            <a:spLocks noChangeArrowheads="1"/>
          </p:cNvSpPr>
          <p:nvPr/>
        </p:nvSpPr>
        <p:spPr bwMode="auto">
          <a:xfrm>
            <a:off x="831987" y="381000"/>
            <a:ext cx="7884909" cy="830997"/>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WP4: Enhancing </a:t>
            </a:r>
            <a:r>
              <a:rPr lang="en-US" sz="2400" b="1" dirty="0">
                <a:ln>
                  <a:solidFill>
                    <a:schemeClr val="accent2"/>
                  </a:solidFill>
                </a:ln>
                <a:latin typeface="Calibri" pitchFamily="34" charset="0"/>
                <a:cs typeface="Calibri" pitchFamily="34" charset="0"/>
              </a:rPr>
              <a:t>the capacity of seasonal-to-decadal predictions in the Arctic and over the Northern </a:t>
            </a:r>
            <a:r>
              <a:rPr lang="en-US" sz="2400" b="1" dirty="0" smtClean="0">
                <a:ln>
                  <a:solidFill>
                    <a:schemeClr val="accent2"/>
                  </a:solidFill>
                </a:ln>
                <a:latin typeface="Calibri" pitchFamily="34" charset="0"/>
                <a:cs typeface="Calibri" pitchFamily="34" charset="0"/>
              </a:rPr>
              <a:t>Hemisphere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34563267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3386" y="127008"/>
            <a:ext cx="9184104" cy="1138773"/>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Task 4.1</a:t>
            </a:r>
            <a:r>
              <a:rPr lang="en-US" sz="2400" b="1" dirty="0">
                <a:ln>
                  <a:solidFill>
                    <a:schemeClr val="accent2"/>
                  </a:solidFill>
                </a:ln>
                <a:latin typeface="Calibri" pitchFamily="34" charset="0"/>
                <a:cs typeface="Calibri" pitchFamily="34" charset="0"/>
              </a:rPr>
              <a:t>: Mechanistic and statistical skill assessment of baseline </a:t>
            </a:r>
            <a:r>
              <a:rPr lang="en-US" sz="2400" b="1" dirty="0" err="1">
                <a:ln>
                  <a:solidFill>
                    <a:schemeClr val="accent2"/>
                  </a:solidFill>
                </a:ln>
                <a:latin typeface="Calibri" pitchFamily="34" charset="0"/>
                <a:cs typeface="Calibri" pitchFamily="34" charset="0"/>
              </a:rPr>
              <a:t>subseasonal</a:t>
            </a:r>
            <a:r>
              <a:rPr lang="en-US" sz="2400" b="1" dirty="0">
                <a:ln>
                  <a:solidFill>
                    <a:schemeClr val="accent2"/>
                  </a:solidFill>
                </a:ln>
                <a:latin typeface="Calibri" pitchFamily="34" charset="0"/>
                <a:cs typeface="Calibri" pitchFamily="34" charset="0"/>
              </a:rPr>
              <a:t>-to-decadal multi-model predictions </a:t>
            </a:r>
            <a:endParaRPr lang="en-US" sz="2400" b="1" dirty="0" smtClean="0">
              <a:ln>
                <a:solidFill>
                  <a:schemeClr val="accent2"/>
                </a:solidFill>
              </a:ln>
              <a:latin typeface="Calibri" pitchFamily="34" charset="0"/>
              <a:cs typeface="Calibri" pitchFamily="34" charset="0"/>
            </a:endParaRPr>
          </a:p>
          <a:p>
            <a:pPr algn="ctr"/>
            <a:r>
              <a:rPr lang="en-US" sz="2000" b="1" dirty="0" smtClean="0">
                <a:ln>
                  <a:solidFill>
                    <a:schemeClr val="accent2"/>
                  </a:solidFill>
                </a:ln>
                <a:latin typeface="Calibri" pitchFamily="34" charset="0"/>
                <a:cs typeface="Calibri" pitchFamily="34" charset="0"/>
              </a:rPr>
              <a:t>Lead</a:t>
            </a:r>
            <a:r>
              <a:rPr lang="en-US" sz="2000" b="1" dirty="0">
                <a:ln>
                  <a:solidFill>
                    <a:schemeClr val="accent2"/>
                  </a:solidFill>
                </a:ln>
                <a:latin typeface="Calibri" pitchFamily="34" charset="0"/>
                <a:cs typeface="Calibri" pitchFamily="34" charset="0"/>
              </a:rPr>
              <a:t>: MPI, Participants: </a:t>
            </a:r>
            <a:r>
              <a:rPr lang="en-US" sz="2000" b="1" dirty="0" err="1">
                <a:ln>
                  <a:solidFill>
                    <a:schemeClr val="accent2"/>
                  </a:solidFill>
                </a:ln>
                <a:latin typeface="Calibri" pitchFamily="34" charset="0"/>
                <a:cs typeface="Calibri" pitchFamily="34" charset="0"/>
              </a:rPr>
              <a:t>NLeSC</a:t>
            </a:r>
            <a:r>
              <a:rPr lang="en-US" sz="2000" b="1" dirty="0">
                <a:ln>
                  <a:solidFill>
                    <a:schemeClr val="accent2"/>
                  </a:solidFill>
                </a:ln>
                <a:latin typeface="Calibri" pitchFamily="34" charset="0"/>
                <a:cs typeface="Calibri" pitchFamily="34" charset="0"/>
              </a:rPr>
              <a:t>, NERSC, DMI, CMCC, NCAR, CNRS, </a:t>
            </a:r>
            <a:r>
              <a:rPr lang="en-US" sz="2000" b="1" dirty="0" err="1">
                <a:ln>
                  <a:solidFill>
                    <a:schemeClr val="accent2"/>
                  </a:solidFill>
                </a:ln>
                <a:latin typeface="Calibri" pitchFamily="34" charset="0"/>
                <a:cs typeface="Calibri" pitchFamily="34" charset="0"/>
              </a:rPr>
              <a:t>UoS</a:t>
            </a:r>
            <a:r>
              <a:rPr lang="en-US" sz="2000" b="1" dirty="0">
                <a:ln>
                  <a:solidFill>
                    <a:schemeClr val="accent2"/>
                  </a:solidFill>
                </a:ln>
                <a:latin typeface="Calibri" pitchFamily="34" charset="0"/>
                <a:cs typeface="Calibri" pitchFamily="34" charset="0"/>
              </a:rPr>
              <a:t>, </a:t>
            </a:r>
            <a:r>
              <a:rPr lang="en-US" sz="2000" b="1" dirty="0" smtClean="0">
                <a:ln>
                  <a:solidFill>
                    <a:schemeClr val="accent2"/>
                  </a:solidFill>
                </a:ln>
                <a:latin typeface="Calibri" pitchFamily="34" charset="0"/>
                <a:cs typeface="Calibri" pitchFamily="34" charset="0"/>
              </a:rPr>
              <a:t>MERCATOR</a:t>
            </a:r>
            <a:endParaRPr lang="en-US" sz="2000" b="1" dirty="0">
              <a:ln>
                <a:solidFill>
                  <a:schemeClr val="accent2"/>
                </a:solidFill>
              </a:ln>
              <a:latin typeface="Calibri" pitchFamily="34" charset="0"/>
              <a:cs typeface="Calibri" pitchFamily="34" charset="0"/>
            </a:endParaRPr>
          </a:p>
        </p:txBody>
      </p:sp>
      <p:sp>
        <p:nvSpPr>
          <p:cNvPr id="3" name="Content Placeholder 2"/>
          <p:cNvSpPr>
            <a:spLocks noGrp="1"/>
          </p:cNvSpPr>
          <p:nvPr>
            <p:ph idx="1"/>
          </p:nvPr>
        </p:nvSpPr>
        <p:spPr>
          <a:xfrm>
            <a:off x="253999" y="1600200"/>
            <a:ext cx="8742947" cy="4525963"/>
          </a:xfrm>
        </p:spPr>
        <p:txBody>
          <a:bodyPr>
            <a:normAutofit lnSpcReduction="10000"/>
          </a:bodyPr>
          <a:lstStyle/>
          <a:p>
            <a:r>
              <a:rPr lang="en-GB" dirty="0" smtClean="0"/>
              <a:t>Perform coordinated process-based evaluation of key processes in the benchmark retrospective seasonal-to-decadal prediction systems.</a:t>
            </a:r>
          </a:p>
          <a:p>
            <a:r>
              <a:rPr lang="en-GB" dirty="0" smtClean="0"/>
              <a:t>Assess in </a:t>
            </a:r>
            <a:r>
              <a:rPr lang="en-GB" dirty="0" smtClean="0"/>
              <a:t>a seamless </a:t>
            </a:r>
            <a:r>
              <a:rPr lang="en-GB" dirty="0" smtClean="0"/>
              <a:t>approach whether the linkages identified in WP3 are found in initialised predictions (focus on extremes</a:t>
            </a:r>
            <a:r>
              <a:rPr lang="en-GB" dirty="0"/>
              <a:t> </a:t>
            </a:r>
            <a:r>
              <a:rPr lang="en-GB" dirty="0" smtClean="0"/>
              <a:t>- link to WP1)</a:t>
            </a:r>
          </a:p>
          <a:p>
            <a:r>
              <a:rPr lang="en-GB" dirty="0" smtClean="0"/>
              <a:t>Skill assessment: </a:t>
            </a:r>
          </a:p>
          <a:p>
            <a:pPr lvl="1"/>
            <a:r>
              <a:rPr lang="en-GB" dirty="0" smtClean="0"/>
              <a:t>both deterministic and probabilistic </a:t>
            </a:r>
          </a:p>
          <a:p>
            <a:pPr lvl="1"/>
            <a:r>
              <a:rPr lang="en-GB" dirty="0" smtClean="0"/>
              <a:t>test innovative calibration approaches.</a:t>
            </a:r>
          </a:p>
          <a:p>
            <a:endParaRPr lang="en-GB" dirty="0" smtClean="0"/>
          </a:p>
          <a:p>
            <a:endParaRPr lang="en-GB" dirty="0"/>
          </a:p>
        </p:txBody>
      </p:sp>
    </p:spTree>
    <p:extLst>
      <p:ext uri="{BB962C8B-B14F-4D97-AF65-F5344CB8AC3E}">
        <p14:creationId xmlns:p14="http://schemas.microsoft.com/office/powerpoint/2010/main" val="3509890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86" y="60168"/>
            <a:ext cx="9184104" cy="1508105"/>
          </a:xfrm>
          <a:prstGeom prst="rect">
            <a:avLst/>
          </a:prstGeom>
          <a:noFill/>
          <a:ln w="9525">
            <a:noFill/>
            <a:miter lim="800000"/>
            <a:headEnd/>
            <a:tailEnd/>
          </a:ln>
        </p:spPr>
        <p:txBody>
          <a:bodyPr wrap="square">
            <a:spAutoFit/>
          </a:bodyPr>
          <a:lstStyle/>
          <a:p>
            <a:pPr algn="ctr"/>
            <a:r>
              <a:rPr lang="en-US" sz="2400" b="1" dirty="0" smtClean="0">
                <a:ln>
                  <a:solidFill>
                    <a:schemeClr val="accent2"/>
                  </a:solidFill>
                </a:ln>
                <a:latin typeface="Calibri" pitchFamily="34" charset="0"/>
                <a:cs typeface="Calibri" pitchFamily="34" charset="0"/>
              </a:rPr>
              <a:t>Task </a:t>
            </a:r>
            <a:r>
              <a:rPr lang="en-US" sz="2400" b="1" dirty="0">
                <a:ln>
                  <a:solidFill>
                    <a:schemeClr val="accent2"/>
                  </a:solidFill>
                </a:ln>
                <a:latin typeface="Calibri" pitchFamily="34" charset="0"/>
                <a:cs typeface="Calibri" pitchFamily="34" charset="0"/>
              </a:rPr>
              <a:t>4.2</a:t>
            </a:r>
            <a:r>
              <a:rPr lang="en-US" sz="2400" b="1" dirty="0" smtClean="0">
                <a:ln>
                  <a:solidFill>
                    <a:schemeClr val="accent2"/>
                  </a:solidFill>
                </a:ln>
                <a:latin typeface="Calibri" pitchFamily="34" charset="0"/>
                <a:cs typeface="Calibri" pitchFamily="34" charset="0"/>
              </a:rPr>
              <a:t>: Coordinated </a:t>
            </a:r>
            <a:r>
              <a:rPr lang="en-US" sz="2400" b="1" dirty="0">
                <a:ln>
                  <a:solidFill>
                    <a:schemeClr val="accent2"/>
                  </a:solidFill>
                </a:ln>
                <a:latin typeface="Calibri" pitchFamily="34" charset="0"/>
                <a:cs typeface="Calibri" pitchFamily="34" charset="0"/>
              </a:rPr>
              <a:t>experiments to quantify the contribution of the Artic and high latitude North Atlantic in predictability of Northern Hemisphere extreme weather and climate </a:t>
            </a:r>
            <a:endParaRPr lang="en-US" sz="2400" b="1" dirty="0" smtClean="0">
              <a:ln>
                <a:solidFill>
                  <a:schemeClr val="accent2"/>
                </a:solidFill>
              </a:ln>
              <a:latin typeface="Calibri" pitchFamily="34" charset="0"/>
              <a:cs typeface="Calibri" pitchFamily="34" charset="0"/>
            </a:endParaRPr>
          </a:p>
          <a:p>
            <a:pPr algn="ctr"/>
            <a:r>
              <a:rPr lang="en-US" sz="2000" b="1" dirty="0" smtClean="0">
                <a:ln>
                  <a:solidFill>
                    <a:schemeClr val="accent2"/>
                  </a:solidFill>
                </a:ln>
                <a:latin typeface="Calibri" pitchFamily="34" charset="0"/>
                <a:cs typeface="Calibri" pitchFamily="34" charset="0"/>
              </a:rPr>
              <a:t>Lead</a:t>
            </a:r>
            <a:r>
              <a:rPr lang="en-US" sz="2000" b="1" dirty="0">
                <a:ln>
                  <a:solidFill>
                    <a:schemeClr val="accent2"/>
                  </a:solidFill>
                </a:ln>
                <a:latin typeface="Calibri" pitchFamily="34" charset="0"/>
                <a:cs typeface="Calibri" pitchFamily="34" charset="0"/>
              </a:rPr>
              <a:t>: DMI; Participants: MPI, </a:t>
            </a:r>
            <a:r>
              <a:rPr lang="en-US" sz="2000" b="1" dirty="0" err="1">
                <a:ln>
                  <a:solidFill>
                    <a:schemeClr val="accent2"/>
                  </a:solidFill>
                </a:ln>
                <a:latin typeface="Calibri" pitchFamily="34" charset="0"/>
                <a:cs typeface="Calibri" pitchFamily="34" charset="0"/>
              </a:rPr>
              <a:t>UiB</a:t>
            </a:r>
            <a:r>
              <a:rPr lang="en-US" sz="2000" b="1" dirty="0">
                <a:ln>
                  <a:solidFill>
                    <a:schemeClr val="accent2"/>
                  </a:solidFill>
                </a:ln>
                <a:latin typeface="Calibri" pitchFamily="34" charset="0"/>
                <a:cs typeface="Calibri" pitchFamily="34" charset="0"/>
              </a:rPr>
              <a:t>, DMI, CMCC, </a:t>
            </a:r>
            <a:r>
              <a:rPr lang="en-US" sz="2000" b="1" dirty="0" err="1">
                <a:ln>
                  <a:solidFill>
                    <a:schemeClr val="accent2"/>
                  </a:solidFill>
                </a:ln>
                <a:latin typeface="Calibri" pitchFamily="34" charset="0"/>
                <a:cs typeface="Calibri" pitchFamily="34" charset="0"/>
              </a:rPr>
              <a:t>UoS</a:t>
            </a:r>
            <a:r>
              <a:rPr lang="en-US" sz="2000" b="1" dirty="0">
                <a:ln>
                  <a:solidFill>
                    <a:schemeClr val="accent2"/>
                  </a:solidFill>
                </a:ln>
                <a:latin typeface="Calibri" pitchFamily="34" charset="0"/>
                <a:cs typeface="Calibri" pitchFamily="34" charset="0"/>
              </a:rPr>
              <a:t>, </a:t>
            </a:r>
            <a:r>
              <a:rPr lang="en-US" sz="2000" b="1" dirty="0" smtClean="0">
                <a:ln>
                  <a:solidFill>
                    <a:schemeClr val="accent2"/>
                  </a:solidFill>
                </a:ln>
                <a:latin typeface="Calibri" pitchFamily="34" charset="0"/>
                <a:cs typeface="Calibri" pitchFamily="34" charset="0"/>
              </a:rPr>
              <a:t>NCAR</a:t>
            </a:r>
            <a:endParaRPr lang="en-US" sz="2000" b="1" dirty="0">
              <a:ln>
                <a:solidFill>
                  <a:schemeClr val="accent2"/>
                </a:solidFill>
              </a:ln>
              <a:latin typeface="Calibri" pitchFamily="34" charset="0"/>
              <a:cs typeface="Calibri" pitchFamily="34" charset="0"/>
            </a:endParaRPr>
          </a:p>
        </p:txBody>
      </p:sp>
      <p:sp>
        <p:nvSpPr>
          <p:cNvPr id="3" name="Content Placeholder 2"/>
          <p:cNvSpPr txBox="1">
            <a:spLocks/>
          </p:cNvSpPr>
          <p:nvPr/>
        </p:nvSpPr>
        <p:spPr>
          <a:xfrm>
            <a:off x="253999" y="1707144"/>
            <a:ext cx="8742947"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t>The impact of mechanisms identified in WP2</a:t>
            </a:r>
            <a:r>
              <a:rPr lang="en-GB" dirty="0" smtClean="0"/>
              <a:t>/WP3 </a:t>
            </a:r>
            <a:r>
              <a:rPr lang="en-GB" dirty="0" smtClean="0"/>
              <a:t>further assessed through two types sensitivity prediction experiments:</a:t>
            </a:r>
          </a:p>
          <a:p>
            <a:pPr marL="400050" lvl="1" indent="0">
              <a:buNone/>
            </a:pPr>
            <a:endParaRPr lang="en-GB" dirty="0" smtClean="0"/>
          </a:p>
          <a:p>
            <a:pPr marL="400050" lvl="1" indent="0">
              <a:buNone/>
            </a:pPr>
            <a:r>
              <a:rPr lang="en-GB" dirty="0" smtClean="0"/>
              <a:t>Type </a:t>
            </a:r>
            <a:r>
              <a:rPr lang="en-GB" dirty="0" smtClean="0"/>
              <a:t>1: Retrospective seasonal-to-multiyear </a:t>
            </a:r>
            <a:r>
              <a:rPr lang="en-GB" dirty="0" err="1" smtClean="0"/>
              <a:t>hindcasts</a:t>
            </a:r>
            <a:r>
              <a:rPr lang="en-GB" dirty="0" smtClean="0"/>
              <a:t> for selected case studies (pacemaker or data with-holding predictions</a:t>
            </a:r>
            <a:r>
              <a:rPr lang="en-GB" dirty="0" smtClean="0"/>
              <a:t>)</a:t>
            </a:r>
            <a:endParaRPr lang="en-GB" dirty="0" smtClean="0"/>
          </a:p>
          <a:p>
            <a:pPr marL="857250" lvl="1" indent="-457200">
              <a:buFont typeface="Arial"/>
              <a:buChar char="•"/>
            </a:pPr>
            <a:endParaRPr lang="en-GB" dirty="0" smtClean="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19642607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TotalTime>
  <Words>1249</Words>
  <Application>Microsoft Macintosh PowerPoint</Application>
  <PresentationFormat>On-screen Show (4:3)</PresentationFormat>
  <Paragraphs>91</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impact of freshwater release in the North Atlantic?</vt:lpstr>
      <vt:lpstr>Type 2: Including effects of GrIS melting in hindcasts and forecasts</vt:lpstr>
      <vt:lpstr>PowerPoint Presentation</vt:lpstr>
      <vt:lpstr>JPI Climate Belmont InterDec The potential of seasonal-to-decadal-scale inter-regional linkages to advance climate predictions 2016-2020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Matei</dc:creator>
  <cp:lastModifiedBy>Daniela Matei</cp:lastModifiedBy>
  <cp:revision>47</cp:revision>
  <dcterms:created xsi:type="dcterms:W3CDTF">2017-01-17T11:51:39Z</dcterms:created>
  <dcterms:modified xsi:type="dcterms:W3CDTF">2017-01-18T12:58:23Z</dcterms:modified>
</cp:coreProperties>
</file>