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3"/>
  </p:notesMasterIdLst>
  <p:sldIdLst>
    <p:sldId id="256" r:id="rId2"/>
    <p:sldId id="257" r:id="rId3"/>
    <p:sldId id="261" r:id="rId4"/>
    <p:sldId id="258" r:id="rId5"/>
    <p:sldId id="259" r:id="rId6"/>
    <p:sldId id="260" r:id="rId7"/>
    <p:sldId id="262" r:id="rId8"/>
    <p:sldId id="264" r:id="rId9"/>
    <p:sldId id="263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30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F5E6BE2-6FBF-4121-B403-CB7BC3ADD908}" type="doc">
      <dgm:prSet loTypeId="urn:microsoft.com/office/officeart/2005/8/layout/cycle4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D8CAE012-EDFF-43B3-B3E0-A7ECB2454D07}">
      <dgm:prSet phldrT="[Text]"/>
      <dgm:spPr/>
      <dgm:t>
        <a:bodyPr/>
        <a:lstStyle/>
        <a:p>
          <a:r>
            <a:rPr lang="en-GB" dirty="0" smtClean="0"/>
            <a:t>Business</a:t>
          </a:r>
          <a:endParaRPr lang="en-GB" dirty="0"/>
        </a:p>
      </dgm:t>
    </dgm:pt>
    <dgm:pt modelId="{326362B6-EDB9-494F-87B0-0C4355692130}" type="parTrans" cxnId="{B434D68C-ADE7-442C-B3D7-80C3904A6401}">
      <dgm:prSet/>
      <dgm:spPr/>
      <dgm:t>
        <a:bodyPr/>
        <a:lstStyle/>
        <a:p>
          <a:endParaRPr lang="en-GB"/>
        </a:p>
      </dgm:t>
    </dgm:pt>
    <dgm:pt modelId="{ECEB77EA-FB08-440E-85F2-17BCC69C3DCA}" type="sibTrans" cxnId="{B434D68C-ADE7-442C-B3D7-80C3904A6401}">
      <dgm:prSet/>
      <dgm:spPr/>
      <dgm:t>
        <a:bodyPr/>
        <a:lstStyle/>
        <a:p>
          <a:endParaRPr lang="en-GB"/>
        </a:p>
      </dgm:t>
    </dgm:pt>
    <dgm:pt modelId="{AF692B4F-905A-4B80-A99D-41B12F1D9EF1}">
      <dgm:prSet phldrT="[Text]"/>
      <dgm:spPr/>
      <dgm:t>
        <a:bodyPr/>
        <a:lstStyle/>
        <a:p>
          <a:r>
            <a:rPr lang="en-GB" dirty="0" smtClean="0"/>
            <a:t>Understand &amp; adapt to climate change</a:t>
          </a:r>
          <a:endParaRPr lang="en-GB" dirty="0"/>
        </a:p>
      </dgm:t>
    </dgm:pt>
    <dgm:pt modelId="{71EEEA33-B9D0-4EB3-990E-78A0B10C7F95}" type="parTrans" cxnId="{FCF40E98-ACDC-46F0-A2FD-9EEAE830B55D}">
      <dgm:prSet/>
      <dgm:spPr/>
      <dgm:t>
        <a:bodyPr/>
        <a:lstStyle/>
        <a:p>
          <a:endParaRPr lang="en-GB"/>
        </a:p>
      </dgm:t>
    </dgm:pt>
    <dgm:pt modelId="{230F662B-A445-4235-AB0E-4A58BB50DD53}" type="sibTrans" cxnId="{FCF40E98-ACDC-46F0-A2FD-9EEAE830B55D}">
      <dgm:prSet/>
      <dgm:spPr/>
      <dgm:t>
        <a:bodyPr/>
        <a:lstStyle/>
        <a:p>
          <a:endParaRPr lang="en-GB"/>
        </a:p>
      </dgm:t>
    </dgm:pt>
    <dgm:pt modelId="{AA4514D6-47C0-42DA-BE3C-F840A24FEEC8}">
      <dgm:prSet phldrT="[Text]"/>
      <dgm:spPr/>
      <dgm:t>
        <a:bodyPr/>
        <a:lstStyle/>
        <a:p>
          <a:r>
            <a:rPr lang="en-GB" dirty="0" smtClean="0"/>
            <a:t>Policy</a:t>
          </a:r>
          <a:endParaRPr lang="en-GB" dirty="0"/>
        </a:p>
      </dgm:t>
    </dgm:pt>
    <dgm:pt modelId="{04EFEB23-58A3-402C-923F-C3F8D19CB9E8}" type="parTrans" cxnId="{DA429C57-CA0E-40EF-B36E-E0F9073820DF}">
      <dgm:prSet/>
      <dgm:spPr/>
      <dgm:t>
        <a:bodyPr/>
        <a:lstStyle/>
        <a:p>
          <a:endParaRPr lang="en-GB"/>
        </a:p>
      </dgm:t>
    </dgm:pt>
    <dgm:pt modelId="{ED3CFF67-7F98-4898-A6F2-43EC7919C2B9}" type="sibTrans" cxnId="{DA429C57-CA0E-40EF-B36E-E0F9073820DF}">
      <dgm:prSet/>
      <dgm:spPr/>
      <dgm:t>
        <a:bodyPr/>
        <a:lstStyle/>
        <a:p>
          <a:endParaRPr lang="en-GB"/>
        </a:p>
      </dgm:t>
    </dgm:pt>
    <dgm:pt modelId="{073CECAA-FCA5-42D3-926C-F0BAD4FD4FB3}">
      <dgm:prSet phldrT="[Text]"/>
      <dgm:spPr/>
      <dgm:t>
        <a:bodyPr/>
        <a:lstStyle/>
        <a:p>
          <a:r>
            <a:rPr lang="en-GB" dirty="0" smtClean="0"/>
            <a:t>Science-based decision making</a:t>
          </a:r>
          <a:endParaRPr lang="en-GB" dirty="0"/>
        </a:p>
      </dgm:t>
    </dgm:pt>
    <dgm:pt modelId="{5A432AC8-9D49-4B50-8923-FDA962FC268B}" type="parTrans" cxnId="{187F4BBE-8BA4-49C0-B38C-52828FF37F7F}">
      <dgm:prSet/>
      <dgm:spPr/>
      <dgm:t>
        <a:bodyPr/>
        <a:lstStyle/>
        <a:p>
          <a:endParaRPr lang="en-GB"/>
        </a:p>
      </dgm:t>
    </dgm:pt>
    <dgm:pt modelId="{2E127F90-251E-4D33-92F9-87209857CCBB}" type="sibTrans" cxnId="{187F4BBE-8BA4-49C0-B38C-52828FF37F7F}">
      <dgm:prSet/>
      <dgm:spPr/>
      <dgm:t>
        <a:bodyPr/>
        <a:lstStyle/>
        <a:p>
          <a:endParaRPr lang="en-GB"/>
        </a:p>
      </dgm:t>
    </dgm:pt>
    <dgm:pt modelId="{C3F30B38-4373-4A9C-ADF7-AE0E7B7EC6B6}">
      <dgm:prSet phldrT="[Text]"/>
      <dgm:spPr/>
      <dgm:t>
        <a:bodyPr/>
        <a:lstStyle/>
        <a:p>
          <a:r>
            <a:rPr lang="en-GB" dirty="0" smtClean="0"/>
            <a:t>Project partners</a:t>
          </a:r>
          <a:endParaRPr lang="en-GB" dirty="0"/>
        </a:p>
      </dgm:t>
    </dgm:pt>
    <dgm:pt modelId="{6D3184B1-0C92-4CA6-9536-40819271A395}" type="parTrans" cxnId="{BDC3F05E-C607-4D7B-82EA-1E8C50441FCC}">
      <dgm:prSet/>
      <dgm:spPr/>
      <dgm:t>
        <a:bodyPr/>
        <a:lstStyle/>
        <a:p>
          <a:endParaRPr lang="en-GB"/>
        </a:p>
      </dgm:t>
    </dgm:pt>
    <dgm:pt modelId="{39FC0812-7209-48A9-90B9-FABF54F387D3}" type="sibTrans" cxnId="{BDC3F05E-C607-4D7B-82EA-1E8C50441FCC}">
      <dgm:prSet/>
      <dgm:spPr/>
      <dgm:t>
        <a:bodyPr/>
        <a:lstStyle/>
        <a:p>
          <a:endParaRPr lang="en-GB"/>
        </a:p>
      </dgm:t>
    </dgm:pt>
    <dgm:pt modelId="{0AD28629-19E7-4947-900C-B4DCA5335B37}">
      <dgm:prSet phldrT="[Text]"/>
      <dgm:spPr/>
      <dgm:t>
        <a:bodyPr/>
        <a:lstStyle/>
        <a:p>
          <a:r>
            <a:rPr lang="en-GB" dirty="0" smtClean="0"/>
            <a:t>Recognizing potential innovation &amp; IP</a:t>
          </a:r>
          <a:endParaRPr lang="en-GB" dirty="0"/>
        </a:p>
      </dgm:t>
    </dgm:pt>
    <dgm:pt modelId="{32392558-E0A0-4927-A351-7F7423A9277A}" type="parTrans" cxnId="{4C90309D-ABBD-4DCC-BF04-6AB40BAEEE18}">
      <dgm:prSet/>
      <dgm:spPr/>
      <dgm:t>
        <a:bodyPr/>
        <a:lstStyle/>
        <a:p>
          <a:endParaRPr lang="en-GB"/>
        </a:p>
      </dgm:t>
    </dgm:pt>
    <dgm:pt modelId="{1ADA0D3A-7D60-4B24-A892-8249EFF1F9F6}" type="sibTrans" cxnId="{4C90309D-ABBD-4DCC-BF04-6AB40BAEEE18}">
      <dgm:prSet/>
      <dgm:spPr/>
      <dgm:t>
        <a:bodyPr/>
        <a:lstStyle/>
        <a:p>
          <a:endParaRPr lang="en-GB"/>
        </a:p>
      </dgm:t>
    </dgm:pt>
    <dgm:pt modelId="{503937DF-4078-4A19-9FAB-9F90929941F4}">
      <dgm:prSet phldrT="[Text]"/>
      <dgm:spPr/>
      <dgm:t>
        <a:bodyPr/>
        <a:lstStyle/>
        <a:p>
          <a:r>
            <a:rPr lang="en-GB" dirty="0" smtClean="0"/>
            <a:t>Students</a:t>
          </a:r>
          <a:endParaRPr lang="en-GB" dirty="0"/>
        </a:p>
      </dgm:t>
    </dgm:pt>
    <dgm:pt modelId="{CAE284AD-D530-46D2-AA81-540E47A4ACEF}" type="parTrans" cxnId="{BA05AB35-5AEE-4B7A-93C8-18AB80CCF78C}">
      <dgm:prSet/>
      <dgm:spPr/>
      <dgm:t>
        <a:bodyPr/>
        <a:lstStyle/>
        <a:p>
          <a:endParaRPr lang="en-GB"/>
        </a:p>
      </dgm:t>
    </dgm:pt>
    <dgm:pt modelId="{BA570E79-9846-4913-8E97-2E753412C5D5}" type="sibTrans" cxnId="{BA05AB35-5AEE-4B7A-93C8-18AB80CCF78C}">
      <dgm:prSet/>
      <dgm:spPr/>
      <dgm:t>
        <a:bodyPr/>
        <a:lstStyle/>
        <a:p>
          <a:endParaRPr lang="en-GB"/>
        </a:p>
      </dgm:t>
    </dgm:pt>
    <dgm:pt modelId="{6EF86C18-98D1-4A75-91D9-80CC25CF4781}">
      <dgm:prSet phldrT="[Text]"/>
      <dgm:spPr/>
      <dgm:t>
        <a:bodyPr/>
        <a:lstStyle/>
        <a:p>
          <a:r>
            <a:rPr lang="en-GB" dirty="0" smtClean="0"/>
            <a:t>Dissemination &amp; links with higher education</a:t>
          </a:r>
          <a:endParaRPr lang="en-GB" dirty="0"/>
        </a:p>
      </dgm:t>
    </dgm:pt>
    <dgm:pt modelId="{E790DCD8-1BFC-40CF-941F-A954FBCBCA42}" type="parTrans" cxnId="{B8C5DCA3-B7BC-4543-A787-7A1190065EEF}">
      <dgm:prSet/>
      <dgm:spPr/>
      <dgm:t>
        <a:bodyPr/>
        <a:lstStyle/>
        <a:p>
          <a:endParaRPr lang="en-GB"/>
        </a:p>
      </dgm:t>
    </dgm:pt>
    <dgm:pt modelId="{43B6BADF-B30E-4677-85F3-36B8C5A75B44}" type="sibTrans" cxnId="{B8C5DCA3-B7BC-4543-A787-7A1190065EEF}">
      <dgm:prSet/>
      <dgm:spPr/>
      <dgm:t>
        <a:bodyPr/>
        <a:lstStyle/>
        <a:p>
          <a:endParaRPr lang="en-GB"/>
        </a:p>
      </dgm:t>
    </dgm:pt>
    <dgm:pt modelId="{E9BA8B7D-A4BA-4BEE-9B2A-E83D07313730}">
      <dgm:prSet phldrT="[Text]"/>
      <dgm:spPr/>
      <dgm:t>
        <a:bodyPr/>
        <a:lstStyle/>
        <a:p>
          <a:r>
            <a:rPr lang="en-GB" dirty="0" smtClean="0"/>
            <a:t>Science </a:t>
          </a:r>
          <a:r>
            <a:rPr lang="en-GB" dirty="0" err="1" smtClean="0"/>
            <a:t>comms</a:t>
          </a:r>
          <a:endParaRPr lang="en-GB" dirty="0"/>
        </a:p>
      </dgm:t>
    </dgm:pt>
    <dgm:pt modelId="{11657CA6-9CE3-49D8-9847-FD045C4879B0}" type="parTrans" cxnId="{49C8EA22-C93E-4116-BC6C-719E5BF1C5F3}">
      <dgm:prSet/>
      <dgm:spPr/>
      <dgm:t>
        <a:bodyPr/>
        <a:lstStyle/>
        <a:p>
          <a:endParaRPr lang="en-GB"/>
        </a:p>
      </dgm:t>
    </dgm:pt>
    <dgm:pt modelId="{94816421-691C-4EA5-A63B-B1A35976822B}" type="sibTrans" cxnId="{49C8EA22-C93E-4116-BC6C-719E5BF1C5F3}">
      <dgm:prSet/>
      <dgm:spPr/>
      <dgm:t>
        <a:bodyPr/>
        <a:lstStyle/>
        <a:p>
          <a:endParaRPr lang="en-GB"/>
        </a:p>
      </dgm:t>
    </dgm:pt>
    <dgm:pt modelId="{8CD56A97-9F2E-4379-A7F9-C666E9218116}" type="pres">
      <dgm:prSet presAssocID="{3F5E6BE2-6FBF-4121-B403-CB7BC3ADD908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975FF826-A141-474E-958A-0FDA7C22DCBA}" type="pres">
      <dgm:prSet presAssocID="{3F5E6BE2-6FBF-4121-B403-CB7BC3ADD908}" presName="children" presStyleCnt="0"/>
      <dgm:spPr/>
    </dgm:pt>
    <dgm:pt modelId="{5675BD39-32A9-478D-B14E-42F8DD8E1E58}" type="pres">
      <dgm:prSet presAssocID="{3F5E6BE2-6FBF-4121-B403-CB7BC3ADD908}" presName="child1group" presStyleCnt="0"/>
      <dgm:spPr/>
    </dgm:pt>
    <dgm:pt modelId="{72C709A0-A83C-4581-8423-C50F6A291A21}" type="pres">
      <dgm:prSet presAssocID="{3F5E6BE2-6FBF-4121-B403-CB7BC3ADD908}" presName="child1" presStyleLbl="bgAcc1" presStyleIdx="0" presStyleCnt="4"/>
      <dgm:spPr/>
      <dgm:t>
        <a:bodyPr/>
        <a:lstStyle/>
        <a:p>
          <a:endParaRPr lang="en-GB"/>
        </a:p>
      </dgm:t>
    </dgm:pt>
    <dgm:pt modelId="{49099FF9-0461-4388-A3DC-BB8563920530}" type="pres">
      <dgm:prSet presAssocID="{3F5E6BE2-6FBF-4121-B403-CB7BC3ADD908}" presName="child1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DA38452-EBAB-488E-8129-3C1846981326}" type="pres">
      <dgm:prSet presAssocID="{3F5E6BE2-6FBF-4121-B403-CB7BC3ADD908}" presName="child2group" presStyleCnt="0"/>
      <dgm:spPr/>
    </dgm:pt>
    <dgm:pt modelId="{7775469D-E975-492C-BD57-C4069D8D0844}" type="pres">
      <dgm:prSet presAssocID="{3F5E6BE2-6FBF-4121-B403-CB7BC3ADD908}" presName="child2" presStyleLbl="bgAcc1" presStyleIdx="1" presStyleCnt="4"/>
      <dgm:spPr/>
      <dgm:t>
        <a:bodyPr/>
        <a:lstStyle/>
        <a:p>
          <a:endParaRPr lang="en-GB"/>
        </a:p>
      </dgm:t>
    </dgm:pt>
    <dgm:pt modelId="{6F2BF6F8-D76F-4F96-B6FA-40C246F7FC62}" type="pres">
      <dgm:prSet presAssocID="{3F5E6BE2-6FBF-4121-B403-CB7BC3ADD908}" presName="child2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E52B38D-4537-4B97-8352-3FA8AD88B4F0}" type="pres">
      <dgm:prSet presAssocID="{3F5E6BE2-6FBF-4121-B403-CB7BC3ADD908}" presName="child3group" presStyleCnt="0"/>
      <dgm:spPr/>
    </dgm:pt>
    <dgm:pt modelId="{FD06EF7F-80C0-4BB6-84B5-7586A2BC694F}" type="pres">
      <dgm:prSet presAssocID="{3F5E6BE2-6FBF-4121-B403-CB7BC3ADD908}" presName="child3" presStyleLbl="bgAcc1" presStyleIdx="2" presStyleCnt="4"/>
      <dgm:spPr/>
      <dgm:t>
        <a:bodyPr/>
        <a:lstStyle/>
        <a:p>
          <a:endParaRPr lang="en-GB"/>
        </a:p>
      </dgm:t>
    </dgm:pt>
    <dgm:pt modelId="{A7F3A92C-7043-4D79-9A2A-F22767FA981E}" type="pres">
      <dgm:prSet presAssocID="{3F5E6BE2-6FBF-4121-B403-CB7BC3ADD908}" presName="child3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9D35A8D-F522-4560-9BCD-EB7A15ED0BC2}" type="pres">
      <dgm:prSet presAssocID="{3F5E6BE2-6FBF-4121-B403-CB7BC3ADD908}" presName="child4group" presStyleCnt="0"/>
      <dgm:spPr/>
    </dgm:pt>
    <dgm:pt modelId="{137B3E94-24CE-4EBC-9FBD-1A0BE191497A}" type="pres">
      <dgm:prSet presAssocID="{3F5E6BE2-6FBF-4121-B403-CB7BC3ADD908}" presName="child4" presStyleLbl="bgAcc1" presStyleIdx="3" presStyleCnt="4"/>
      <dgm:spPr/>
      <dgm:t>
        <a:bodyPr/>
        <a:lstStyle/>
        <a:p>
          <a:endParaRPr lang="en-GB"/>
        </a:p>
      </dgm:t>
    </dgm:pt>
    <dgm:pt modelId="{F20C50D2-6913-44A3-913A-FC2C8BC85DEE}" type="pres">
      <dgm:prSet presAssocID="{3F5E6BE2-6FBF-4121-B403-CB7BC3ADD908}" presName="child4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D54A126-B36C-41DC-AF9F-1EF7BB83234E}" type="pres">
      <dgm:prSet presAssocID="{3F5E6BE2-6FBF-4121-B403-CB7BC3ADD908}" presName="childPlaceholder" presStyleCnt="0"/>
      <dgm:spPr/>
    </dgm:pt>
    <dgm:pt modelId="{1F423B24-3862-42ED-B3AD-8111FCCF696B}" type="pres">
      <dgm:prSet presAssocID="{3F5E6BE2-6FBF-4121-B403-CB7BC3ADD908}" presName="circle" presStyleCnt="0"/>
      <dgm:spPr/>
    </dgm:pt>
    <dgm:pt modelId="{E9D901CF-EB30-4AC4-AEC5-F556535F7D50}" type="pres">
      <dgm:prSet presAssocID="{3F5E6BE2-6FBF-4121-B403-CB7BC3ADD908}" presName="quadrant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10C5523-5442-4911-A1E2-780C5960993B}" type="pres">
      <dgm:prSet presAssocID="{3F5E6BE2-6FBF-4121-B403-CB7BC3ADD908}" presName="quadrant2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F71DCBA-72BE-4171-A94E-F557906F4200}" type="pres">
      <dgm:prSet presAssocID="{3F5E6BE2-6FBF-4121-B403-CB7BC3ADD908}" presName="quadrant3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0EB9D57-5CDE-4473-9B0C-247E93609E99}" type="pres">
      <dgm:prSet presAssocID="{3F5E6BE2-6FBF-4121-B403-CB7BC3ADD908}" presName="quadrant4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30F74B7-E907-48FE-BDA5-D29E7E82EC28}" type="pres">
      <dgm:prSet presAssocID="{3F5E6BE2-6FBF-4121-B403-CB7BC3ADD908}" presName="quadrantPlaceholder" presStyleCnt="0"/>
      <dgm:spPr/>
    </dgm:pt>
    <dgm:pt modelId="{BD6CA4C5-8ED4-447D-B4A7-6D96BC6722A2}" type="pres">
      <dgm:prSet presAssocID="{3F5E6BE2-6FBF-4121-B403-CB7BC3ADD908}" presName="center1" presStyleLbl="fgShp" presStyleIdx="0" presStyleCnt="2"/>
      <dgm:spPr/>
    </dgm:pt>
    <dgm:pt modelId="{631E8837-2750-4DC4-9D66-2C2E5A3A2E83}" type="pres">
      <dgm:prSet presAssocID="{3F5E6BE2-6FBF-4121-B403-CB7BC3ADD908}" presName="center2" presStyleLbl="fgShp" presStyleIdx="1" presStyleCnt="2"/>
      <dgm:spPr/>
    </dgm:pt>
  </dgm:ptLst>
  <dgm:cxnLst>
    <dgm:cxn modelId="{34211A65-62A6-4BED-A129-C215503F6AFB}" type="presOf" srcId="{6EF86C18-98D1-4A75-91D9-80CC25CF4781}" destId="{F20C50D2-6913-44A3-913A-FC2C8BC85DEE}" srcOrd="1" destOrd="0" presId="urn:microsoft.com/office/officeart/2005/8/layout/cycle4"/>
    <dgm:cxn modelId="{187F4BBE-8BA4-49C0-B38C-52828FF37F7F}" srcId="{AA4514D6-47C0-42DA-BE3C-F840A24FEEC8}" destId="{073CECAA-FCA5-42D3-926C-F0BAD4FD4FB3}" srcOrd="0" destOrd="0" parTransId="{5A432AC8-9D49-4B50-8923-FDA962FC268B}" sibTransId="{2E127F90-251E-4D33-92F9-87209857CCBB}"/>
    <dgm:cxn modelId="{B8C5DCA3-B7BC-4543-A787-7A1190065EEF}" srcId="{503937DF-4078-4A19-9FAB-9F90929941F4}" destId="{6EF86C18-98D1-4A75-91D9-80CC25CF4781}" srcOrd="0" destOrd="0" parTransId="{E790DCD8-1BFC-40CF-941F-A954FBCBCA42}" sibTransId="{43B6BADF-B30E-4677-85F3-36B8C5A75B44}"/>
    <dgm:cxn modelId="{49C8EA22-C93E-4116-BC6C-719E5BF1C5F3}" srcId="{C3F30B38-4373-4A9C-ADF7-AE0E7B7EC6B6}" destId="{E9BA8B7D-A4BA-4BEE-9B2A-E83D07313730}" srcOrd="1" destOrd="0" parTransId="{11657CA6-9CE3-49D8-9847-FD045C4879B0}" sibTransId="{94816421-691C-4EA5-A63B-B1A35976822B}"/>
    <dgm:cxn modelId="{BDC3F05E-C607-4D7B-82EA-1E8C50441FCC}" srcId="{3F5E6BE2-6FBF-4121-B403-CB7BC3ADD908}" destId="{C3F30B38-4373-4A9C-ADF7-AE0E7B7EC6B6}" srcOrd="2" destOrd="0" parTransId="{6D3184B1-0C92-4CA6-9536-40819271A395}" sibTransId="{39FC0812-7209-48A9-90B9-FABF54F387D3}"/>
    <dgm:cxn modelId="{320A0AD7-DCB8-4D9C-A9E7-FE82FA754452}" type="presOf" srcId="{0AD28629-19E7-4947-900C-B4DCA5335B37}" destId="{FD06EF7F-80C0-4BB6-84B5-7586A2BC694F}" srcOrd="0" destOrd="0" presId="urn:microsoft.com/office/officeart/2005/8/layout/cycle4"/>
    <dgm:cxn modelId="{1080DBE8-6C36-4CAE-87F6-09B29F488AFE}" type="presOf" srcId="{073CECAA-FCA5-42D3-926C-F0BAD4FD4FB3}" destId="{6F2BF6F8-D76F-4F96-B6FA-40C246F7FC62}" srcOrd="1" destOrd="0" presId="urn:microsoft.com/office/officeart/2005/8/layout/cycle4"/>
    <dgm:cxn modelId="{4C90309D-ABBD-4DCC-BF04-6AB40BAEEE18}" srcId="{C3F30B38-4373-4A9C-ADF7-AE0E7B7EC6B6}" destId="{0AD28629-19E7-4947-900C-B4DCA5335B37}" srcOrd="0" destOrd="0" parTransId="{32392558-E0A0-4927-A351-7F7423A9277A}" sibTransId="{1ADA0D3A-7D60-4B24-A892-8249EFF1F9F6}"/>
    <dgm:cxn modelId="{BA05AB35-5AEE-4B7A-93C8-18AB80CCF78C}" srcId="{3F5E6BE2-6FBF-4121-B403-CB7BC3ADD908}" destId="{503937DF-4078-4A19-9FAB-9F90929941F4}" srcOrd="3" destOrd="0" parTransId="{CAE284AD-D530-46D2-AA81-540E47A4ACEF}" sibTransId="{BA570E79-9846-4913-8E97-2E753412C5D5}"/>
    <dgm:cxn modelId="{A1386831-DD37-41B9-8C2A-F762C0C5E831}" type="presOf" srcId="{E9BA8B7D-A4BA-4BEE-9B2A-E83D07313730}" destId="{A7F3A92C-7043-4D79-9A2A-F22767FA981E}" srcOrd="1" destOrd="1" presId="urn:microsoft.com/office/officeart/2005/8/layout/cycle4"/>
    <dgm:cxn modelId="{DA429C57-CA0E-40EF-B36E-E0F9073820DF}" srcId="{3F5E6BE2-6FBF-4121-B403-CB7BC3ADD908}" destId="{AA4514D6-47C0-42DA-BE3C-F840A24FEEC8}" srcOrd="1" destOrd="0" parTransId="{04EFEB23-58A3-402C-923F-C3F8D19CB9E8}" sibTransId="{ED3CFF67-7F98-4898-A6F2-43EC7919C2B9}"/>
    <dgm:cxn modelId="{7C213CFD-6383-4233-96F8-EE6DC7B6728A}" type="presOf" srcId="{503937DF-4078-4A19-9FAB-9F90929941F4}" destId="{50EB9D57-5CDE-4473-9B0C-247E93609E99}" srcOrd="0" destOrd="0" presId="urn:microsoft.com/office/officeart/2005/8/layout/cycle4"/>
    <dgm:cxn modelId="{55A9BD6E-7BB9-4D78-8489-17A285569796}" type="presOf" srcId="{AA4514D6-47C0-42DA-BE3C-F840A24FEEC8}" destId="{810C5523-5442-4911-A1E2-780C5960993B}" srcOrd="0" destOrd="0" presId="urn:microsoft.com/office/officeart/2005/8/layout/cycle4"/>
    <dgm:cxn modelId="{A71CB01F-A7DC-4CAA-ADB0-22A1367DB0EF}" type="presOf" srcId="{D8CAE012-EDFF-43B3-B3E0-A7ECB2454D07}" destId="{E9D901CF-EB30-4AC4-AEC5-F556535F7D50}" srcOrd="0" destOrd="0" presId="urn:microsoft.com/office/officeart/2005/8/layout/cycle4"/>
    <dgm:cxn modelId="{68CCF9E7-7882-4803-8CB6-921FA287D0C3}" type="presOf" srcId="{0AD28629-19E7-4947-900C-B4DCA5335B37}" destId="{A7F3A92C-7043-4D79-9A2A-F22767FA981E}" srcOrd="1" destOrd="0" presId="urn:microsoft.com/office/officeart/2005/8/layout/cycle4"/>
    <dgm:cxn modelId="{A090B05E-13B2-45DE-A470-340D0FA3A552}" type="presOf" srcId="{E9BA8B7D-A4BA-4BEE-9B2A-E83D07313730}" destId="{FD06EF7F-80C0-4BB6-84B5-7586A2BC694F}" srcOrd="0" destOrd="1" presId="urn:microsoft.com/office/officeart/2005/8/layout/cycle4"/>
    <dgm:cxn modelId="{FCF40E98-ACDC-46F0-A2FD-9EEAE830B55D}" srcId="{D8CAE012-EDFF-43B3-B3E0-A7ECB2454D07}" destId="{AF692B4F-905A-4B80-A99D-41B12F1D9EF1}" srcOrd="0" destOrd="0" parTransId="{71EEEA33-B9D0-4EB3-990E-78A0B10C7F95}" sibTransId="{230F662B-A445-4235-AB0E-4A58BB50DD53}"/>
    <dgm:cxn modelId="{B434D68C-ADE7-442C-B3D7-80C3904A6401}" srcId="{3F5E6BE2-6FBF-4121-B403-CB7BC3ADD908}" destId="{D8CAE012-EDFF-43B3-B3E0-A7ECB2454D07}" srcOrd="0" destOrd="0" parTransId="{326362B6-EDB9-494F-87B0-0C4355692130}" sibTransId="{ECEB77EA-FB08-440E-85F2-17BCC69C3DCA}"/>
    <dgm:cxn modelId="{6CF5AAA3-D79A-4AB1-A8E8-1AAE60E4363C}" type="presOf" srcId="{AF692B4F-905A-4B80-A99D-41B12F1D9EF1}" destId="{49099FF9-0461-4388-A3DC-BB8563920530}" srcOrd="1" destOrd="0" presId="urn:microsoft.com/office/officeart/2005/8/layout/cycle4"/>
    <dgm:cxn modelId="{8AE6B038-D831-4439-97A1-2C322C6E044F}" type="presOf" srcId="{073CECAA-FCA5-42D3-926C-F0BAD4FD4FB3}" destId="{7775469D-E975-492C-BD57-C4069D8D0844}" srcOrd="0" destOrd="0" presId="urn:microsoft.com/office/officeart/2005/8/layout/cycle4"/>
    <dgm:cxn modelId="{16F358EB-0BFD-42E2-A4BE-96F3D449405D}" type="presOf" srcId="{AF692B4F-905A-4B80-A99D-41B12F1D9EF1}" destId="{72C709A0-A83C-4581-8423-C50F6A291A21}" srcOrd="0" destOrd="0" presId="urn:microsoft.com/office/officeart/2005/8/layout/cycle4"/>
    <dgm:cxn modelId="{E1EF3421-8C8C-49B0-8960-4ACC705BFDA5}" type="presOf" srcId="{6EF86C18-98D1-4A75-91D9-80CC25CF4781}" destId="{137B3E94-24CE-4EBC-9FBD-1A0BE191497A}" srcOrd="0" destOrd="0" presId="urn:microsoft.com/office/officeart/2005/8/layout/cycle4"/>
    <dgm:cxn modelId="{90AF6BDD-473D-48BA-8583-A4359239E108}" type="presOf" srcId="{C3F30B38-4373-4A9C-ADF7-AE0E7B7EC6B6}" destId="{8F71DCBA-72BE-4171-A94E-F557906F4200}" srcOrd="0" destOrd="0" presId="urn:microsoft.com/office/officeart/2005/8/layout/cycle4"/>
    <dgm:cxn modelId="{A21F4E4B-5259-47F7-A4BA-32E9A9384B17}" type="presOf" srcId="{3F5E6BE2-6FBF-4121-B403-CB7BC3ADD908}" destId="{8CD56A97-9F2E-4379-A7F9-C666E9218116}" srcOrd="0" destOrd="0" presId="urn:microsoft.com/office/officeart/2005/8/layout/cycle4"/>
    <dgm:cxn modelId="{F9D5BA1A-7D56-418E-9EC0-3036733321B6}" type="presParOf" srcId="{8CD56A97-9F2E-4379-A7F9-C666E9218116}" destId="{975FF826-A141-474E-958A-0FDA7C22DCBA}" srcOrd="0" destOrd="0" presId="urn:microsoft.com/office/officeart/2005/8/layout/cycle4"/>
    <dgm:cxn modelId="{0A42C3C1-6551-4F23-8A1A-9D87F2B08669}" type="presParOf" srcId="{975FF826-A141-474E-958A-0FDA7C22DCBA}" destId="{5675BD39-32A9-478D-B14E-42F8DD8E1E58}" srcOrd="0" destOrd="0" presId="urn:microsoft.com/office/officeart/2005/8/layout/cycle4"/>
    <dgm:cxn modelId="{736193EB-0FE2-4962-B40A-BF0D12728D83}" type="presParOf" srcId="{5675BD39-32A9-478D-B14E-42F8DD8E1E58}" destId="{72C709A0-A83C-4581-8423-C50F6A291A21}" srcOrd="0" destOrd="0" presId="urn:microsoft.com/office/officeart/2005/8/layout/cycle4"/>
    <dgm:cxn modelId="{477B961C-EECF-4916-8336-49DC3A2BCB78}" type="presParOf" srcId="{5675BD39-32A9-478D-B14E-42F8DD8E1E58}" destId="{49099FF9-0461-4388-A3DC-BB8563920530}" srcOrd="1" destOrd="0" presId="urn:microsoft.com/office/officeart/2005/8/layout/cycle4"/>
    <dgm:cxn modelId="{B37B8C33-AB0C-4887-8A7D-3AC37C4AD5DD}" type="presParOf" srcId="{975FF826-A141-474E-958A-0FDA7C22DCBA}" destId="{7DA38452-EBAB-488E-8129-3C1846981326}" srcOrd="1" destOrd="0" presId="urn:microsoft.com/office/officeart/2005/8/layout/cycle4"/>
    <dgm:cxn modelId="{118B53EA-148E-4FD8-B0D1-63C93AFF653C}" type="presParOf" srcId="{7DA38452-EBAB-488E-8129-3C1846981326}" destId="{7775469D-E975-492C-BD57-C4069D8D0844}" srcOrd="0" destOrd="0" presId="urn:microsoft.com/office/officeart/2005/8/layout/cycle4"/>
    <dgm:cxn modelId="{A7E59539-1419-46E5-971B-4717D53B1927}" type="presParOf" srcId="{7DA38452-EBAB-488E-8129-3C1846981326}" destId="{6F2BF6F8-D76F-4F96-B6FA-40C246F7FC62}" srcOrd="1" destOrd="0" presId="urn:microsoft.com/office/officeart/2005/8/layout/cycle4"/>
    <dgm:cxn modelId="{B109AFE0-93BC-4E67-B0F9-57AAC81F600B}" type="presParOf" srcId="{975FF826-A141-474E-958A-0FDA7C22DCBA}" destId="{DE52B38D-4537-4B97-8352-3FA8AD88B4F0}" srcOrd="2" destOrd="0" presId="urn:microsoft.com/office/officeart/2005/8/layout/cycle4"/>
    <dgm:cxn modelId="{6CC8E015-3AEF-4724-BFEB-9AC27DE8F123}" type="presParOf" srcId="{DE52B38D-4537-4B97-8352-3FA8AD88B4F0}" destId="{FD06EF7F-80C0-4BB6-84B5-7586A2BC694F}" srcOrd="0" destOrd="0" presId="urn:microsoft.com/office/officeart/2005/8/layout/cycle4"/>
    <dgm:cxn modelId="{63AF7E8A-20A5-44FA-A978-94A279813EFE}" type="presParOf" srcId="{DE52B38D-4537-4B97-8352-3FA8AD88B4F0}" destId="{A7F3A92C-7043-4D79-9A2A-F22767FA981E}" srcOrd="1" destOrd="0" presId="urn:microsoft.com/office/officeart/2005/8/layout/cycle4"/>
    <dgm:cxn modelId="{D0C9DF02-8BB3-47D7-914C-F3840D4DBDDB}" type="presParOf" srcId="{975FF826-A141-474E-958A-0FDA7C22DCBA}" destId="{49D35A8D-F522-4560-9BCD-EB7A15ED0BC2}" srcOrd="3" destOrd="0" presId="urn:microsoft.com/office/officeart/2005/8/layout/cycle4"/>
    <dgm:cxn modelId="{0CDE367C-F15A-4EDC-BC54-FCD795BEAE73}" type="presParOf" srcId="{49D35A8D-F522-4560-9BCD-EB7A15ED0BC2}" destId="{137B3E94-24CE-4EBC-9FBD-1A0BE191497A}" srcOrd="0" destOrd="0" presId="urn:microsoft.com/office/officeart/2005/8/layout/cycle4"/>
    <dgm:cxn modelId="{140A97FB-2E07-44FF-9B4E-5BF4D0B45C25}" type="presParOf" srcId="{49D35A8D-F522-4560-9BCD-EB7A15ED0BC2}" destId="{F20C50D2-6913-44A3-913A-FC2C8BC85DEE}" srcOrd="1" destOrd="0" presId="urn:microsoft.com/office/officeart/2005/8/layout/cycle4"/>
    <dgm:cxn modelId="{0E22DF08-0389-47BD-A9D3-1A6682D1D0CF}" type="presParOf" srcId="{975FF826-A141-474E-958A-0FDA7C22DCBA}" destId="{1D54A126-B36C-41DC-AF9F-1EF7BB83234E}" srcOrd="4" destOrd="0" presId="urn:microsoft.com/office/officeart/2005/8/layout/cycle4"/>
    <dgm:cxn modelId="{D223D88B-E0A9-44FF-9CB9-AF64F14F81A4}" type="presParOf" srcId="{8CD56A97-9F2E-4379-A7F9-C666E9218116}" destId="{1F423B24-3862-42ED-B3AD-8111FCCF696B}" srcOrd="1" destOrd="0" presId="urn:microsoft.com/office/officeart/2005/8/layout/cycle4"/>
    <dgm:cxn modelId="{6D845990-4F97-4B7B-BFA1-2998E4260542}" type="presParOf" srcId="{1F423B24-3862-42ED-B3AD-8111FCCF696B}" destId="{E9D901CF-EB30-4AC4-AEC5-F556535F7D50}" srcOrd="0" destOrd="0" presId="urn:microsoft.com/office/officeart/2005/8/layout/cycle4"/>
    <dgm:cxn modelId="{2A9974CF-713A-4FA7-8F70-E843B80C90E3}" type="presParOf" srcId="{1F423B24-3862-42ED-B3AD-8111FCCF696B}" destId="{810C5523-5442-4911-A1E2-780C5960993B}" srcOrd="1" destOrd="0" presId="urn:microsoft.com/office/officeart/2005/8/layout/cycle4"/>
    <dgm:cxn modelId="{0348DB55-F28C-4201-95F3-FA4F7A72CFBE}" type="presParOf" srcId="{1F423B24-3862-42ED-B3AD-8111FCCF696B}" destId="{8F71DCBA-72BE-4171-A94E-F557906F4200}" srcOrd="2" destOrd="0" presId="urn:microsoft.com/office/officeart/2005/8/layout/cycle4"/>
    <dgm:cxn modelId="{59E6AD25-7010-44A9-A79C-AFBB488D84F1}" type="presParOf" srcId="{1F423B24-3862-42ED-B3AD-8111FCCF696B}" destId="{50EB9D57-5CDE-4473-9B0C-247E93609E99}" srcOrd="3" destOrd="0" presId="urn:microsoft.com/office/officeart/2005/8/layout/cycle4"/>
    <dgm:cxn modelId="{CD276E3B-4F45-4A90-A18F-4D62B3ACCF3A}" type="presParOf" srcId="{1F423B24-3862-42ED-B3AD-8111FCCF696B}" destId="{030F74B7-E907-48FE-BDA5-D29E7E82EC28}" srcOrd="4" destOrd="0" presId="urn:microsoft.com/office/officeart/2005/8/layout/cycle4"/>
    <dgm:cxn modelId="{F4BAE95E-E3B2-4BC5-BD6B-1F4743593603}" type="presParOf" srcId="{8CD56A97-9F2E-4379-A7F9-C666E9218116}" destId="{BD6CA4C5-8ED4-447D-B4A7-6D96BC6722A2}" srcOrd="2" destOrd="0" presId="urn:microsoft.com/office/officeart/2005/8/layout/cycle4"/>
    <dgm:cxn modelId="{97ABFA98-5D4E-4002-81A8-A981674B96C3}" type="presParOf" srcId="{8CD56A97-9F2E-4379-A7F9-C666E9218116}" destId="{631E8837-2750-4DC4-9D66-2C2E5A3A2E83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E5FD55-DC07-4DF8-B295-4A7E9CC740F4}" type="datetimeFigureOut">
              <a:rPr lang="en-GB" smtClean="0"/>
              <a:t>18/01/2017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F70054-8F13-4777-B0DB-810B45B4A8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64661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Lifetime of the project!!!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F70054-8F13-4777-B0DB-810B45B4A856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53818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3747C-529A-4F59-9380-BA408C338D1E}" type="datetimeFigureOut">
              <a:rPr lang="en-GB" smtClean="0"/>
              <a:t>18/01/2017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5F555-8C6B-4DA6-B588-2B272ACED9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54666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3747C-529A-4F59-9380-BA408C338D1E}" type="datetimeFigureOut">
              <a:rPr lang="en-GB" smtClean="0"/>
              <a:t>18/01/2017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5F555-8C6B-4DA6-B588-2B272ACED9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98089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3747C-529A-4F59-9380-BA408C338D1E}" type="datetimeFigureOut">
              <a:rPr lang="en-GB" smtClean="0"/>
              <a:t>18/01/2017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5F555-8C6B-4DA6-B588-2B272ACED9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32543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3747C-529A-4F59-9380-BA408C338D1E}" type="datetimeFigureOut">
              <a:rPr lang="en-GB" smtClean="0"/>
              <a:t>18/01/2017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5F555-8C6B-4DA6-B588-2B272ACED9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5894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3747C-529A-4F59-9380-BA408C338D1E}" type="datetimeFigureOut">
              <a:rPr lang="en-GB" smtClean="0"/>
              <a:t>18/01/2017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5F555-8C6B-4DA6-B588-2B272ACED9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09478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3747C-529A-4F59-9380-BA408C338D1E}" type="datetimeFigureOut">
              <a:rPr lang="en-GB" smtClean="0"/>
              <a:t>18/01/2017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5F555-8C6B-4DA6-B588-2B272ACED9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45086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3747C-529A-4F59-9380-BA408C338D1E}" type="datetimeFigureOut">
              <a:rPr lang="en-GB" smtClean="0"/>
              <a:t>18/01/2017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5F555-8C6B-4DA6-B588-2B272ACED9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47134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3747C-529A-4F59-9380-BA408C338D1E}" type="datetimeFigureOut">
              <a:rPr lang="en-GB" smtClean="0"/>
              <a:t>18/01/2017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5F555-8C6B-4DA6-B588-2B272ACED9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17315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3747C-529A-4F59-9380-BA408C338D1E}" type="datetimeFigureOut">
              <a:rPr lang="en-GB" smtClean="0"/>
              <a:t>18/01/2017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5F555-8C6B-4DA6-B588-2B272ACED9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36342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3747C-529A-4F59-9380-BA408C338D1E}" type="datetimeFigureOut">
              <a:rPr lang="en-GB" smtClean="0"/>
              <a:t>18/01/2017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5F555-8C6B-4DA6-B588-2B272ACED9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84773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3747C-529A-4F59-9380-BA408C338D1E}" type="datetimeFigureOut">
              <a:rPr lang="en-GB" smtClean="0"/>
              <a:t>18/01/2017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5F555-8C6B-4DA6-B588-2B272ACED9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0265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13747C-529A-4F59-9380-BA408C338D1E}" type="datetimeFigureOut">
              <a:rPr lang="en-GB" smtClean="0"/>
              <a:t>18/01/2017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05F555-8C6B-4DA6-B588-2B272ACED9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4425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upload.wikimedia.org/wikipedia/commons/thumb/9/91/Arctic_Ocean_location_map.svg/512px-Arctic_Ocean_location_map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1822" y="188640"/>
            <a:ext cx="4280618" cy="4272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520" y="1340768"/>
            <a:ext cx="3816424" cy="1470025"/>
          </a:xfrm>
        </p:spPr>
        <p:txBody>
          <a:bodyPr>
            <a:normAutofit fontScale="90000"/>
          </a:bodyPr>
          <a:lstStyle/>
          <a:p>
            <a:pPr algn="l"/>
            <a:r>
              <a:rPr lang="en-GB" b="1" dirty="0" smtClean="0">
                <a:solidFill>
                  <a:schemeClr val="bg1"/>
                </a:solidFill>
              </a:rPr>
              <a:t>Communication, Dissemination, Engagement, &amp; Exploitation (WP8)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1640" y="4653136"/>
            <a:ext cx="6400800" cy="1752600"/>
          </a:xfrm>
        </p:spPr>
        <p:txBody>
          <a:bodyPr/>
          <a:lstStyle/>
          <a:p>
            <a:r>
              <a:rPr lang="en-GB" dirty="0" err="1" smtClean="0">
                <a:solidFill>
                  <a:schemeClr val="bg1"/>
                </a:solidFill>
              </a:rPr>
              <a:t>Raeanne</a:t>
            </a:r>
            <a:r>
              <a:rPr lang="en-GB" dirty="0" smtClean="0">
                <a:solidFill>
                  <a:schemeClr val="bg1"/>
                </a:solidFill>
              </a:rPr>
              <a:t> Miller (SRSL / SAMS)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Peter </a:t>
            </a:r>
            <a:r>
              <a:rPr lang="en-GB" dirty="0" err="1" smtClean="0">
                <a:solidFill>
                  <a:schemeClr val="bg1"/>
                </a:solidFill>
              </a:rPr>
              <a:t>Vangsbo</a:t>
            </a:r>
            <a:r>
              <a:rPr lang="en-GB" dirty="0" smtClean="0">
                <a:solidFill>
                  <a:schemeClr val="bg1"/>
                </a:solidFill>
              </a:rPr>
              <a:t> (Climate-KIC)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16550" y="6608385"/>
            <a:ext cx="50205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chemeClr val="bg1"/>
                </a:solidFill>
              </a:rPr>
              <a:t>By </a:t>
            </a:r>
            <a:r>
              <a:rPr lang="en-GB" sz="1200" dirty="0" err="1" smtClean="0">
                <a:solidFill>
                  <a:schemeClr val="bg1"/>
                </a:solidFill>
              </a:rPr>
              <a:t>Tentotwo</a:t>
            </a:r>
            <a:r>
              <a:rPr lang="en-GB" sz="1200" dirty="0" smtClean="0">
                <a:solidFill>
                  <a:schemeClr val="bg1"/>
                </a:solidFill>
              </a:rPr>
              <a:t> [CC BY-SA 3.0 (http://creativecommons.org/licenses/by-sa/3.0)]</a:t>
            </a:r>
            <a:endParaRPr lang="en-GB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788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Developing an effective approach – lets discuss!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Science understanding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Shape communication pathways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Begin to explore new ideas &amp; innovation</a:t>
            </a:r>
          </a:p>
          <a:p>
            <a:pPr lvl="1"/>
            <a:r>
              <a:rPr lang="en-GB" dirty="0" smtClean="0">
                <a:solidFill>
                  <a:schemeClr val="bg1"/>
                </a:solidFill>
              </a:rPr>
              <a:t> next 5 years and beyon</a:t>
            </a:r>
            <a:r>
              <a:rPr lang="en-GB" dirty="0">
                <a:solidFill>
                  <a:schemeClr val="bg1"/>
                </a:solidFill>
              </a:rPr>
              <a:t>d</a:t>
            </a:r>
            <a:endParaRPr lang="en-GB" dirty="0" smtClean="0">
              <a:solidFill>
                <a:schemeClr val="bg1"/>
              </a:solidFill>
            </a:endParaRPr>
          </a:p>
          <a:p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000" b="23077"/>
          <a:stretch/>
        </p:blipFill>
        <p:spPr>
          <a:xfrm>
            <a:off x="0" y="4325815"/>
            <a:ext cx="9144001" cy="2532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2420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upload.wikimedia.org/wikipedia/commons/thumb/9/91/Arctic_Ocean_location_map.svg/512px-Arctic_Ocean_location_map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1822" y="188640"/>
            <a:ext cx="4280618" cy="4272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520" y="1340768"/>
            <a:ext cx="3816424" cy="1470025"/>
          </a:xfrm>
        </p:spPr>
        <p:txBody>
          <a:bodyPr>
            <a:normAutofit fontScale="90000"/>
          </a:bodyPr>
          <a:lstStyle/>
          <a:p>
            <a:pPr algn="l"/>
            <a:r>
              <a:rPr lang="en-GB" b="1" dirty="0" smtClean="0">
                <a:solidFill>
                  <a:schemeClr val="bg1"/>
                </a:solidFill>
              </a:rPr>
              <a:t>Communication, Dissemination, Engagement, &amp; Exploitation (WP8)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4653136"/>
            <a:ext cx="9144000" cy="1752600"/>
          </a:xfrm>
        </p:spPr>
        <p:txBody>
          <a:bodyPr>
            <a:normAutofit fontScale="85000" lnSpcReduction="20000"/>
          </a:bodyPr>
          <a:lstStyle/>
          <a:p>
            <a:r>
              <a:rPr lang="en-GB" sz="3500" dirty="0" err="1" smtClean="0">
                <a:solidFill>
                  <a:schemeClr val="bg1"/>
                </a:solidFill>
              </a:rPr>
              <a:t>Raeanne</a:t>
            </a:r>
            <a:r>
              <a:rPr lang="en-GB" sz="3500" dirty="0" smtClean="0">
                <a:solidFill>
                  <a:schemeClr val="bg1"/>
                </a:solidFill>
              </a:rPr>
              <a:t> Miller (SRSL / SAMS) </a:t>
            </a:r>
            <a:endParaRPr lang="en-GB" sz="2800" dirty="0" smtClean="0">
              <a:solidFill>
                <a:schemeClr val="bg1"/>
              </a:solidFill>
            </a:endParaRPr>
          </a:p>
          <a:p>
            <a:r>
              <a:rPr lang="en-GB" sz="2800" dirty="0" smtClean="0">
                <a:solidFill>
                  <a:schemeClr val="bg1"/>
                </a:solidFill>
              </a:rPr>
              <a:t>Raeanne.Miller@sams.ac.uk</a:t>
            </a:r>
          </a:p>
          <a:p>
            <a:r>
              <a:rPr lang="en-GB" sz="3500" dirty="0" smtClean="0">
                <a:solidFill>
                  <a:schemeClr val="bg1"/>
                </a:solidFill>
              </a:rPr>
              <a:t>Peter </a:t>
            </a:r>
            <a:r>
              <a:rPr lang="en-GB" sz="3500" dirty="0" err="1" smtClean="0">
                <a:solidFill>
                  <a:schemeClr val="bg1"/>
                </a:solidFill>
              </a:rPr>
              <a:t>Vangsbo</a:t>
            </a:r>
            <a:r>
              <a:rPr lang="en-GB" sz="3500" dirty="0" smtClean="0">
                <a:solidFill>
                  <a:schemeClr val="bg1"/>
                </a:solidFill>
              </a:rPr>
              <a:t> (Climate KIC)</a:t>
            </a:r>
          </a:p>
          <a:p>
            <a:r>
              <a:rPr lang="en-GB" sz="2800" dirty="0">
                <a:solidFill>
                  <a:schemeClr val="bg1"/>
                </a:solidFill>
              </a:rPr>
              <a:t>p</a:t>
            </a:r>
            <a:r>
              <a:rPr lang="en-GB" sz="2800" dirty="0" smtClean="0">
                <a:solidFill>
                  <a:schemeClr val="bg1"/>
                </a:solidFill>
              </a:rPr>
              <a:t>eter.vangsbo@climate-KIC.org</a:t>
            </a:r>
            <a:endParaRPr lang="en-GB" sz="28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16550" y="6608385"/>
            <a:ext cx="50205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chemeClr val="bg1"/>
                </a:solidFill>
              </a:rPr>
              <a:t>By </a:t>
            </a:r>
            <a:r>
              <a:rPr lang="en-GB" sz="1200" dirty="0" err="1" smtClean="0">
                <a:solidFill>
                  <a:schemeClr val="bg1"/>
                </a:solidFill>
              </a:rPr>
              <a:t>Tentotwo</a:t>
            </a:r>
            <a:r>
              <a:rPr lang="en-GB" sz="1200" dirty="0" smtClean="0">
                <a:solidFill>
                  <a:schemeClr val="bg1"/>
                </a:solidFill>
              </a:rPr>
              <a:t> [CC BY-SA 3.0 (http://creativecommons.org/licenses/by-sa/3.0)]</a:t>
            </a:r>
            <a:endParaRPr lang="en-GB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3170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1000" b="-5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7544" y="260648"/>
            <a:ext cx="4824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3707904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800" dirty="0" smtClean="0"/>
              <a:t>WP Objectives</a:t>
            </a:r>
          </a:p>
          <a:p>
            <a:endParaRPr lang="en-GB" sz="2800" dirty="0" smtClean="0"/>
          </a:p>
          <a:p>
            <a:r>
              <a:rPr lang="en-GB" sz="2800" dirty="0" smtClean="0"/>
              <a:t>Communication</a:t>
            </a:r>
          </a:p>
          <a:p>
            <a:r>
              <a:rPr lang="en-GB" sz="2800" dirty="0" smtClean="0"/>
              <a:t>Dissemination</a:t>
            </a:r>
          </a:p>
          <a:p>
            <a:r>
              <a:rPr lang="en-GB" sz="2800" dirty="0" smtClean="0"/>
              <a:t> Engagement</a:t>
            </a:r>
          </a:p>
          <a:p>
            <a:r>
              <a:rPr lang="en-GB" sz="2800" dirty="0" smtClean="0"/>
              <a:t> Exploitation</a:t>
            </a:r>
          </a:p>
          <a:p>
            <a:r>
              <a:rPr lang="en-GB" sz="2800" dirty="0" smtClean="0"/>
              <a:t> (what do they mean)</a:t>
            </a:r>
          </a:p>
          <a:p>
            <a:endParaRPr lang="en-GB" sz="2800" dirty="0"/>
          </a:p>
          <a:p>
            <a:r>
              <a:rPr lang="en-GB" sz="2800" dirty="0" smtClean="0"/>
              <a:t>Specific Activities</a:t>
            </a:r>
          </a:p>
          <a:p>
            <a:endParaRPr lang="en-GB" sz="2800" dirty="0"/>
          </a:p>
          <a:p>
            <a:r>
              <a:rPr lang="en-GB" sz="2800" dirty="0" smtClean="0"/>
              <a:t>Developing an effective approach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97635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WP 8: Objectives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i="1" dirty="0" smtClean="0">
                <a:solidFill>
                  <a:schemeClr val="bg1"/>
                </a:solidFill>
              </a:rPr>
              <a:t>Foster the capacity of key stakeholders to adapt and respond to climate change </a:t>
            </a:r>
          </a:p>
          <a:p>
            <a:r>
              <a:rPr lang="en-GB" i="1" dirty="0" smtClean="0">
                <a:solidFill>
                  <a:schemeClr val="bg1"/>
                </a:solidFill>
              </a:rPr>
              <a:t>Boost economic growth</a:t>
            </a:r>
          </a:p>
          <a:p>
            <a:r>
              <a:rPr lang="en-GB" i="1" dirty="0" smtClean="0">
                <a:solidFill>
                  <a:schemeClr val="bg1"/>
                </a:solidFill>
              </a:rPr>
              <a:t>Transfer knowledge to a wide range of </a:t>
            </a:r>
            <a:r>
              <a:rPr lang="en-GB" i="1" smtClean="0">
                <a:solidFill>
                  <a:schemeClr val="bg1"/>
                </a:solidFill>
              </a:rPr>
              <a:t>key </a:t>
            </a:r>
            <a:r>
              <a:rPr lang="en-GB" i="1" smtClean="0">
                <a:solidFill>
                  <a:schemeClr val="bg1"/>
                </a:solidFill>
              </a:rPr>
              <a:t>stakeholders</a:t>
            </a:r>
            <a:endParaRPr lang="en-GB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1035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Why Blue Action?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2890664" cy="1828800"/>
          </a:xfrm>
        </p:spPr>
        <p:txBody>
          <a:bodyPr>
            <a:normAutofit fontScale="92500" lnSpcReduction="20000"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Purpose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Vision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Potential Outcomes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94760"/>
            <a:ext cx="9144000" cy="3063240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>
            <a:off x="2771800" y="1880828"/>
            <a:ext cx="2592288" cy="504056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5715599" y="1628800"/>
            <a:ext cx="3096344" cy="146876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>
                <a:solidFill>
                  <a:schemeClr val="bg1"/>
                </a:solidFill>
              </a:rPr>
              <a:t>Communication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Dissemination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0681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4114800" cy="1642194"/>
          </a:xfrm>
        </p:spPr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How and where does it apply?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411768" y="1160232"/>
            <a:ext cx="6892463" cy="4572000"/>
          </a:xfrm>
        </p:spPr>
      </p:pic>
      <p:sp>
        <p:nvSpPr>
          <p:cNvPr id="6" name="TextBox 5"/>
          <p:cNvSpPr txBox="1"/>
          <p:nvPr/>
        </p:nvSpPr>
        <p:spPr>
          <a:xfrm>
            <a:off x="179512" y="1916832"/>
            <a:ext cx="417550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chemeClr val="bg1"/>
                </a:solidFill>
              </a:rPr>
              <a:t>Who uses this science?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chemeClr val="bg1"/>
                </a:solidFill>
              </a:rPr>
              <a:t>What science can be applied?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chemeClr val="bg1"/>
                </a:solidFill>
              </a:rPr>
              <a:t>What are our networks?</a:t>
            </a:r>
            <a:endParaRPr lang="en-GB" sz="2400" dirty="0">
              <a:solidFill>
                <a:schemeClr val="bg1"/>
              </a:solidFill>
            </a:endParaRPr>
          </a:p>
        </p:txBody>
      </p:sp>
      <p:sp>
        <p:nvSpPr>
          <p:cNvPr id="7" name="Right Arrow 6"/>
          <p:cNvSpPr/>
          <p:nvPr/>
        </p:nvSpPr>
        <p:spPr>
          <a:xfrm rot="5400000">
            <a:off x="1499275" y="3777136"/>
            <a:ext cx="1535975" cy="504056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239079" y="4926359"/>
            <a:ext cx="28048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600" dirty="0" smtClean="0">
                <a:solidFill>
                  <a:schemeClr val="bg1"/>
                </a:solidFill>
              </a:rPr>
              <a:t>Engagement</a:t>
            </a:r>
            <a:endParaRPr lang="en-GB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7925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2031" y="-8984"/>
            <a:ext cx="3798327" cy="2141839"/>
          </a:xfrm>
        </p:spPr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What new ideas or innovations? 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35351" y="2232248"/>
            <a:ext cx="3811647" cy="5157192"/>
          </a:xfrm>
        </p:spPr>
        <p:txBody>
          <a:bodyPr>
            <a:normAutofit/>
          </a:bodyPr>
          <a:lstStyle/>
          <a:p>
            <a:r>
              <a:rPr lang="en-GB" sz="2400" dirty="0" smtClean="0">
                <a:solidFill>
                  <a:schemeClr val="bg1"/>
                </a:solidFill>
              </a:rPr>
              <a:t>Benefit others:</a:t>
            </a:r>
          </a:p>
          <a:p>
            <a:pPr lvl="1"/>
            <a:r>
              <a:rPr lang="en-GB" sz="2000" dirty="0" smtClean="0">
                <a:solidFill>
                  <a:schemeClr val="bg1"/>
                </a:solidFill>
              </a:rPr>
              <a:t>Other research projects</a:t>
            </a:r>
          </a:p>
          <a:p>
            <a:pPr lvl="1"/>
            <a:r>
              <a:rPr lang="en-GB" sz="2000" dirty="0" smtClean="0">
                <a:solidFill>
                  <a:schemeClr val="bg1"/>
                </a:solidFill>
              </a:rPr>
              <a:t>Business &amp; economy</a:t>
            </a:r>
          </a:p>
          <a:p>
            <a:pPr lvl="1"/>
            <a:r>
              <a:rPr lang="en-GB" sz="2000" dirty="0" smtClean="0">
                <a:solidFill>
                  <a:schemeClr val="bg1"/>
                </a:solidFill>
              </a:rPr>
              <a:t>Risk</a:t>
            </a:r>
          </a:p>
          <a:p>
            <a:pPr lvl="1"/>
            <a:r>
              <a:rPr lang="en-GB" sz="2000" dirty="0" smtClean="0">
                <a:solidFill>
                  <a:schemeClr val="bg1"/>
                </a:solidFill>
              </a:rPr>
              <a:t>Policy</a:t>
            </a:r>
          </a:p>
          <a:p>
            <a:pPr lvl="1"/>
            <a:r>
              <a:rPr lang="en-GB" sz="2000" dirty="0" smtClean="0">
                <a:solidFill>
                  <a:schemeClr val="bg1"/>
                </a:solidFill>
              </a:rPr>
              <a:t>Environment</a:t>
            </a:r>
          </a:p>
          <a:p>
            <a:pPr lvl="1"/>
            <a:r>
              <a:rPr lang="en-GB" sz="2000" dirty="0" smtClean="0">
                <a:solidFill>
                  <a:schemeClr val="bg1"/>
                </a:solidFill>
              </a:rPr>
              <a:t>Human wellbeing</a:t>
            </a:r>
            <a:endParaRPr lang="en-GB" sz="2000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820"/>
          <a:stretch/>
        </p:blipFill>
        <p:spPr>
          <a:xfrm>
            <a:off x="3776296" y="0"/>
            <a:ext cx="5367704" cy="6858000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 rot="5400000">
            <a:off x="1115617" y="5301208"/>
            <a:ext cx="936103" cy="504056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323528" y="6093296"/>
            <a:ext cx="27074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600" dirty="0" smtClean="0">
                <a:solidFill>
                  <a:schemeClr val="bg1"/>
                </a:solidFill>
              </a:rPr>
              <a:t>Exploitation</a:t>
            </a:r>
            <a:endParaRPr lang="en-GB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382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92062" y="274638"/>
            <a:ext cx="4794738" cy="1143000"/>
          </a:xfrm>
        </p:spPr>
        <p:txBody>
          <a:bodyPr>
            <a:normAutofit fontScale="90000"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Specific Aims &amp; Activities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7944" y="1772816"/>
            <a:ext cx="4618856" cy="2188840"/>
          </a:xfrm>
        </p:spPr>
        <p:txBody>
          <a:bodyPr>
            <a:normAutofit fontScale="92500"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Facilitate communication among the partnership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Dissemination of results beyond the partnership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436"/>
          <a:stretch/>
        </p:blipFill>
        <p:spPr>
          <a:xfrm>
            <a:off x="0" y="0"/>
            <a:ext cx="3892062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427984" y="4725144"/>
            <a:ext cx="3744416" cy="1296144"/>
          </a:xfrm>
          <a:prstGeom prst="rect">
            <a:avLst/>
          </a:prstGeom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 smtClean="0"/>
              <a:t>Communication  &amp; Dissemination Plan</a:t>
            </a:r>
            <a:endParaRPr lang="en-GB" sz="3200" b="1" dirty="0"/>
          </a:p>
        </p:txBody>
      </p:sp>
    </p:spTree>
    <p:extLst>
      <p:ext uri="{BB962C8B-B14F-4D97-AF65-F5344CB8AC3E}">
        <p14:creationId xmlns:p14="http://schemas.microsoft.com/office/powerpoint/2010/main" val="971073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Professional Development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800" i="1" dirty="0" smtClean="0">
                <a:solidFill>
                  <a:schemeClr val="bg1"/>
                </a:solidFill>
              </a:rPr>
              <a:t>Build skills and competences for those working in this area</a:t>
            </a: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370963949"/>
              </p:ext>
            </p:extLst>
          </p:nvPr>
        </p:nvGraphicFramePr>
        <p:xfrm>
          <a:off x="1403648" y="1916832"/>
          <a:ext cx="6960096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40061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External Engagement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8179"/>
            <a:ext cx="4618856" cy="2490862"/>
          </a:xfrm>
        </p:spPr>
        <p:txBody>
          <a:bodyPr>
            <a:normAutofit fontScale="92500"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Emerging start-ups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Established businesses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Policy &amp; decision-makers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Indigenous communities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2050" name="Picture 2" descr="Arctic, Sea, Ocean, Water, Antarctica, Winter, Snow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693" b="29811"/>
          <a:stretch/>
        </p:blipFill>
        <p:spPr bwMode="auto">
          <a:xfrm>
            <a:off x="-10162" y="3942892"/>
            <a:ext cx="9144000" cy="2942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Connector 5"/>
          <p:cNvCxnSpPr/>
          <p:nvPr/>
        </p:nvCxnSpPr>
        <p:spPr>
          <a:xfrm>
            <a:off x="5292080" y="1340768"/>
            <a:ext cx="0" cy="2232248"/>
          </a:xfrm>
          <a:prstGeom prst="line">
            <a:avLst/>
          </a:prstGeom>
          <a:ln w="444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/>
          <p:cNvSpPr txBox="1">
            <a:spLocks/>
          </p:cNvSpPr>
          <p:nvPr/>
        </p:nvSpPr>
        <p:spPr>
          <a:xfrm>
            <a:off x="5320244" y="1333382"/>
            <a:ext cx="3716252" cy="249086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>
                <a:solidFill>
                  <a:schemeClr val="bg1"/>
                </a:solidFill>
              </a:rPr>
              <a:t>WP5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Wider stakeholders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Climate KIC, WOC, KDM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1101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95</TotalTime>
  <Words>286</Words>
  <Application>Microsoft Office PowerPoint</Application>
  <PresentationFormat>On-screen Show (4:3)</PresentationFormat>
  <Paragraphs>75</Paragraphs>
  <Slides>11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Communication, Dissemination, Engagement, &amp; Exploitation (WP8)</vt:lpstr>
      <vt:lpstr>PowerPoint Presentation</vt:lpstr>
      <vt:lpstr>WP 8: Objectives</vt:lpstr>
      <vt:lpstr>Why Blue Action?</vt:lpstr>
      <vt:lpstr>How and where does it apply?</vt:lpstr>
      <vt:lpstr>What new ideas or innovations? </vt:lpstr>
      <vt:lpstr>Specific Aims &amp; Activities</vt:lpstr>
      <vt:lpstr>Professional Development</vt:lpstr>
      <vt:lpstr>External Engagement</vt:lpstr>
      <vt:lpstr>Developing an effective approach – lets discuss!</vt:lpstr>
      <vt:lpstr>Communication, Dissemination, Engagement, &amp; Exploitation (WP8)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Communication, Dissemination, Engagement, &amp; Exploitation (WP8)</dc:title>
  <dc:creator>Raeanne Miller</dc:creator>
  <cp:lastModifiedBy>Raeanne Miller</cp:lastModifiedBy>
  <cp:revision>12</cp:revision>
  <dcterms:created xsi:type="dcterms:W3CDTF">2017-01-18T08:54:36Z</dcterms:created>
  <dcterms:modified xsi:type="dcterms:W3CDTF">2017-01-18T10:36:45Z</dcterms:modified>
</cp:coreProperties>
</file>