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4" r:id="rId2"/>
  </p:sldMasterIdLst>
  <p:notesMasterIdLst>
    <p:notesMasterId r:id="rId21"/>
  </p:notesMasterIdLst>
  <p:handoutMasterIdLst>
    <p:handoutMasterId r:id="rId22"/>
  </p:handoutMasterIdLst>
  <p:sldIdLst>
    <p:sldId id="339" r:id="rId3"/>
    <p:sldId id="350" r:id="rId4"/>
    <p:sldId id="354" r:id="rId5"/>
    <p:sldId id="356" r:id="rId6"/>
    <p:sldId id="355" r:id="rId7"/>
    <p:sldId id="358" r:id="rId8"/>
    <p:sldId id="340" r:id="rId9"/>
    <p:sldId id="351" r:id="rId10"/>
    <p:sldId id="352" r:id="rId11"/>
    <p:sldId id="357" r:id="rId12"/>
    <p:sldId id="348" r:id="rId13"/>
    <p:sldId id="342" r:id="rId14"/>
    <p:sldId id="344" r:id="rId15"/>
    <p:sldId id="345" r:id="rId16"/>
    <p:sldId id="343" r:id="rId17"/>
    <p:sldId id="346" r:id="rId18"/>
    <p:sldId id="349" r:id="rId19"/>
    <p:sldId id="347" r:id="rId20"/>
  </p:sldIdLst>
  <p:sldSz cx="9144000" cy="6858000" type="screen4x3"/>
  <p:notesSz cx="6858000" cy="9144000"/>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34"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34"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34"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34"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7BA"/>
    <a:srgbClr val="CC3399"/>
    <a:srgbClr val="FF0099"/>
    <a:srgbClr val="33CCFF"/>
    <a:srgbClr val="66CCFF"/>
    <a:srgbClr val="FF6600"/>
    <a:srgbClr val="99CC33"/>
    <a:srgbClr val="660099"/>
    <a:srgbClr val="660066"/>
    <a:srgbClr val="99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779" autoAdjust="0"/>
    <p:restoredTop sz="94434" autoAdjust="0"/>
  </p:normalViewPr>
  <p:slideViewPr>
    <p:cSldViewPr>
      <p:cViewPr>
        <p:scale>
          <a:sx n="75" d="100"/>
          <a:sy n="75" d="100"/>
        </p:scale>
        <p:origin x="708" y="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en-US" altLang="da-DK"/>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80" charset="-128"/>
              </a:defRPr>
            </a:lvl1pPr>
          </a:lstStyle>
          <a:p>
            <a:pPr>
              <a:defRPr/>
            </a:pPr>
            <a:endParaRPr lang="en-US" altLang="da-DK"/>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en-US" altLang="da-DK"/>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80" charset="-128"/>
              </a:defRPr>
            </a:lvl1pPr>
          </a:lstStyle>
          <a:p>
            <a:pPr>
              <a:defRPr/>
            </a:pPr>
            <a:fld id="{F0B26C3F-B5BF-4112-9B98-0312301F0184}" type="slidenum">
              <a:rPr lang="en-US" altLang="da-DK"/>
              <a:pPr>
                <a:defRPr/>
              </a:pPr>
              <a:t>‹#›</a:t>
            </a:fld>
            <a:endParaRPr lang="en-US" altLang="da-DK"/>
          </a:p>
        </p:txBody>
      </p:sp>
    </p:spTree>
    <p:extLst>
      <p:ext uri="{BB962C8B-B14F-4D97-AF65-F5344CB8AC3E}">
        <p14:creationId xmlns:p14="http://schemas.microsoft.com/office/powerpoint/2010/main" val="3440717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da-DK" altLang="da-DK"/>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80" charset="-128"/>
              </a:defRPr>
            </a:lvl1pPr>
          </a:lstStyle>
          <a:p>
            <a:pPr>
              <a:defRPr/>
            </a:pPr>
            <a:endParaRPr lang="da-DK" altLang="da-DK"/>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noProof="0" smtClean="0"/>
              <a:t>Click to edit Master text styles</a:t>
            </a:r>
          </a:p>
          <a:p>
            <a:pPr lvl="1"/>
            <a:r>
              <a:rPr lang="da-DK" altLang="da-DK" noProof="0" smtClean="0"/>
              <a:t>Second level</a:t>
            </a:r>
          </a:p>
          <a:p>
            <a:pPr lvl="2"/>
            <a:r>
              <a:rPr lang="da-DK" altLang="da-DK" noProof="0" smtClean="0"/>
              <a:t>Third level</a:t>
            </a:r>
          </a:p>
          <a:p>
            <a:pPr lvl="3"/>
            <a:r>
              <a:rPr lang="da-DK" altLang="da-DK" noProof="0" smtClean="0"/>
              <a:t>Fourth level</a:t>
            </a:r>
          </a:p>
          <a:p>
            <a:pPr lvl="4"/>
            <a:r>
              <a:rPr lang="da-DK" altLang="da-DK"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da-DK" altLang="da-DK"/>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80" charset="-128"/>
              </a:defRPr>
            </a:lvl1pPr>
          </a:lstStyle>
          <a:p>
            <a:pPr>
              <a:defRPr/>
            </a:pPr>
            <a:fld id="{E073459B-E732-494E-9AD8-5BA6B481DC6C}" type="slidenum">
              <a:rPr lang="da-DK" altLang="da-DK"/>
              <a:pPr>
                <a:defRPr/>
              </a:pPr>
              <a:t>‹#›</a:t>
            </a:fld>
            <a:endParaRPr lang="da-DK" altLang="da-DK"/>
          </a:p>
        </p:txBody>
      </p:sp>
    </p:spTree>
    <p:extLst>
      <p:ext uri="{BB962C8B-B14F-4D97-AF65-F5344CB8AC3E}">
        <p14:creationId xmlns:p14="http://schemas.microsoft.com/office/powerpoint/2010/main" val="3568021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Verdana" pitchFamily="34" charset="0"/>
                <a:ea typeface="ＭＳ Ｐゴシック" pitchFamily="34" charset="-128"/>
              </a:defRPr>
            </a:lvl1pPr>
            <a:lvl2pPr marL="742950" indent="-285750" eaLnBrk="0" hangingPunct="0">
              <a:spcBef>
                <a:spcPct val="30000"/>
              </a:spcBef>
              <a:defRPr sz="1200">
                <a:solidFill>
                  <a:schemeClr val="tx1"/>
                </a:solidFill>
                <a:latin typeface="Verdana" pitchFamily="34" charset="0"/>
                <a:ea typeface="ＭＳ Ｐゴシック" pitchFamily="34" charset="-128"/>
              </a:defRPr>
            </a:lvl2pPr>
            <a:lvl3pPr marL="1143000" indent="-228600" eaLnBrk="0" hangingPunct="0">
              <a:spcBef>
                <a:spcPct val="30000"/>
              </a:spcBef>
              <a:defRPr sz="1200">
                <a:solidFill>
                  <a:schemeClr val="tx1"/>
                </a:solidFill>
                <a:latin typeface="Verdana" pitchFamily="34" charset="0"/>
                <a:ea typeface="ＭＳ Ｐゴシック" pitchFamily="34" charset="-128"/>
              </a:defRPr>
            </a:lvl3pPr>
            <a:lvl4pPr marL="1600200" indent="-228600" eaLnBrk="0" hangingPunct="0">
              <a:spcBef>
                <a:spcPct val="30000"/>
              </a:spcBef>
              <a:defRPr sz="1200">
                <a:solidFill>
                  <a:schemeClr val="tx1"/>
                </a:solidFill>
                <a:latin typeface="Verdana" pitchFamily="34" charset="0"/>
                <a:ea typeface="ＭＳ Ｐゴシック" pitchFamily="34" charset="-128"/>
              </a:defRPr>
            </a:lvl4pPr>
            <a:lvl5pPr marL="2057400" indent="-228600" eaLnBrk="0" hangingPunct="0">
              <a:spcBef>
                <a:spcPct val="30000"/>
              </a:spcBef>
              <a:defRPr sz="1200">
                <a:solidFill>
                  <a:schemeClr val="tx1"/>
                </a:solidFill>
                <a:latin typeface="Verdana"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9pPr>
          </a:lstStyle>
          <a:p>
            <a:pPr>
              <a:spcBef>
                <a:spcPct val="0"/>
              </a:spcBef>
            </a:pPr>
            <a:fld id="{83922553-356B-455F-93B2-551A2E2709F0}" type="slidenum">
              <a:rPr lang="da-DK" altLang="da-DK" smtClean="0"/>
              <a:pPr>
                <a:spcBef>
                  <a:spcPct val="0"/>
                </a:spcBef>
              </a:pPr>
              <a:t>1</a:t>
            </a:fld>
            <a:endParaRPr lang="da-DK" altLang="da-DK"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da-DK" smtClean="0">
              <a:ea typeface="ＭＳ Ｐゴシック" pitchFamily="34" charset="-128"/>
            </a:endParaRPr>
          </a:p>
        </p:txBody>
      </p:sp>
    </p:spTree>
    <p:extLst>
      <p:ext uri="{BB962C8B-B14F-4D97-AF65-F5344CB8AC3E}">
        <p14:creationId xmlns:p14="http://schemas.microsoft.com/office/powerpoint/2010/main" val="44301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Verdana" pitchFamily="34" charset="0"/>
                <a:ea typeface="ＭＳ Ｐゴシック" pitchFamily="34" charset="-128"/>
              </a:defRPr>
            </a:lvl1pPr>
            <a:lvl2pPr marL="742950" indent="-285750" eaLnBrk="0" hangingPunct="0">
              <a:spcBef>
                <a:spcPct val="30000"/>
              </a:spcBef>
              <a:defRPr sz="1200">
                <a:solidFill>
                  <a:schemeClr val="tx1"/>
                </a:solidFill>
                <a:latin typeface="Verdana" pitchFamily="34" charset="0"/>
                <a:ea typeface="ＭＳ Ｐゴシック" pitchFamily="34" charset="-128"/>
              </a:defRPr>
            </a:lvl2pPr>
            <a:lvl3pPr marL="1143000" indent="-228600" eaLnBrk="0" hangingPunct="0">
              <a:spcBef>
                <a:spcPct val="30000"/>
              </a:spcBef>
              <a:defRPr sz="1200">
                <a:solidFill>
                  <a:schemeClr val="tx1"/>
                </a:solidFill>
                <a:latin typeface="Verdana" pitchFamily="34" charset="0"/>
                <a:ea typeface="ＭＳ Ｐゴシック" pitchFamily="34" charset="-128"/>
              </a:defRPr>
            </a:lvl3pPr>
            <a:lvl4pPr marL="1600200" indent="-228600" eaLnBrk="0" hangingPunct="0">
              <a:spcBef>
                <a:spcPct val="30000"/>
              </a:spcBef>
              <a:defRPr sz="1200">
                <a:solidFill>
                  <a:schemeClr val="tx1"/>
                </a:solidFill>
                <a:latin typeface="Verdana" pitchFamily="34" charset="0"/>
                <a:ea typeface="ＭＳ Ｐゴシック" pitchFamily="34" charset="-128"/>
              </a:defRPr>
            </a:lvl4pPr>
            <a:lvl5pPr marL="2057400" indent="-228600" eaLnBrk="0" hangingPunct="0">
              <a:spcBef>
                <a:spcPct val="30000"/>
              </a:spcBef>
              <a:defRPr sz="1200">
                <a:solidFill>
                  <a:schemeClr val="tx1"/>
                </a:solidFill>
                <a:latin typeface="Verdana"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Verdana" pitchFamily="34" charset="0"/>
                <a:ea typeface="ＭＳ Ｐゴシック" pitchFamily="34" charset="-128"/>
              </a:defRPr>
            </a:lvl9pPr>
          </a:lstStyle>
          <a:p>
            <a:pPr>
              <a:spcBef>
                <a:spcPct val="0"/>
              </a:spcBef>
            </a:pPr>
            <a:fld id="{83922553-356B-455F-93B2-551A2E2709F0}" type="slidenum">
              <a:rPr lang="da-DK" altLang="da-DK" smtClean="0"/>
              <a:pPr>
                <a:spcBef>
                  <a:spcPct val="0"/>
                </a:spcBef>
              </a:pPr>
              <a:t>18</a:t>
            </a:fld>
            <a:endParaRPr lang="da-DK" altLang="da-DK"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da-DK" smtClean="0">
              <a:ea typeface="ＭＳ Ｐゴシック" pitchFamily="34" charset="-128"/>
            </a:endParaRPr>
          </a:p>
        </p:txBody>
      </p:sp>
    </p:spTree>
    <p:extLst>
      <p:ext uri="{BB962C8B-B14F-4D97-AF65-F5344CB8AC3E}">
        <p14:creationId xmlns:p14="http://schemas.microsoft.com/office/powerpoint/2010/main" val="2025020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DTU-DK-A1"/>
          <p:cNvPicPr>
            <a:picLocks noChangeAspect="1" noChangeArrowheads="1"/>
          </p:cNvPicPr>
          <p:nvPr/>
        </p:nvPicPr>
        <p:blipFill>
          <a:blip r:embed="rId2">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cls\Desktop\DTU_ppt\Til PAW\DTU_LOGOS\Done\DTU Aqua A UK.png"/>
          <p:cNvPicPr>
            <a:picLocks noChangeAspect="1" noChangeArrowheads="1"/>
          </p:cNvPicPr>
          <p:nvPr/>
        </p:nvPicPr>
        <p:blipFill>
          <a:blip r:embed="rId3" cstate="print">
            <a:extLst>
              <a:ext uri="{28A0092B-C50C-407E-A947-70E740481C1C}">
                <a14:useLocalDpi xmlns:a14="http://schemas.microsoft.com/office/drawing/2010/main" val="0"/>
              </a:ext>
            </a:extLst>
          </a:blip>
          <a:srcRect l="10336" t="34251" b="14568"/>
          <a:stretch>
            <a:fillRect/>
          </a:stretch>
        </p:blipFill>
        <p:spPr bwMode="auto">
          <a:xfrm>
            <a:off x="619125" y="6029325"/>
            <a:ext cx="52133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0" descr="DTU Aqua frise RGB copy"/>
          <p:cNvPicPr>
            <a:picLocks noChangeAspect="1" noChangeArrowheads="1"/>
          </p:cNvPicPr>
          <p:nvPr/>
        </p:nvPicPr>
        <p:blipFill>
          <a:blip r:embed="rId4">
            <a:extLst>
              <a:ext uri="{28A0092B-C50C-407E-A947-70E740481C1C}">
                <a14:useLocalDpi xmlns:a14="http://schemas.microsoft.com/office/drawing/2010/main" val="0"/>
              </a:ext>
            </a:extLst>
          </a:blip>
          <a:srcRect r="25276"/>
          <a:stretch>
            <a:fillRect/>
          </a:stretch>
        </p:blipFill>
        <p:spPr bwMode="auto">
          <a:xfrm>
            <a:off x="4432300" y="4192588"/>
            <a:ext cx="47117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09600" y="1295400"/>
            <a:ext cx="6402388" cy="838200"/>
          </a:xfrm>
        </p:spPr>
        <p:txBody>
          <a:bodyPr/>
          <a:lstStyle>
            <a:lvl1pPr>
              <a:defRPr/>
            </a:lvl1pPr>
          </a:lstStyle>
          <a:p>
            <a:pPr lvl="0"/>
            <a:r>
              <a:rPr lang="en-GB" altLang="da-DK" noProof="0" smtClean="0"/>
              <a:t>Klik for at redigere titeltypografi i masteren</a:t>
            </a:r>
          </a:p>
        </p:txBody>
      </p:sp>
      <p:sp>
        <p:nvSpPr>
          <p:cNvPr id="5123"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GB" altLang="da-DK" noProof="0" smtClean="0"/>
              <a:t>Klik for at redigere undertiteltypografien i masteren</a:t>
            </a:r>
          </a:p>
        </p:txBody>
      </p:sp>
    </p:spTree>
    <p:extLst>
      <p:ext uri="{BB962C8B-B14F-4D97-AF65-F5344CB8AC3E}">
        <p14:creationId xmlns:p14="http://schemas.microsoft.com/office/powerpoint/2010/main" val="36249708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672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94174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26865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DTU-DK-A1"/>
          <p:cNvPicPr>
            <a:picLocks noChangeAspect="1" noChangeArrowheads="1"/>
          </p:cNvPicPr>
          <p:nvPr/>
        </p:nvPicPr>
        <p:blipFill>
          <a:blip r:embed="rId2">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76151902"/>
          <p:cNvPicPr>
            <a:picLocks noChangeAspect="1" noChangeArrowheads="1"/>
          </p:cNvPicPr>
          <p:nvPr/>
        </p:nvPicPr>
        <p:blipFill>
          <a:blip r:embed="rId3">
            <a:extLst>
              <a:ext uri="{28A0092B-C50C-407E-A947-70E740481C1C}">
                <a14:useLocalDpi xmlns:a14="http://schemas.microsoft.com/office/drawing/2010/main" val="0"/>
              </a:ext>
            </a:extLst>
          </a:blip>
          <a:srcRect l="73628" t="43704"/>
          <a:stretch>
            <a:fillRect/>
          </a:stretch>
        </p:blipFill>
        <p:spPr bwMode="auto">
          <a:xfrm>
            <a:off x="6732588" y="2997200"/>
            <a:ext cx="24114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TU frise RGB"/>
          <p:cNvPicPr>
            <a:picLocks noChangeAspect="1" noChangeArrowheads="1"/>
          </p:cNvPicPr>
          <p:nvPr/>
        </p:nvPicPr>
        <p:blipFill>
          <a:blip r:embed="rId4">
            <a:extLst>
              <a:ext uri="{28A0092B-C50C-407E-A947-70E740481C1C}">
                <a14:useLocalDpi xmlns:a14="http://schemas.microsoft.com/office/drawing/2010/main" val="0"/>
              </a:ext>
            </a:extLst>
          </a:blip>
          <a:srcRect r="25990"/>
          <a:stretch>
            <a:fillRect/>
          </a:stretch>
        </p:blipFill>
        <p:spPr bwMode="auto">
          <a:xfrm>
            <a:off x="4432300" y="3124200"/>
            <a:ext cx="47117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609600" y="1295400"/>
            <a:ext cx="6402388" cy="838200"/>
          </a:xfrm>
        </p:spPr>
        <p:txBody>
          <a:bodyPr/>
          <a:lstStyle>
            <a:lvl1pPr>
              <a:defRPr/>
            </a:lvl1pPr>
          </a:lstStyle>
          <a:p>
            <a:pPr lvl="0"/>
            <a:r>
              <a:rPr lang="en-GB" altLang="da-DK" noProof="0" smtClean="0"/>
              <a:t>Click to edit Master title style</a:t>
            </a:r>
          </a:p>
        </p:txBody>
      </p:sp>
      <p:sp>
        <p:nvSpPr>
          <p:cNvPr id="114691"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GB" altLang="da-DK" noProof="0" smtClean="0"/>
              <a:t>Click to edit Master subtitle style</a:t>
            </a:r>
          </a:p>
        </p:txBody>
      </p:sp>
    </p:spTree>
    <p:extLst>
      <p:ext uri="{BB962C8B-B14F-4D97-AF65-F5344CB8AC3E}">
        <p14:creationId xmlns:p14="http://schemas.microsoft.com/office/powerpoint/2010/main" val="1482943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31629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557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169354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107354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286715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42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470361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519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407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1669068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13128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891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348931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391883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267077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0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spTree>
    <p:extLst>
      <p:ext uri="{BB962C8B-B14F-4D97-AF65-F5344CB8AC3E}">
        <p14:creationId xmlns:p14="http://schemas.microsoft.com/office/powerpoint/2010/main" val="163943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618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da-DK" smtClean="0"/>
              <a:t>Klik for at redigere titeltypografi i masteren</a:t>
            </a:r>
          </a:p>
        </p:txBody>
      </p:sp>
      <p:sp>
        <p:nvSpPr>
          <p:cNvPr id="1027"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a-DK" smtClean="0"/>
              <a:t>Klik for at redigere teksttypografierne i masteren</a:t>
            </a:r>
          </a:p>
          <a:p>
            <a:pPr lvl="1"/>
            <a:r>
              <a:rPr lang="en-GB" altLang="da-DK" smtClean="0"/>
              <a:t>Andet niveau</a:t>
            </a:r>
          </a:p>
          <a:p>
            <a:pPr lvl="2"/>
            <a:r>
              <a:rPr lang="en-GB" altLang="da-DK" smtClean="0"/>
              <a:t>Tredje niveau</a:t>
            </a:r>
          </a:p>
          <a:p>
            <a:pPr lvl="3"/>
            <a:r>
              <a:rPr lang="en-GB" altLang="da-DK" smtClean="0"/>
              <a:t>Fjerde niveau</a:t>
            </a:r>
          </a:p>
          <a:p>
            <a:pPr lvl="4"/>
            <a:r>
              <a:rPr lang="en-GB" altLang="da-DK" smtClean="0"/>
              <a:t>Femte niveau</a:t>
            </a:r>
          </a:p>
        </p:txBody>
      </p:sp>
      <p:pic>
        <p:nvPicPr>
          <p:cNvPr id="1028" name="Picture 9" descr="DTU-DK-A1"/>
          <p:cNvPicPr>
            <a:picLocks noChangeAspect="1" noChangeArrowheads="1"/>
          </p:cNvPicPr>
          <p:nvPr/>
        </p:nvPicPr>
        <p:blipFill>
          <a:blip r:embed="rId14">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4" r:id="rId1"/>
    <p:sldLayoutId id="2147484014" r:id="rId2"/>
    <p:sldLayoutId id="2147484015" r:id="rId3"/>
    <p:sldLayoutId id="2147484016" r:id="rId4"/>
    <p:sldLayoutId id="2147484017" r:id="rId5"/>
    <p:sldLayoutId id="2147484018" r:id="rId6"/>
    <p:sldLayoutId id="2147484019" r:id="rId7"/>
    <p:sldLayoutId id="2147484036" r:id="rId8"/>
    <p:sldLayoutId id="2147484020" r:id="rId9"/>
    <p:sldLayoutId id="2147484021" r:id="rId10"/>
    <p:sldLayoutId id="2147484022" r:id="rId11"/>
    <p:sldLayoutId id="2147484023"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80" charset="-128"/>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80" charset="-128"/>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80" charset="-128"/>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80" charset="-128"/>
        </a:defRPr>
      </a:lvl5pPr>
      <a:lvl6pPr marL="457200" algn="l" rtl="0" fontAlgn="base">
        <a:spcBef>
          <a:spcPct val="0"/>
        </a:spcBef>
        <a:spcAft>
          <a:spcPct val="0"/>
        </a:spcAft>
        <a:defRPr sz="2400" b="1">
          <a:solidFill>
            <a:schemeClr val="tx1"/>
          </a:solidFill>
          <a:latin typeface="Verdana" pitchFamily="34" charset="0"/>
          <a:ea typeface="ＭＳ Ｐゴシック" pitchFamily="-80" charset="-128"/>
        </a:defRPr>
      </a:lvl6pPr>
      <a:lvl7pPr marL="914400" algn="l" rtl="0" fontAlgn="base">
        <a:spcBef>
          <a:spcPct val="0"/>
        </a:spcBef>
        <a:spcAft>
          <a:spcPct val="0"/>
        </a:spcAft>
        <a:defRPr sz="2400" b="1">
          <a:solidFill>
            <a:schemeClr val="tx1"/>
          </a:solidFill>
          <a:latin typeface="Verdana" pitchFamily="34" charset="0"/>
          <a:ea typeface="ＭＳ Ｐゴシック" pitchFamily="-80" charset="-128"/>
        </a:defRPr>
      </a:lvl7pPr>
      <a:lvl8pPr marL="1371600" algn="l" rtl="0" fontAlgn="base">
        <a:spcBef>
          <a:spcPct val="0"/>
        </a:spcBef>
        <a:spcAft>
          <a:spcPct val="0"/>
        </a:spcAft>
        <a:defRPr sz="2400" b="1">
          <a:solidFill>
            <a:schemeClr val="tx1"/>
          </a:solidFill>
          <a:latin typeface="Verdana" pitchFamily="34" charset="0"/>
          <a:ea typeface="ＭＳ Ｐゴシック" pitchFamily="-80" charset="-128"/>
        </a:defRPr>
      </a:lvl8pPr>
      <a:lvl9pPr marL="1828800" algn="l" rtl="0" fontAlgn="base">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0" fontAlgn="base" hangingPunct="0">
        <a:spcBef>
          <a:spcPct val="20000"/>
        </a:spcBef>
        <a:spcAft>
          <a:spcPct val="0"/>
        </a:spcAft>
        <a:buChar char="•"/>
        <a:defRPr sz="2400">
          <a:solidFill>
            <a:schemeClr val="tx1"/>
          </a:solidFill>
          <a:latin typeface="+mn-lt"/>
          <a:ea typeface="+mn-ea"/>
          <a:cs typeface="+mn-cs"/>
        </a:defRPr>
      </a:lvl1pPr>
      <a:lvl2pPr marL="574675" indent="-195263" algn="l" rtl="0" eaLnBrk="0" fontAlgn="base" hangingPunct="0">
        <a:spcBef>
          <a:spcPct val="20000"/>
        </a:spcBef>
        <a:spcAft>
          <a:spcPct val="0"/>
        </a:spcAft>
        <a:buChar char="–"/>
        <a:defRPr sz="2400">
          <a:solidFill>
            <a:schemeClr val="tx1"/>
          </a:solidFill>
          <a:latin typeface="+mn-lt"/>
          <a:ea typeface="+mn-ea"/>
        </a:defRPr>
      </a:lvl2pPr>
      <a:lvl3pPr marL="1279525" indent="-228600" algn="l" rtl="0" eaLnBrk="0" fontAlgn="base" hangingPunct="0">
        <a:spcBef>
          <a:spcPct val="20000"/>
        </a:spcBef>
        <a:spcAft>
          <a:spcPct val="0"/>
        </a:spcAft>
        <a:buChar char="•"/>
        <a:defRPr sz="2400">
          <a:solidFill>
            <a:schemeClr val="tx1"/>
          </a:solidFill>
          <a:latin typeface="+mn-lt"/>
          <a:ea typeface="+mn-ea"/>
        </a:defRPr>
      </a:lvl3pPr>
      <a:lvl4pPr marL="1698625" indent="-228600" algn="l" rtl="0" eaLnBrk="0" fontAlgn="base" hangingPunct="0">
        <a:spcBef>
          <a:spcPct val="20000"/>
        </a:spcBef>
        <a:spcAft>
          <a:spcPct val="0"/>
        </a:spcAft>
        <a:buChar char="–"/>
        <a:defRPr sz="2400">
          <a:solidFill>
            <a:schemeClr val="tx1"/>
          </a:solidFill>
          <a:latin typeface="+mn-lt"/>
          <a:ea typeface="+mn-ea"/>
        </a:defRPr>
      </a:lvl4pPr>
      <a:lvl5pPr marL="2117725" indent="-228600" algn="l" rtl="0" eaLnBrk="0" fontAlgn="base" hangingPunct="0">
        <a:spcBef>
          <a:spcPct val="20000"/>
        </a:spcBef>
        <a:spcAft>
          <a:spcPct val="0"/>
        </a:spcAft>
        <a:buChar char="»"/>
        <a:defRPr sz="2400">
          <a:solidFill>
            <a:schemeClr val="tx1"/>
          </a:solidFill>
          <a:latin typeface="+mn-lt"/>
          <a:ea typeface="+mn-ea"/>
        </a:defRPr>
      </a:lvl5pPr>
      <a:lvl6pPr marL="2574925" indent="-228600" algn="l" rtl="0" fontAlgn="base">
        <a:spcBef>
          <a:spcPct val="20000"/>
        </a:spcBef>
        <a:spcAft>
          <a:spcPct val="0"/>
        </a:spcAft>
        <a:buChar char="»"/>
        <a:defRPr sz="1600">
          <a:solidFill>
            <a:schemeClr val="tx1"/>
          </a:solidFill>
          <a:latin typeface="+mn-lt"/>
          <a:ea typeface="+mn-ea"/>
        </a:defRPr>
      </a:lvl6pPr>
      <a:lvl7pPr marL="3032125" indent="-228600" algn="l" rtl="0" fontAlgn="base">
        <a:spcBef>
          <a:spcPct val="20000"/>
        </a:spcBef>
        <a:spcAft>
          <a:spcPct val="0"/>
        </a:spcAft>
        <a:buChar char="»"/>
        <a:defRPr sz="1600">
          <a:solidFill>
            <a:schemeClr val="tx1"/>
          </a:solidFill>
          <a:latin typeface="+mn-lt"/>
          <a:ea typeface="+mn-ea"/>
        </a:defRPr>
      </a:lvl7pPr>
      <a:lvl8pPr marL="3489325" indent="-228600" algn="l" rtl="0" fontAlgn="base">
        <a:spcBef>
          <a:spcPct val="20000"/>
        </a:spcBef>
        <a:spcAft>
          <a:spcPct val="0"/>
        </a:spcAft>
        <a:buChar char="»"/>
        <a:defRPr sz="1600">
          <a:solidFill>
            <a:schemeClr val="tx1"/>
          </a:solidFill>
          <a:latin typeface="+mn-lt"/>
          <a:ea typeface="+mn-ea"/>
        </a:defRPr>
      </a:lvl8pPr>
      <a:lvl9pPr marL="3946525" indent="-228600" algn="l" rtl="0" fontAlgn="base">
        <a:spcBef>
          <a:spcPct val="20000"/>
        </a:spcBef>
        <a:spcAft>
          <a:spcPct val="0"/>
        </a:spcAft>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da-DK" smtClean="0"/>
              <a:t>Click to edit Master title style</a:t>
            </a:r>
          </a:p>
        </p:txBody>
      </p:sp>
      <p:sp>
        <p:nvSpPr>
          <p:cNvPr id="2051"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a-DK" smtClean="0"/>
              <a:t>Click to edit Master text styles</a:t>
            </a:r>
          </a:p>
          <a:p>
            <a:pPr lvl="1"/>
            <a:r>
              <a:rPr lang="en-GB" altLang="da-DK" smtClean="0"/>
              <a:t>Second level</a:t>
            </a:r>
          </a:p>
          <a:p>
            <a:pPr lvl="2"/>
            <a:r>
              <a:rPr lang="en-GB" altLang="da-DK" smtClean="0"/>
              <a:t>Third level</a:t>
            </a:r>
          </a:p>
          <a:p>
            <a:pPr lvl="3"/>
            <a:r>
              <a:rPr lang="en-GB" altLang="da-DK" smtClean="0"/>
              <a:t>Fourth level</a:t>
            </a:r>
          </a:p>
          <a:p>
            <a:pPr lvl="4"/>
            <a:r>
              <a:rPr lang="en-GB" altLang="da-DK" smtClean="0"/>
              <a:t>Fifth level</a:t>
            </a:r>
          </a:p>
        </p:txBody>
      </p:sp>
      <p:pic>
        <p:nvPicPr>
          <p:cNvPr id="2052" name="Picture 7" descr="DTU-DK-A1"/>
          <p:cNvPicPr>
            <a:picLocks noChangeAspect="1" noChangeArrowheads="1"/>
          </p:cNvPicPr>
          <p:nvPr/>
        </p:nvPicPr>
        <p:blipFill>
          <a:blip r:embed="rId13">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9"/>
          <p:cNvSpPr>
            <a:spLocks noChangeArrowheads="1"/>
          </p:cNvSpPr>
          <p:nvPr/>
        </p:nvSpPr>
        <p:spPr bwMode="auto">
          <a:xfrm>
            <a:off x="7618413" y="6477000"/>
            <a:ext cx="7635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1600">
                <a:solidFill>
                  <a:schemeClr val="tx1"/>
                </a:solidFill>
                <a:latin typeface="Verdana" pitchFamily="34" charset="0"/>
                <a:ea typeface="ＭＳ Ｐゴシック" pitchFamily="-80" charset="-128"/>
              </a:defRPr>
            </a:lvl1pPr>
            <a:lvl2pPr marL="742950" indent="-285750" eaLnBrk="0" hangingPunct="0">
              <a:defRPr sz="1600">
                <a:solidFill>
                  <a:schemeClr val="tx1"/>
                </a:solidFill>
                <a:latin typeface="Verdana" pitchFamily="34" charset="0"/>
                <a:ea typeface="ＭＳ Ｐゴシック" pitchFamily="-80" charset="-128"/>
              </a:defRPr>
            </a:lvl2pPr>
            <a:lvl3pPr marL="1143000" indent="-228600" eaLnBrk="0" hangingPunct="0">
              <a:defRPr sz="1600">
                <a:solidFill>
                  <a:schemeClr val="tx1"/>
                </a:solidFill>
                <a:latin typeface="Verdana" pitchFamily="34" charset="0"/>
                <a:ea typeface="ＭＳ Ｐゴシック" pitchFamily="-80" charset="-128"/>
              </a:defRPr>
            </a:lvl3pPr>
            <a:lvl4pPr marL="1600200" indent="-228600" eaLnBrk="0" hangingPunct="0">
              <a:defRPr sz="1600">
                <a:solidFill>
                  <a:schemeClr val="tx1"/>
                </a:solidFill>
                <a:latin typeface="Verdana" pitchFamily="34" charset="0"/>
                <a:ea typeface="ＭＳ Ｐゴシック" pitchFamily="-80" charset="-128"/>
              </a:defRPr>
            </a:lvl4pPr>
            <a:lvl5pPr marL="2057400" indent="-228600" eaLnBrk="0" hangingPunct="0">
              <a:defRPr sz="16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9pPr>
          </a:lstStyle>
          <a:p>
            <a:pPr algn="r">
              <a:spcBef>
                <a:spcPct val="0"/>
              </a:spcBef>
              <a:defRPr/>
            </a:pPr>
            <a:r>
              <a:rPr lang="en-GB" altLang="da-DK" sz="900" smtClean="0"/>
              <a:t>17/04/2008</a:t>
            </a:r>
            <a:endParaRPr lang="da-DK" altLang="da-DK" sz="900" smtClean="0"/>
          </a:p>
        </p:txBody>
      </p:sp>
      <p:sp>
        <p:nvSpPr>
          <p:cNvPr id="2054" name="Rectangle 10"/>
          <p:cNvSpPr>
            <a:spLocks noChangeArrowheads="1"/>
          </p:cNvSpPr>
          <p:nvPr/>
        </p:nvSpPr>
        <p:spPr bwMode="auto">
          <a:xfrm>
            <a:off x="4800600" y="6477000"/>
            <a:ext cx="27416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1600">
                <a:solidFill>
                  <a:schemeClr val="tx1"/>
                </a:solidFill>
                <a:latin typeface="Verdana" pitchFamily="34" charset="0"/>
                <a:ea typeface="ＭＳ Ｐゴシック" pitchFamily="-80" charset="-128"/>
              </a:defRPr>
            </a:lvl1pPr>
            <a:lvl2pPr marL="742950" indent="-285750" eaLnBrk="0" hangingPunct="0">
              <a:defRPr sz="1600">
                <a:solidFill>
                  <a:schemeClr val="tx1"/>
                </a:solidFill>
                <a:latin typeface="Verdana" pitchFamily="34" charset="0"/>
                <a:ea typeface="ＭＳ Ｐゴシック" pitchFamily="-80" charset="-128"/>
              </a:defRPr>
            </a:lvl2pPr>
            <a:lvl3pPr marL="1143000" indent="-228600" eaLnBrk="0" hangingPunct="0">
              <a:defRPr sz="1600">
                <a:solidFill>
                  <a:schemeClr val="tx1"/>
                </a:solidFill>
                <a:latin typeface="Verdana" pitchFamily="34" charset="0"/>
                <a:ea typeface="ＭＳ Ｐゴシック" pitchFamily="-80" charset="-128"/>
              </a:defRPr>
            </a:lvl3pPr>
            <a:lvl4pPr marL="1600200" indent="-228600" eaLnBrk="0" hangingPunct="0">
              <a:defRPr sz="1600">
                <a:solidFill>
                  <a:schemeClr val="tx1"/>
                </a:solidFill>
                <a:latin typeface="Verdana" pitchFamily="34" charset="0"/>
                <a:ea typeface="ＭＳ Ｐゴシック" pitchFamily="-80" charset="-128"/>
              </a:defRPr>
            </a:lvl4pPr>
            <a:lvl5pPr marL="2057400" indent="-228600" eaLnBrk="0" hangingPunct="0">
              <a:defRPr sz="16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9pPr>
          </a:lstStyle>
          <a:p>
            <a:pPr algn="r">
              <a:spcBef>
                <a:spcPct val="0"/>
              </a:spcBef>
              <a:defRPr/>
            </a:pPr>
            <a:r>
              <a:rPr lang="da-DK" altLang="da-DK" sz="900" smtClean="0"/>
              <a:t>Presentation name</a:t>
            </a:r>
          </a:p>
        </p:txBody>
      </p:sp>
      <p:sp>
        <p:nvSpPr>
          <p:cNvPr id="2055" name="Rectangle 11"/>
          <p:cNvSpPr>
            <a:spLocks noChangeArrowheads="1"/>
          </p:cNvSpPr>
          <p:nvPr/>
        </p:nvSpPr>
        <p:spPr bwMode="auto">
          <a:xfrm>
            <a:off x="609600" y="6477000"/>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1600">
                <a:solidFill>
                  <a:schemeClr val="tx1"/>
                </a:solidFill>
                <a:latin typeface="Verdana" pitchFamily="34" charset="0"/>
                <a:ea typeface="ＭＳ Ｐゴシック" pitchFamily="-80" charset="-128"/>
              </a:defRPr>
            </a:lvl1pPr>
            <a:lvl2pPr marL="742950" indent="-285750" eaLnBrk="0" hangingPunct="0">
              <a:defRPr sz="1600">
                <a:solidFill>
                  <a:schemeClr val="tx1"/>
                </a:solidFill>
                <a:latin typeface="Verdana" pitchFamily="34" charset="0"/>
                <a:ea typeface="ＭＳ Ｐゴシック" pitchFamily="-80" charset="-128"/>
              </a:defRPr>
            </a:lvl2pPr>
            <a:lvl3pPr marL="1143000" indent="-228600" eaLnBrk="0" hangingPunct="0">
              <a:defRPr sz="1600">
                <a:solidFill>
                  <a:schemeClr val="tx1"/>
                </a:solidFill>
                <a:latin typeface="Verdana" pitchFamily="34" charset="0"/>
                <a:ea typeface="ＭＳ Ｐゴシック" pitchFamily="-80" charset="-128"/>
              </a:defRPr>
            </a:lvl3pPr>
            <a:lvl4pPr marL="1600200" indent="-228600" eaLnBrk="0" hangingPunct="0">
              <a:defRPr sz="1600">
                <a:solidFill>
                  <a:schemeClr val="tx1"/>
                </a:solidFill>
                <a:latin typeface="Verdana" pitchFamily="34" charset="0"/>
                <a:ea typeface="ＭＳ Ｐゴシック" pitchFamily="-80" charset="-128"/>
              </a:defRPr>
            </a:lvl4pPr>
            <a:lvl5pPr marL="2057400" indent="-228600" eaLnBrk="0" hangingPunct="0">
              <a:defRPr sz="16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9pPr>
          </a:lstStyle>
          <a:p>
            <a:pPr>
              <a:spcBef>
                <a:spcPct val="0"/>
              </a:spcBef>
              <a:defRPr/>
            </a:pPr>
            <a:fld id="{9F97B877-3A58-4959-BFAB-5D9C7BD2864B}" type="slidenum">
              <a:rPr lang="da-DK" altLang="da-DK" sz="900" smtClean="0"/>
              <a:pPr>
                <a:spcBef>
                  <a:spcPct val="0"/>
                </a:spcBef>
                <a:defRPr/>
              </a:pPr>
              <a:t>‹#›</a:t>
            </a:fld>
            <a:endParaRPr lang="da-DK" altLang="da-DK" sz="900" smtClean="0"/>
          </a:p>
        </p:txBody>
      </p:sp>
      <p:sp>
        <p:nvSpPr>
          <p:cNvPr id="2056" name="Rectangle 12"/>
          <p:cNvSpPr>
            <a:spLocks noChangeArrowheads="1"/>
          </p:cNvSpPr>
          <p:nvPr/>
        </p:nvSpPr>
        <p:spPr bwMode="auto">
          <a:xfrm>
            <a:off x="989013" y="6477000"/>
            <a:ext cx="36925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1600">
                <a:solidFill>
                  <a:schemeClr val="tx1"/>
                </a:solidFill>
                <a:latin typeface="Verdana" pitchFamily="34" charset="0"/>
                <a:ea typeface="ＭＳ Ｐゴシック" pitchFamily="-80" charset="-128"/>
              </a:defRPr>
            </a:lvl1pPr>
            <a:lvl2pPr marL="742950" indent="-285750" eaLnBrk="0" hangingPunct="0">
              <a:defRPr sz="1600">
                <a:solidFill>
                  <a:schemeClr val="tx1"/>
                </a:solidFill>
                <a:latin typeface="Verdana" pitchFamily="34" charset="0"/>
                <a:ea typeface="ＭＳ Ｐゴシック" pitchFamily="-80" charset="-128"/>
              </a:defRPr>
            </a:lvl2pPr>
            <a:lvl3pPr marL="1143000" indent="-228600" eaLnBrk="0" hangingPunct="0">
              <a:defRPr sz="1600">
                <a:solidFill>
                  <a:schemeClr val="tx1"/>
                </a:solidFill>
                <a:latin typeface="Verdana" pitchFamily="34" charset="0"/>
                <a:ea typeface="ＭＳ Ｐゴシック" pitchFamily="-80" charset="-128"/>
              </a:defRPr>
            </a:lvl3pPr>
            <a:lvl4pPr marL="1600200" indent="-228600" eaLnBrk="0" hangingPunct="0">
              <a:defRPr sz="1600">
                <a:solidFill>
                  <a:schemeClr val="tx1"/>
                </a:solidFill>
                <a:latin typeface="Verdana" pitchFamily="34" charset="0"/>
                <a:ea typeface="ＭＳ Ｐゴシック" pitchFamily="-80" charset="-128"/>
              </a:defRPr>
            </a:lvl4pPr>
            <a:lvl5pPr marL="2057400" indent="-228600" eaLnBrk="0" hangingPunct="0">
              <a:defRPr sz="16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Verdana" pitchFamily="34" charset="0"/>
                <a:ea typeface="ＭＳ Ｐゴシック" pitchFamily="-80" charset="-128"/>
              </a:defRPr>
            </a:lvl9pPr>
          </a:lstStyle>
          <a:p>
            <a:pPr>
              <a:spcBef>
                <a:spcPct val="0"/>
              </a:spcBef>
              <a:defRPr/>
            </a:pPr>
            <a:r>
              <a:rPr lang="en-GB" altLang="da-DK" sz="900" b="1" smtClean="0"/>
              <a:t>DTU Aqua, Technical University of Denmark</a:t>
            </a:r>
          </a:p>
        </p:txBody>
      </p:sp>
    </p:spTree>
  </p:cSld>
  <p:clrMap bg1="lt1" tx1="dk1" bg2="lt2" tx2="dk2" accent1="accent1" accent2="accent2" accent3="accent3" accent4="accent4" accent5="accent5" accent6="accent6" hlink="hlink" folHlink="folHlink"/>
  <p:sldLayoutIdLst>
    <p:sldLayoutId id="2147484035"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2pPr>
      <a:lvl3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3pPr>
      <a:lvl4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4pPr>
      <a:lvl5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5pPr>
      <a:lvl6pPr marL="457200" algn="l" rtl="0" fontAlgn="base">
        <a:spcBef>
          <a:spcPct val="0"/>
        </a:spcBef>
        <a:spcAft>
          <a:spcPct val="0"/>
        </a:spcAft>
        <a:defRPr sz="2400" b="1">
          <a:solidFill>
            <a:schemeClr val="tx1"/>
          </a:solidFill>
          <a:latin typeface="Verdana" pitchFamily="34" charset="0"/>
          <a:ea typeface="ＭＳ Ｐゴシック" pitchFamily="-80" charset="-128"/>
        </a:defRPr>
      </a:lvl6pPr>
      <a:lvl7pPr marL="914400" algn="l" rtl="0" fontAlgn="base">
        <a:spcBef>
          <a:spcPct val="0"/>
        </a:spcBef>
        <a:spcAft>
          <a:spcPct val="0"/>
        </a:spcAft>
        <a:defRPr sz="2400" b="1">
          <a:solidFill>
            <a:schemeClr val="tx1"/>
          </a:solidFill>
          <a:latin typeface="Verdana" pitchFamily="34" charset="0"/>
          <a:ea typeface="ＭＳ Ｐゴシック" pitchFamily="-80" charset="-128"/>
        </a:defRPr>
      </a:lvl7pPr>
      <a:lvl8pPr marL="1371600" algn="l" rtl="0" fontAlgn="base">
        <a:spcBef>
          <a:spcPct val="0"/>
        </a:spcBef>
        <a:spcAft>
          <a:spcPct val="0"/>
        </a:spcAft>
        <a:defRPr sz="2400" b="1">
          <a:solidFill>
            <a:schemeClr val="tx1"/>
          </a:solidFill>
          <a:latin typeface="Verdana" pitchFamily="34" charset="0"/>
          <a:ea typeface="ＭＳ Ｐゴシック" pitchFamily="-80" charset="-128"/>
        </a:defRPr>
      </a:lvl8pPr>
      <a:lvl9pPr marL="1828800" algn="l" rtl="0" fontAlgn="base">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0" fontAlgn="base" hangingPunct="0">
        <a:spcBef>
          <a:spcPct val="20000"/>
        </a:spcBef>
        <a:spcAft>
          <a:spcPct val="0"/>
        </a:spcAft>
        <a:buChar char="•"/>
        <a:defRPr sz="1600">
          <a:solidFill>
            <a:schemeClr val="tx1"/>
          </a:solidFill>
          <a:latin typeface="+mn-lt"/>
          <a:ea typeface="+mn-ea"/>
          <a:cs typeface="+mn-cs"/>
        </a:defRPr>
      </a:lvl1pPr>
      <a:lvl2pPr marL="574675" indent="-195263" algn="l" rtl="0" eaLnBrk="0" fontAlgn="base" hangingPunct="0">
        <a:spcBef>
          <a:spcPct val="20000"/>
        </a:spcBef>
        <a:spcAft>
          <a:spcPct val="0"/>
        </a:spcAft>
        <a:buChar char="–"/>
        <a:defRPr sz="1600">
          <a:solidFill>
            <a:schemeClr val="tx1"/>
          </a:solidFill>
          <a:latin typeface="+mn-lt"/>
          <a:ea typeface="+mn-ea"/>
        </a:defRPr>
      </a:lvl2pPr>
      <a:lvl3pPr marL="1279525" indent="-228600" algn="l" rtl="0" eaLnBrk="0" fontAlgn="base" hangingPunct="0">
        <a:spcBef>
          <a:spcPct val="20000"/>
        </a:spcBef>
        <a:spcAft>
          <a:spcPct val="0"/>
        </a:spcAft>
        <a:buChar char="•"/>
        <a:defRPr sz="1600">
          <a:solidFill>
            <a:schemeClr val="tx1"/>
          </a:solidFill>
          <a:latin typeface="+mn-lt"/>
          <a:ea typeface="+mn-ea"/>
        </a:defRPr>
      </a:lvl3pPr>
      <a:lvl4pPr marL="1698625" indent="-228600" algn="l" rtl="0" eaLnBrk="0" fontAlgn="base" hangingPunct="0">
        <a:spcBef>
          <a:spcPct val="20000"/>
        </a:spcBef>
        <a:spcAft>
          <a:spcPct val="0"/>
        </a:spcAft>
        <a:buChar char="–"/>
        <a:defRPr sz="1600">
          <a:solidFill>
            <a:schemeClr val="tx1"/>
          </a:solidFill>
          <a:latin typeface="+mn-lt"/>
          <a:ea typeface="+mn-ea"/>
        </a:defRPr>
      </a:lvl4pPr>
      <a:lvl5pPr marL="2117725" indent="-228600" algn="l" rtl="0" eaLnBrk="0" fontAlgn="base" hangingPunct="0">
        <a:spcBef>
          <a:spcPct val="20000"/>
        </a:spcBef>
        <a:spcAft>
          <a:spcPct val="0"/>
        </a:spcAft>
        <a:buChar char="»"/>
        <a:defRPr sz="1600">
          <a:solidFill>
            <a:schemeClr val="tx1"/>
          </a:solidFill>
          <a:latin typeface="+mn-lt"/>
          <a:ea typeface="+mn-ea"/>
        </a:defRPr>
      </a:lvl5pPr>
      <a:lvl6pPr marL="2574925" indent="-228600" algn="l" rtl="0" fontAlgn="base">
        <a:spcBef>
          <a:spcPct val="20000"/>
        </a:spcBef>
        <a:spcAft>
          <a:spcPct val="0"/>
        </a:spcAft>
        <a:buChar char="»"/>
        <a:defRPr sz="1600">
          <a:solidFill>
            <a:schemeClr val="tx1"/>
          </a:solidFill>
          <a:latin typeface="+mn-lt"/>
          <a:ea typeface="+mn-ea"/>
        </a:defRPr>
      </a:lvl6pPr>
      <a:lvl7pPr marL="3032125" indent="-228600" algn="l" rtl="0" fontAlgn="base">
        <a:spcBef>
          <a:spcPct val="20000"/>
        </a:spcBef>
        <a:spcAft>
          <a:spcPct val="0"/>
        </a:spcAft>
        <a:buChar char="»"/>
        <a:defRPr sz="1600">
          <a:solidFill>
            <a:schemeClr val="tx1"/>
          </a:solidFill>
          <a:latin typeface="+mn-lt"/>
          <a:ea typeface="+mn-ea"/>
        </a:defRPr>
      </a:lvl7pPr>
      <a:lvl8pPr marL="3489325" indent="-228600" algn="l" rtl="0" fontAlgn="base">
        <a:spcBef>
          <a:spcPct val="20000"/>
        </a:spcBef>
        <a:spcAft>
          <a:spcPct val="0"/>
        </a:spcAft>
        <a:buChar char="»"/>
        <a:defRPr sz="1600">
          <a:solidFill>
            <a:schemeClr val="tx1"/>
          </a:solidFill>
          <a:latin typeface="+mn-lt"/>
          <a:ea typeface="+mn-ea"/>
        </a:defRPr>
      </a:lvl8pPr>
      <a:lvl9pPr marL="3946525" indent="-228600" algn="l" rtl="0" fontAlgn="base">
        <a:spcBef>
          <a:spcPct val="20000"/>
        </a:spcBef>
        <a:spcAft>
          <a:spcPct val="0"/>
        </a:spcAft>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gi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gif"/><Relationship Id="rId4" Type="http://schemas.openxmlformats.org/officeDocument/2006/relationships/image" Target="../media/image29.pn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5.gi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0.jp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33.jp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jpeg"/><Relationship Id="rId3" Type="http://schemas.openxmlformats.org/officeDocument/2006/relationships/image" Target="../media/image6.jpeg"/><Relationship Id="rId7" Type="http://schemas.openxmlformats.org/officeDocument/2006/relationships/image" Target="../media/image30.png"/><Relationship Id="rId12"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gif"/><Relationship Id="rId5" Type="http://schemas.openxmlformats.org/officeDocument/2006/relationships/image" Target="../media/image28.jpg"/><Relationship Id="rId15" Type="http://schemas.openxmlformats.org/officeDocument/2006/relationships/image" Target="../media/image43.png"/><Relationship Id="rId10" Type="http://schemas.openxmlformats.org/officeDocument/2006/relationships/image" Target="../media/image37.jpg"/><Relationship Id="rId4" Type="http://schemas.openxmlformats.org/officeDocument/2006/relationships/image" Target="../media/image40.jpeg"/><Relationship Id="rId9" Type="http://schemas.openxmlformats.org/officeDocument/2006/relationships/image" Target="../media/image47.jpg"/><Relationship Id="rId14" Type="http://schemas.openxmlformats.org/officeDocument/2006/relationships/image" Target="../media/image3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altLang="da-DK" sz="3600" dirty="0" smtClean="0"/>
              <a:t>Blue Action WP5</a:t>
            </a:r>
            <a:br>
              <a:rPr lang="en-US" altLang="da-DK" sz="3600" dirty="0" smtClean="0"/>
            </a:br>
            <a:r>
              <a:rPr lang="en-US" altLang="da-DK" sz="3600" dirty="0" smtClean="0"/>
              <a:t>Developing and Valuing </a:t>
            </a:r>
            <a:br>
              <a:rPr lang="en-US" altLang="da-DK" sz="3600" dirty="0" smtClean="0"/>
            </a:br>
            <a:r>
              <a:rPr lang="en-US" altLang="da-DK" sz="3600" dirty="0" smtClean="0"/>
              <a:t>Climate Services</a:t>
            </a:r>
            <a:endParaRPr lang="da-DK" altLang="da-DK" sz="3600" dirty="0" smtClean="0"/>
          </a:p>
        </p:txBody>
      </p:sp>
      <p:sp>
        <p:nvSpPr>
          <p:cNvPr id="17" name="Subtitle 16"/>
          <p:cNvSpPr>
            <a:spLocks noGrp="1"/>
          </p:cNvSpPr>
          <p:nvPr>
            <p:ph type="subTitle" idx="1"/>
          </p:nvPr>
        </p:nvSpPr>
        <p:spPr>
          <a:xfrm>
            <a:off x="609600" y="2468488"/>
            <a:ext cx="6400800" cy="1752600"/>
          </a:xfrm>
        </p:spPr>
        <p:txBody>
          <a:bodyPr/>
          <a:lstStyle/>
          <a:p>
            <a:r>
              <a:rPr lang="da-DK" u="sng" dirty="0" smtClean="0"/>
              <a:t>Mark R Payne</a:t>
            </a:r>
          </a:p>
          <a:p>
            <a:r>
              <a:rPr lang="da-DK" sz="1600" dirty="0" smtClean="0"/>
              <a:t>National Institute for </a:t>
            </a:r>
            <a:r>
              <a:rPr lang="da-DK" sz="1600" dirty="0" err="1" smtClean="0"/>
              <a:t>Aquatic</a:t>
            </a:r>
            <a:r>
              <a:rPr lang="da-DK" sz="1600" dirty="0" smtClean="0"/>
              <a:t> </a:t>
            </a:r>
            <a:br>
              <a:rPr lang="da-DK" sz="1600" dirty="0" smtClean="0"/>
            </a:br>
            <a:r>
              <a:rPr lang="da-DK" sz="1600" dirty="0" smtClean="0"/>
              <a:t>Resources, Denmark</a:t>
            </a:r>
          </a:p>
          <a:p>
            <a:endParaRPr lang="da-DK" dirty="0"/>
          </a:p>
          <a:p>
            <a:r>
              <a:rPr lang="da-DK" dirty="0" smtClean="0"/>
              <a:t>Kathrin Keil</a:t>
            </a:r>
          </a:p>
          <a:p>
            <a:r>
              <a:rPr lang="en-US" sz="1600" dirty="0"/>
              <a:t>Institute For Advanced </a:t>
            </a:r>
            <a:r>
              <a:rPr lang="en-US" sz="1600" dirty="0" smtClean="0"/>
              <a:t>Sustainability</a:t>
            </a:r>
            <a:br>
              <a:rPr lang="en-US" sz="1600" dirty="0" smtClean="0"/>
            </a:br>
            <a:r>
              <a:rPr lang="en-US" sz="1600" dirty="0" smtClean="0"/>
              <a:t>Studies, Germany</a:t>
            </a:r>
            <a:endParaRPr lang="da-DK" sz="16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4924" b="14300"/>
          <a:stretch/>
        </p:blipFill>
        <p:spPr>
          <a:xfrm>
            <a:off x="469600" y="4797152"/>
            <a:ext cx="2014168" cy="1224136"/>
          </a:xfrm>
          <a:prstGeom prst="rect">
            <a:avLst/>
          </a:prstGeom>
        </p:spPr>
      </p:pic>
    </p:spTree>
    <p:extLst>
      <p:ext uri="{BB962C8B-B14F-4D97-AF65-F5344CB8AC3E}">
        <p14:creationId xmlns:p14="http://schemas.microsoft.com/office/powerpoint/2010/main" val="2462741531"/>
      </p:ext>
    </p:extLst>
  </p:cSld>
  <p:clrMapOvr>
    <a:masterClrMapping/>
  </p:clrMapOvr>
  <mc:AlternateContent xmlns:mc="http://schemas.openxmlformats.org/markup-compatibility/2006">
    <mc:Choice xmlns:p14="http://schemas.microsoft.com/office/powerpoint/2010/main" Requires="p14">
      <p:transition spd="med" p14:dur="700" advTm="63">
        <p:fade/>
      </p:transition>
    </mc:Choice>
    <mc:Fallback>
      <p:transition spd="med" advTm="6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614982" y="1544055"/>
            <a:ext cx="3714750" cy="2914650"/>
          </a:xfrm>
          <a:prstGeom prst="rect">
            <a:avLst/>
          </a:prstGeom>
        </p:spPr>
      </p:pic>
      <p:sp>
        <p:nvSpPr>
          <p:cNvPr id="2" name="Title 1"/>
          <p:cNvSpPr>
            <a:spLocks noGrp="1"/>
          </p:cNvSpPr>
          <p:nvPr>
            <p:ph type="title"/>
          </p:nvPr>
        </p:nvSpPr>
        <p:spPr/>
        <p:txBody>
          <a:bodyPr/>
          <a:lstStyle/>
          <a:p>
            <a:r>
              <a:rPr lang="da-DK" dirty="0" smtClean="0"/>
              <a:t>End-Users </a:t>
            </a:r>
            <a:r>
              <a:rPr lang="da-DK" dirty="0" err="1" smtClean="0"/>
              <a:t>are</a:t>
            </a:r>
            <a:r>
              <a:rPr lang="da-DK" dirty="0" smtClean="0"/>
              <a:t> </a:t>
            </a:r>
            <a:r>
              <a:rPr lang="da-DK" dirty="0" err="1" smtClean="0"/>
              <a:t>Key</a:t>
            </a:r>
            <a:endParaRPr lang="da-DK"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240" t="-2464" r="29441" b="2464"/>
          <a:stretch/>
        </p:blipFill>
        <p:spPr>
          <a:xfrm>
            <a:off x="2052413" y="4489009"/>
            <a:ext cx="1152128" cy="119062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1387"/>
          <a:stretch/>
        </p:blipFill>
        <p:spPr>
          <a:xfrm>
            <a:off x="395536" y="4554961"/>
            <a:ext cx="1346752" cy="10587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1649" y="5782887"/>
            <a:ext cx="2600711" cy="68138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9392" y="4705852"/>
            <a:ext cx="1440625" cy="75693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4666" y="4519312"/>
            <a:ext cx="1915382" cy="113001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3239" y="5649808"/>
            <a:ext cx="947544" cy="94754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0173" y="4359775"/>
            <a:ext cx="1449092" cy="144909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3716" y="5833068"/>
            <a:ext cx="1905000" cy="581025"/>
          </a:xfrm>
          <a:prstGeom prst="rect">
            <a:avLst/>
          </a:prstGeom>
        </p:spPr>
      </p:pic>
      <p:pic>
        <p:nvPicPr>
          <p:cNvPr id="20" name="Picture 19"/>
          <p:cNvPicPr>
            <a:picLocks noChangeAspect="1"/>
          </p:cNvPicPr>
          <p:nvPr/>
        </p:nvPicPr>
        <p:blipFill>
          <a:blip r:embed="rId11"/>
          <a:stretch>
            <a:fillRect/>
          </a:stretch>
        </p:blipFill>
        <p:spPr>
          <a:xfrm>
            <a:off x="5399216" y="3920723"/>
            <a:ext cx="1272566" cy="261403"/>
          </a:xfrm>
          <a:prstGeom prst="rect">
            <a:avLst/>
          </a:prstGeom>
        </p:spPr>
      </p:pic>
    </p:spTree>
    <p:extLst>
      <p:ext uri="{BB962C8B-B14F-4D97-AF65-F5344CB8AC3E}">
        <p14:creationId xmlns:p14="http://schemas.microsoft.com/office/powerpoint/2010/main" val="2647178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Five</a:t>
            </a:r>
            <a:r>
              <a:rPr lang="da-DK" dirty="0" smtClean="0"/>
              <a:t> Case Studies </a:t>
            </a:r>
            <a:r>
              <a:rPr lang="da-DK" dirty="0" err="1" smtClean="0"/>
              <a:t>Applying</a:t>
            </a:r>
            <a:r>
              <a:rPr lang="da-DK" dirty="0" smtClean="0"/>
              <a:t> </a:t>
            </a:r>
            <a:br>
              <a:rPr lang="da-DK" dirty="0" smtClean="0"/>
            </a:br>
            <a:r>
              <a:rPr lang="da-DK" dirty="0" smtClean="0"/>
              <a:t>a Common(</a:t>
            </a:r>
            <a:r>
              <a:rPr lang="da-DK" dirty="0" err="1" smtClean="0"/>
              <a:t>ish</a:t>
            </a:r>
            <a:r>
              <a:rPr lang="da-DK" dirty="0" smtClean="0"/>
              <a:t>) Approach</a:t>
            </a:r>
            <a:endParaRPr lang="da-DK" dirty="0"/>
          </a:p>
        </p:txBody>
      </p:sp>
      <p:sp>
        <p:nvSpPr>
          <p:cNvPr id="10" name="TextBox 9"/>
          <p:cNvSpPr txBox="1"/>
          <p:nvPr/>
        </p:nvSpPr>
        <p:spPr>
          <a:xfrm>
            <a:off x="1187624" y="1700808"/>
            <a:ext cx="6192688" cy="707886"/>
          </a:xfrm>
          <a:prstGeom prst="rect">
            <a:avLst/>
          </a:prstGeom>
          <a:solidFill>
            <a:schemeClr val="accent1">
              <a:lumMod val="60000"/>
              <a:lumOff val="40000"/>
            </a:schemeClr>
          </a:solidFill>
          <a:ln>
            <a:solidFill>
              <a:schemeClr val="tx1"/>
            </a:solidFill>
          </a:ln>
        </p:spPr>
        <p:txBody>
          <a:bodyPr wrap="square" rtlCol="0">
            <a:spAutoFit/>
          </a:bodyPr>
          <a:lstStyle/>
          <a:p>
            <a:pPr algn="ctr"/>
            <a:r>
              <a:rPr lang="da-DK" sz="2400" dirty="0" err="1" smtClean="0"/>
              <a:t>Identification</a:t>
            </a:r>
            <a:r>
              <a:rPr lang="da-DK" sz="2000" dirty="0" smtClean="0"/>
              <a:t/>
            </a:r>
            <a:br>
              <a:rPr lang="da-DK" sz="2000" dirty="0" smtClean="0"/>
            </a:br>
            <a:r>
              <a:rPr lang="da-DK" dirty="0" smtClean="0"/>
              <a:t>of end-user-relevant </a:t>
            </a:r>
            <a:r>
              <a:rPr lang="da-DK" dirty="0" err="1" smtClean="0"/>
              <a:t>climate</a:t>
            </a:r>
            <a:r>
              <a:rPr lang="da-DK" dirty="0" smtClean="0"/>
              <a:t> services</a:t>
            </a:r>
            <a:endParaRPr lang="da-DK" dirty="0"/>
          </a:p>
        </p:txBody>
      </p:sp>
      <p:sp>
        <p:nvSpPr>
          <p:cNvPr id="11" name="TextBox 10"/>
          <p:cNvSpPr txBox="1"/>
          <p:nvPr/>
        </p:nvSpPr>
        <p:spPr>
          <a:xfrm>
            <a:off x="1187624" y="2836277"/>
            <a:ext cx="6192688" cy="707886"/>
          </a:xfrm>
          <a:prstGeom prst="rect">
            <a:avLst/>
          </a:prstGeom>
          <a:solidFill>
            <a:schemeClr val="accent1">
              <a:lumMod val="60000"/>
              <a:lumOff val="40000"/>
            </a:schemeClr>
          </a:solidFill>
          <a:ln>
            <a:solidFill>
              <a:schemeClr val="tx1"/>
            </a:solidFill>
          </a:ln>
        </p:spPr>
        <p:txBody>
          <a:bodyPr wrap="square" rtlCol="0">
            <a:spAutoFit/>
          </a:bodyPr>
          <a:lstStyle/>
          <a:p>
            <a:pPr algn="ctr"/>
            <a:r>
              <a:rPr lang="da-DK" sz="2400" dirty="0" smtClean="0"/>
              <a:t>Development</a:t>
            </a:r>
            <a:r>
              <a:rPr lang="da-DK" sz="2000" dirty="0" smtClean="0"/>
              <a:t/>
            </a:r>
            <a:br>
              <a:rPr lang="da-DK" sz="2000" dirty="0" smtClean="0"/>
            </a:br>
            <a:r>
              <a:rPr lang="da-DK" dirty="0" smtClean="0"/>
              <a:t>of products in </a:t>
            </a:r>
            <a:r>
              <a:rPr lang="da-DK" dirty="0" err="1" smtClean="0"/>
              <a:t>collaboration</a:t>
            </a:r>
            <a:r>
              <a:rPr lang="da-DK" dirty="0" smtClean="0"/>
              <a:t> with end-users</a:t>
            </a:r>
            <a:endParaRPr lang="da-DK" dirty="0"/>
          </a:p>
        </p:txBody>
      </p:sp>
      <p:sp>
        <p:nvSpPr>
          <p:cNvPr id="12" name="TextBox 11"/>
          <p:cNvSpPr txBox="1"/>
          <p:nvPr/>
        </p:nvSpPr>
        <p:spPr>
          <a:xfrm>
            <a:off x="1187624" y="3971746"/>
            <a:ext cx="6192688" cy="707886"/>
          </a:xfrm>
          <a:prstGeom prst="rect">
            <a:avLst/>
          </a:prstGeom>
          <a:solidFill>
            <a:schemeClr val="accent1">
              <a:lumMod val="60000"/>
              <a:lumOff val="40000"/>
            </a:schemeClr>
          </a:solidFill>
          <a:ln>
            <a:solidFill>
              <a:schemeClr val="tx1"/>
            </a:solidFill>
          </a:ln>
        </p:spPr>
        <p:txBody>
          <a:bodyPr wrap="square" rtlCol="0">
            <a:spAutoFit/>
          </a:bodyPr>
          <a:lstStyle/>
          <a:p>
            <a:pPr algn="ctr"/>
            <a:r>
              <a:rPr lang="da-DK" sz="2400" dirty="0" smtClean="0"/>
              <a:t>Evaluation/</a:t>
            </a:r>
            <a:r>
              <a:rPr lang="da-DK" sz="2400" dirty="0" err="1" smtClean="0"/>
              <a:t>Valuation</a:t>
            </a:r>
            <a:r>
              <a:rPr lang="da-DK" sz="2000" dirty="0" smtClean="0"/>
              <a:t/>
            </a:r>
            <a:br>
              <a:rPr lang="da-DK" sz="2000" dirty="0" smtClean="0"/>
            </a:br>
            <a:r>
              <a:rPr lang="da-DK" dirty="0" smtClean="0"/>
              <a:t>of products </a:t>
            </a:r>
            <a:r>
              <a:rPr lang="da-DK" dirty="0" err="1" smtClean="0"/>
              <a:t>preferably</a:t>
            </a:r>
            <a:r>
              <a:rPr lang="da-DK" dirty="0" smtClean="0"/>
              <a:t> in </a:t>
            </a:r>
            <a:r>
              <a:rPr lang="da-DK" dirty="0" err="1" smtClean="0"/>
              <a:t>economic</a:t>
            </a:r>
            <a:r>
              <a:rPr lang="da-DK" dirty="0" smtClean="0"/>
              <a:t> terms</a:t>
            </a:r>
            <a:endParaRPr lang="da-DK" sz="2000" dirty="0"/>
          </a:p>
        </p:txBody>
      </p:sp>
      <p:sp>
        <p:nvSpPr>
          <p:cNvPr id="13" name="TextBox 12"/>
          <p:cNvSpPr txBox="1"/>
          <p:nvPr/>
        </p:nvSpPr>
        <p:spPr>
          <a:xfrm>
            <a:off x="1187624" y="5107216"/>
            <a:ext cx="6192688" cy="707886"/>
          </a:xfrm>
          <a:prstGeom prst="rect">
            <a:avLst/>
          </a:prstGeom>
          <a:solidFill>
            <a:schemeClr val="accent1">
              <a:lumMod val="60000"/>
              <a:lumOff val="40000"/>
            </a:schemeClr>
          </a:solidFill>
          <a:ln>
            <a:solidFill>
              <a:schemeClr val="tx1"/>
            </a:solidFill>
          </a:ln>
        </p:spPr>
        <p:txBody>
          <a:bodyPr wrap="square" rtlCol="0">
            <a:spAutoFit/>
          </a:bodyPr>
          <a:lstStyle/>
          <a:p>
            <a:pPr algn="ctr"/>
            <a:r>
              <a:rPr lang="da-DK" sz="2400" dirty="0" err="1" smtClean="0"/>
              <a:t>Dissemination</a:t>
            </a:r>
            <a:r>
              <a:rPr lang="da-DK" sz="2000" dirty="0" smtClean="0"/>
              <a:t/>
            </a:r>
            <a:br>
              <a:rPr lang="da-DK" sz="2000" dirty="0" smtClean="0"/>
            </a:br>
            <a:r>
              <a:rPr lang="da-DK" dirty="0" smtClean="0"/>
              <a:t>to the </a:t>
            </a:r>
            <a:r>
              <a:rPr lang="da-DK" dirty="0" err="1" smtClean="0"/>
              <a:t>wider</a:t>
            </a:r>
            <a:r>
              <a:rPr lang="da-DK" dirty="0" smtClean="0"/>
              <a:t> </a:t>
            </a:r>
            <a:r>
              <a:rPr lang="da-DK" dirty="0" err="1" smtClean="0"/>
              <a:t>sector</a:t>
            </a:r>
            <a:endParaRPr lang="da-DK" sz="2000" dirty="0"/>
          </a:p>
        </p:txBody>
      </p:sp>
      <p:cxnSp>
        <p:nvCxnSpPr>
          <p:cNvPr id="18" name="Straight Arrow Connector 17"/>
          <p:cNvCxnSpPr/>
          <p:nvPr/>
        </p:nvCxnSpPr>
        <p:spPr bwMode="auto">
          <a:xfrm>
            <a:off x="4283968" y="2408694"/>
            <a:ext cx="0" cy="4275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4283968" y="3482608"/>
            <a:ext cx="0" cy="4891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2" idx="2"/>
            <a:endCxn id="13" idx="0"/>
          </p:cNvCxnSpPr>
          <p:nvPr/>
        </p:nvCxnSpPr>
        <p:spPr bwMode="auto">
          <a:xfrm>
            <a:off x="4283968" y="4679632"/>
            <a:ext cx="0" cy="4275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Curved Connector 3"/>
          <p:cNvCxnSpPr>
            <a:stCxn id="11" idx="3"/>
            <a:endCxn id="10" idx="3"/>
          </p:cNvCxnSpPr>
          <p:nvPr/>
        </p:nvCxnSpPr>
        <p:spPr bwMode="auto">
          <a:xfrm flipV="1">
            <a:off x="7380312" y="2054751"/>
            <a:ext cx="12700" cy="1135469"/>
          </a:xfrm>
          <a:prstGeom prst="curvedConnector3">
            <a:avLst>
              <a:gd name="adj1" fmla="val 180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urved Connector 6"/>
          <p:cNvCxnSpPr>
            <a:stCxn id="12" idx="3"/>
            <a:endCxn id="10" idx="3"/>
          </p:cNvCxnSpPr>
          <p:nvPr/>
        </p:nvCxnSpPr>
        <p:spPr bwMode="auto">
          <a:xfrm flipV="1">
            <a:off x="7380312" y="2054751"/>
            <a:ext cx="12700" cy="2270938"/>
          </a:xfrm>
          <a:prstGeom prst="curvedConnector3">
            <a:avLst>
              <a:gd name="adj1" fmla="val 4161598"/>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urved Connector 8"/>
          <p:cNvCxnSpPr>
            <a:stCxn id="13" idx="3"/>
            <a:endCxn id="10" idx="3"/>
          </p:cNvCxnSpPr>
          <p:nvPr/>
        </p:nvCxnSpPr>
        <p:spPr bwMode="auto">
          <a:xfrm flipV="1">
            <a:off x="7380312" y="2054751"/>
            <a:ext cx="12700" cy="3406408"/>
          </a:xfrm>
          <a:prstGeom prst="curvedConnector3">
            <a:avLst>
              <a:gd name="adj1" fmla="val 1095840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60668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Temperature </a:t>
            </a:r>
            <a:r>
              <a:rPr lang="da-DK" dirty="0" err="1" smtClean="0"/>
              <a:t>Related</a:t>
            </a:r>
            <a:r>
              <a:rPr lang="da-DK" dirty="0" smtClean="0"/>
              <a:t> </a:t>
            </a:r>
            <a:r>
              <a:rPr lang="da-DK" dirty="0" err="1" smtClean="0"/>
              <a:t>Mortality</a:t>
            </a:r>
            <a:r>
              <a:rPr lang="da-DK" dirty="0" smtClean="0"/>
              <a:t> (TRM</a:t>
            </a:r>
            <a:r>
              <a:rPr lang="da-DK" dirty="0" smtClean="0"/>
              <a:t>)</a:t>
            </a:r>
            <a:br>
              <a:rPr lang="da-DK" dirty="0" smtClean="0"/>
            </a:br>
            <a:r>
              <a:rPr lang="da-DK" sz="2400" dirty="0" smtClean="0"/>
              <a:t>(Joan </a:t>
            </a:r>
            <a:r>
              <a:rPr lang="da-DK" sz="2400" dirty="0" err="1" smtClean="0"/>
              <a:t>Ballester</a:t>
            </a:r>
            <a:r>
              <a:rPr lang="da-DK" sz="2400" dirty="0" smtClean="0"/>
              <a:t>, IC3)</a:t>
            </a:r>
            <a:endParaRPr lang="da-DK" sz="2400" dirty="0"/>
          </a:p>
        </p:txBody>
      </p:sp>
      <p:sp>
        <p:nvSpPr>
          <p:cNvPr id="3" name="Content Placeholder 2"/>
          <p:cNvSpPr>
            <a:spLocks noGrp="1"/>
          </p:cNvSpPr>
          <p:nvPr>
            <p:ph idx="1"/>
          </p:nvPr>
        </p:nvSpPr>
        <p:spPr>
          <a:xfrm>
            <a:off x="609600" y="2636912"/>
            <a:ext cx="7772400" cy="3528938"/>
          </a:xfrm>
        </p:spPr>
        <p:txBody>
          <a:bodyPr/>
          <a:lstStyle/>
          <a:p>
            <a:pPr marL="0" indent="0" algn="ctr">
              <a:buNone/>
            </a:pPr>
            <a:r>
              <a:rPr lang="da-DK" dirty="0" err="1" smtClean="0"/>
              <a:t>Develop</a:t>
            </a:r>
            <a:r>
              <a:rPr lang="da-DK" dirty="0" smtClean="0"/>
              <a:t> </a:t>
            </a:r>
            <a:r>
              <a:rPr lang="da-DK" dirty="0" err="1" smtClean="0"/>
              <a:t>forecast</a:t>
            </a:r>
            <a:r>
              <a:rPr lang="da-DK" dirty="0" smtClean="0"/>
              <a:t> </a:t>
            </a:r>
            <a:r>
              <a:rPr lang="da-DK" dirty="0" err="1" smtClean="0"/>
              <a:t>scheme</a:t>
            </a:r>
            <a:r>
              <a:rPr lang="da-DK" dirty="0" smtClean="0"/>
              <a:t> for </a:t>
            </a:r>
            <a:r>
              <a:rPr lang="da-DK" dirty="0" err="1" smtClean="0"/>
              <a:t>thermal</a:t>
            </a:r>
            <a:r>
              <a:rPr lang="da-DK" dirty="0" smtClean="0"/>
              <a:t> stress and TRM for 160 administrative units </a:t>
            </a:r>
            <a:r>
              <a:rPr lang="da-DK" dirty="0" err="1" smtClean="0"/>
              <a:t>across</a:t>
            </a:r>
            <a:r>
              <a:rPr lang="da-DK" dirty="0" smtClean="0"/>
              <a:t> Europe</a:t>
            </a:r>
          </a:p>
          <a:p>
            <a:endParaRPr lang="da-DK" dirty="0"/>
          </a:p>
          <a:p>
            <a:endParaRPr lang="da-DK" dirty="0" smtClean="0"/>
          </a:p>
          <a:p>
            <a:endParaRPr lang="da-DK"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240" t="-2464" r="29441" b="2464"/>
          <a:stretch/>
        </p:blipFill>
        <p:spPr>
          <a:xfrm>
            <a:off x="6732240" y="1380984"/>
            <a:ext cx="1152128" cy="119062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238" t="17439" r="13944" b="13835"/>
          <a:stretch/>
        </p:blipFill>
        <p:spPr>
          <a:xfrm>
            <a:off x="912228" y="1570202"/>
            <a:ext cx="1368152" cy="936105"/>
          </a:xfrm>
          <a:prstGeom prst="rect">
            <a:avLst/>
          </a:prstGeom>
        </p:spPr>
      </p:pic>
      <p:pic>
        <p:nvPicPr>
          <p:cNvPr id="9" name="Picture 19" descr="Supplementary Figure S1 [XS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436" y="3356992"/>
            <a:ext cx="2401887" cy="2520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Fig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518" y="3577498"/>
            <a:ext cx="2736850" cy="26193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7584" y="6004067"/>
            <a:ext cx="3055837" cy="584775"/>
          </a:xfrm>
          <a:prstGeom prst="rect">
            <a:avLst/>
          </a:prstGeom>
          <a:noFill/>
        </p:spPr>
        <p:txBody>
          <a:bodyPr wrap="none" rtlCol="0">
            <a:spAutoFit/>
          </a:bodyPr>
          <a:lstStyle/>
          <a:p>
            <a:pPr algn="ctr"/>
            <a:r>
              <a:rPr lang="da-DK" dirty="0" err="1" smtClean="0"/>
              <a:t>e.g</a:t>
            </a:r>
            <a:r>
              <a:rPr lang="da-DK" dirty="0" smtClean="0"/>
              <a:t>. </a:t>
            </a:r>
            <a:r>
              <a:rPr lang="da-DK" dirty="0" err="1" smtClean="0"/>
              <a:t>Excess</a:t>
            </a:r>
            <a:r>
              <a:rPr lang="da-DK" dirty="0" smtClean="0"/>
              <a:t> </a:t>
            </a:r>
            <a:r>
              <a:rPr lang="da-DK" dirty="0" err="1" smtClean="0"/>
              <a:t>Mortality</a:t>
            </a:r>
            <a:r>
              <a:rPr lang="da-DK" dirty="0" smtClean="0"/>
              <a:t> due to</a:t>
            </a:r>
            <a:br>
              <a:rPr lang="da-DK" dirty="0" smtClean="0"/>
            </a:br>
            <a:r>
              <a:rPr lang="da-DK" dirty="0" smtClean="0"/>
              <a:t>2003 Summer </a:t>
            </a:r>
            <a:r>
              <a:rPr lang="da-DK" dirty="0" err="1" smtClean="0"/>
              <a:t>Heatwave</a:t>
            </a:r>
            <a:endParaRPr lang="da-DK" dirty="0"/>
          </a:p>
        </p:txBody>
      </p:sp>
      <p:sp>
        <p:nvSpPr>
          <p:cNvPr id="15" name="TextBox 14"/>
          <p:cNvSpPr txBox="1"/>
          <p:nvPr/>
        </p:nvSpPr>
        <p:spPr>
          <a:xfrm>
            <a:off x="5326163" y="6045844"/>
            <a:ext cx="3061672" cy="584775"/>
          </a:xfrm>
          <a:prstGeom prst="rect">
            <a:avLst/>
          </a:prstGeom>
          <a:noFill/>
        </p:spPr>
        <p:txBody>
          <a:bodyPr wrap="none" rtlCol="0">
            <a:spAutoFit/>
          </a:bodyPr>
          <a:lstStyle/>
          <a:p>
            <a:pPr algn="ctr"/>
            <a:r>
              <a:rPr lang="da-DK" dirty="0" err="1" smtClean="0"/>
              <a:t>Both</a:t>
            </a:r>
            <a:r>
              <a:rPr lang="da-DK" dirty="0" smtClean="0"/>
              <a:t> summer and </a:t>
            </a:r>
            <a:r>
              <a:rPr lang="da-DK" dirty="0" err="1" smtClean="0"/>
              <a:t>winter</a:t>
            </a:r>
            <a:r>
              <a:rPr lang="da-DK" dirty="0" smtClean="0"/>
              <a:t> </a:t>
            </a:r>
            <a:br>
              <a:rPr lang="da-DK" dirty="0" smtClean="0"/>
            </a:br>
            <a:r>
              <a:rPr lang="da-DK" dirty="0" err="1" smtClean="0"/>
              <a:t>temperatures</a:t>
            </a:r>
            <a:r>
              <a:rPr lang="da-DK" dirty="0" smtClean="0"/>
              <a:t> </a:t>
            </a:r>
            <a:r>
              <a:rPr lang="da-DK" dirty="0" err="1" smtClean="0"/>
              <a:t>are</a:t>
            </a:r>
            <a:r>
              <a:rPr lang="da-DK" dirty="0" smtClean="0"/>
              <a:t> </a:t>
            </a:r>
            <a:r>
              <a:rPr lang="da-DK" dirty="0" err="1" smtClean="0"/>
              <a:t>important</a:t>
            </a:r>
            <a:endParaRPr lang="da-DK" dirty="0"/>
          </a:p>
        </p:txBody>
      </p:sp>
    </p:spTree>
    <p:extLst>
      <p:ext uri="{BB962C8B-B14F-4D97-AF65-F5344CB8AC3E}">
        <p14:creationId xmlns:p14="http://schemas.microsoft.com/office/powerpoint/2010/main" val="1258384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Winter </a:t>
            </a:r>
            <a:r>
              <a:rPr lang="da-DK" dirty="0" err="1" smtClean="0"/>
              <a:t>Tourism</a:t>
            </a:r>
            <a:r>
              <a:rPr lang="da-DK" dirty="0" smtClean="0"/>
              <a:t> Industry in </a:t>
            </a:r>
            <a:r>
              <a:rPr lang="da-DK" dirty="0" smtClean="0"/>
              <a:t>Lapland</a:t>
            </a:r>
            <a:br>
              <a:rPr lang="da-DK" dirty="0" smtClean="0"/>
            </a:br>
            <a:r>
              <a:rPr lang="da-DK" sz="2400" dirty="0" smtClean="0"/>
              <a:t>(Pamela </a:t>
            </a:r>
            <a:r>
              <a:rPr lang="da-DK" sz="2400" dirty="0" err="1" smtClean="0"/>
              <a:t>Lesser</a:t>
            </a:r>
            <a:r>
              <a:rPr lang="da-DK" sz="2400" dirty="0" smtClean="0"/>
              <a:t>, U. Lapland)</a:t>
            </a:r>
            <a:endParaRPr lang="da-DK" dirty="0"/>
          </a:p>
        </p:txBody>
      </p:sp>
      <p:sp>
        <p:nvSpPr>
          <p:cNvPr id="3" name="Content Placeholder 2"/>
          <p:cNvSpPr>
            <a:spLocks noGrp="1"/>
          </p:cNvSpPr>
          <p:nvPr>
            <p:ph idx="1"/>
          </p:nvPr>
        </p:nvSpPr>
        <p:spPr>
          <a:xfrm>
            <a:off x="611560" y="2680320"/>
            <a:ext cx="7772400" cy="1396752"/>
          </a:xfrm>
        </p:spPr>
        <p:txBody>
          <a:bodyPr/>
          <a:lstStyle/>
          <a:p>
            <a:pPr marL="0" indent="0" algn="ctr">
              <a:buNone/>
            </a:pPr>
            <a:r>
              <a:rPr lang="da-DK" dirty="0" err="1" smtClean="0"/>
              <a:t>Seasonal</a:t>
            </a:r>
            <a:r>
              <a:rPr lang="da-DK" dirty="0" smtClean="0"/>
              <a:t> </a:t>
            </a:r>
            <a:r>
              <a:rPr lang="da-DK" dirty="0" err="1" smtClean="0"/>
              <a:t>forecasts</a:t>
            </a:r>
            <a:r>
              <a:rPr lang="da-DK" dirty="0" smtClean="0"/>
              <a:t> of </a:t>
            </a:r>
            <a:r>
              <a:rPr lang="da-DK" dirty="0" err="1" smtClean="0"/>
              <a:t>winter</a:t>
            </a:r>
            <a:r>
              <a:rPr lang="da-DK" dirty="0" smtClean="0"/>
              <a:t> </a:t>
            </a:r>
            <a:r>
              <a:rPr lang="da-DK" dirty="0" err="1" smtClean="0"/>
              <a:t>conditions</a:t>
            </a:r>
            <a:r>
              <a:rPr lang="da-DK" dirty="0" smtClean="0"/>
              <a:t> to 1) </a:t>
            </a:r>
            <a:r>
              <a:rPr lang="da-DK" dirty="0" err="1" smtClean="0"/>
              <a:t>allow</a:t>
            </a:r>
            <a:r>
              <a:rPr lang="da-DK" dirty="0" smtClean="0"/>
              <a:t> for </a:t>
            </a:r>
            <a:r>
              <a:rPr lang="da-DK" dirty="0" err="1" smtClean="0"/>
              <a:t>planning</a:t>
            </a:r>
            <a:r>
              <a:rPr lang="da-DK" dirty="0" smtClean="0"/>
              <a:t> of </a:t>
            </a:r>
            <a:r>
              <a:rPr lang="da-DK" dirty="0" err="1" smtClean="0"/>
              <a:t>activities</a:t>
            </a:r>
            <a:r>
              <a:rPr lang="da-DK" dirty="0" smtClean="0"/>
              <a:t> &amp; 2)</a:t>
            </a:r>
            <a:r>
              <a:rPr lang="da-DK" dirty="0"/>
              <a:t> </a:t>
            </a:r>
            <a:r>
              <a:rPr lang="da-DK" dirty="0" err="1" smtClean="0"/>
              <a:t>compare</a:t>
            </a:r>
            <a:r>
              <a:rPr lang="da-DK" dirty="0" smtClean="0"/>
              <a:t> with Alps to </a:t>
            </a:r>
            <a:r>
              <a:rPr lang="da-DK" dirty="0" err="1" smtClean="0"/>
              <a:t>establish</a:t>
            </a:r>
            <a:r>
              <a:rPr lang="da-DK" dirty="0" smtClean="0"/>
              <a:t> </a:t>
            </a:r>
            <a:r>
              <a:rPr lang="da-DK" dirty="0" err="1" smtClean="0"/>
              <a:t>competitiveness</a:t>
            </a:r>
            <a:r>
              <a:rPr lang="da-DK" dirty="0" smtClean="0"/>
              <a:t> of Lapland</a:t>
            </a:r>
            <a:endParaRPr lang="da-DK"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213" y="1776779"/>
            <a:ext cx="2376264" cy="59898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151" b="11311"/>
          <a:stretch/>
        </p:blipFill>
        <p:spPr>
          <a:xfrm>
            <a:off x="6291260" y="1556791"/>
            <a:ext cx="1449092" cy="10801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369" y="1785761"/>
            <a:ext cx="1905000" cy="581025"/>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8604"/>
          <a:stretch/>
        </p:blipFill>
        <p:spPr>
          <a:xfrm>
            <a:off x="99374" y="4037506"/>
            <a:ext cx="3560613" cy="2291401"/>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7080" r="5820"/>
          <a:stretch/>
        </p:blipFill>
        <p:spPr>
          <a:xfrm>
            <a:off x="4688968" y="3997941"/>
            <a:ext cx="3915480" cy="2365071"/>
          </a:xfrm>
          <a:prstGeom prst="rect">
            <a:avLst/>
          </a:prstGeom>
        </p:spPr>
      </p:pic>
      <p:sp>
        <p:nvSpPr>
          <p:cNvPr id="10" name="TextBox 9"/>
          <p:cNvSpPr txBox="1"/>
          <p:nvPr/>
        </p:nvSpPr>
        <p:spPr>
          <a:xfrm>
            <a:off x="539552" y="6300609"/>
            <a:ext cx="2856488" cy="584775"/>
          </a:xfrm>
          <a:prstGeom prst="rect">
            <a:avLst/>
          </a:prstGeom>
          <a:noFill/>
        </p:spPr>
        <p:txBody>
          <a:bodyPr wrap="none" rtlCol="0">
            <a:spAutoFit/>
          </a:bodyPr>
          <a:lstStyle/>
          <a:p>
            <a:pPr algn="ctr"/>
            <a:r>
              <a:rPr lang="da-DK" dirty="0" smtClean="0"/>
              <a:t>Planning of </a:t>
            </a:r>
            <a:r>
              <a:rPr lang="da-DK" dirty="0" err="1" smtClean="0"/>
              <a:t>snow-making</a:t>
            </a:r>
            <a:r>
              <a:rPr lang="da-DK" dirty="0" smtClean="0"/>
              <a:t> </a:t>
            </a:r>
            <a:br>
              <a:rPr lang="da-DK" dirty="0" smtClean="0"/>
            </a:br>
            <a:r>
              <a:rPr lang="da-DK" dirty="0" smtClean="0"/>
              <a:t>and </a:t>
            </a:r>
            <a:r>
              <a:rPr lang="da-DK" dirty="0" err="1" smtClean="0"/>
              <a:t>storage</a:t>
            </a:r>
            <a:r>
              <a:rPr lang="da-DK" dirty="0" smtClean="0"/>
              <a:t> </a:t>
            </a:r>
            <a:r>
              <a:rPr lang="da-DK" dirty="0" err="1" smtClean="0"/>
              <a:t>requirements</a:t>
            </a:r>
            <a:endParaRPr lang="da-DK" dirty="0"/>
          </a:p>
        </p:txBody>
      </p:sp>
      <p:sp>
        <p:nvSpPr>
          <p:cNvPr id="11" name="TextBox 10"/>
          <p:cNvSpPr txBox="1"/>
          <p:nvPr/>
        </p:nvSpPr>
        <p:spPr>
          <a:xfrm>
            <a:off x="4829756" y="6351711"/>
            <a:ext cx="3486660" cy="338554"/>
          </a:xfrm>
          <a:prstGeom prst="rect">
            <a:avLst/>
          </a:prstGeom>
          <a:noFill/>
        </p:spPr>
        <p:txBody>
          <a:bodyPr wrap="none" rtlCol="0">
            <a:spAutoFit/>
          </a:bodyPr>
          <a:lstStyle/>
          <a:p>
            <a:pPr algn="ctr"/>
            <a:r>
              <a:rPr lang="da-DK" dirty="0" smtClean="0"/>
              <a:t>Planning of alternative </a:t>
            </a:r>
            <a:r>
              <a:rPr lang="da-DK" dirty="0" err="1" smtClean="0"/>
              <a:t>activities</a:t>
            </a:r>
            <a:endParaRPr lang="da-DK" dirty="0"/>
          </a:p>
        </p:txBody>
      </p:sp>
    </p:spTree>
    <p:extLst>
      <p:ext uri="{BB962C8B-B14F-4D97-AF65-F5344CB8AC3E}">
        <p14:creationId xmlns:p14="http://schemas.microsoft.com/office/powerpoint/2010/main" val="3651893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Polar Low </a:t>
            </a:r>
            <a:r>
              <a:rPr lang="da-DK" dirty="0" err="1" smtClean="0"/>
              <a:t>Forecasts</a:t>
            </a:r>
            <a:r>
              <a:rPr lang="da-DK" dirty="0" smtClean="0"/>
              <a:t/>
            </a:r>
            <a:br>
              <a:rPr lang="da-DK" dirty="0" smtClean="0"/>
            </a:br>
            <a:r>
              <a:rPr lang="da-DK" sz="2400" dirty="0" smtClean="0"/>
              <a:t>(Erik </a:t>
            </a:r>
            <a:r>
              <a:rPr lang="da-DK" sz="2400" dirty="0" err="1" smtClean="0"/>
              <a:t>Kolstad</a:t>
            </a:r>
            <a:r>
              <a:rPr lang="da-DK" sz="2400" dirty="0" smtClean="0"/>
              <a:t>, Uni Research)</a:t>
            </a:r>
            <a:endParaRPr lang="da-DK" dirty="0"/>
          </a:p>
        </p:txBody>
      </p:sp>
      <p:sp>
        <p:nvSpPr>
          <p:cNvPr id="3" name="Content Placeholder 2"/>
          <p:cNvSpPr>
            <a:spLocks noGrp="1"/>
          </p:cNvSpPr>
          <p:nvPr>
            <p:ph idx="1"/>
          </p:nvPr>
        </p:nvSpPr>
        <p:spPr>
          <a:xfrm>
            <a:off x="609600" y="2752328"/>
            <a:ext cx="7772400" cy="1252736"/>
          </a:xfrm>
        </p:spPr>
        <p:txBody>
          <a:bodyPr/>
          <a:lstStyle/>
          <a:p>
            <a:pPr marL="0" indent="0" algn="ctr">
              <a:buNone/>
            </a:pPr>
            <a:r>
              <a:rPr lang="da-DK" dirty="0" err="1" smtClean="0"/>
              <a:t>Prediction</a:t>
            </a:r>
            <a:r>
              <a:rPr lang="da-DK" dirty="0" smtClean="0"/>
              <a:t> of </a:t>
            </a:r>
            <a:r>
              <a:rPr lang="da-DK" dirty="0" err="1" smtClean="0"/>
              <a:t>cold</a:t>
            </a:r>
            <a:r>
              <a:rPr lang="da-DK" dirty="0" smtClean="0"/>
              <a:t> air </a:t>
            </a:r>
            <a:r>
              <a:rPr lang="da-DK" dirty="0" err="1" smtClean="0"/>
              <a:t>outbreaks</a:t>
            </a:r>
            <a:r>
              <a:rPr lang="da-DK" dirty="0" smtClean="0"/>
              <a:t> and polar low </a:t>
            </a:r>
            <a:r>
              <a:rPr lang="da-DK" dirty="0" err="1" smtClean="0"/>
              <a:t>environments</a:t>
            </a:r>
            <a:r>
              <a:rPr lang="da-DK" dirty="0" smtClean="0"/>
              <a:t> to </a:t>
            </a:r>
            <a:r>
              <a:rPr lang="da-DK" dirty="0" err="1" smtClean="0"/>
              <a:t>incorporate</a:t>
            </a:r>
            <a:r>
              <a:rPr lang="da-DK" dirty="0" smtClean="0"/>
              <a:t> </a:t>
            </a:r>
            <a:r>
              <a:rPr lang="da-DK" dirty="0" err="1" smtClean="0"/>
              <a:t>into</a:t>
            </a:r>
            <a:r>
              <a:rPr lang="da-DK" dirty="0" smtClean="0"/>
              <a:t> shipping </a:t>
            </a:r>
            <a:r>
              <a:rPr lang="da-DK" dirty="0" err="1" smtClean="0"/>
              <a:t>risk</a:t>
            </a:r>
            <a:r>
              <a:rPr lang="da-DK" dirty="0" smtClean="0"/>
              <a:t> </a:t>
            </a:r>
            <a:r>
              <a:rPr lang="da-DK" dirty="0" err="1" smtClean="0"/>
              <a:t>assessment</a:t>
            </a:r>
            <a:r>
              <a:rPr lang="da-DK" dirty="0" smtClean="0"/>
              <a:t> </a:t>
            </a:r>
            <a:r>
              <a:rPr lang="da-DK" dirty="0" err="1" smtClean="0"/>
              <a:t>tools</a:t>
            </a:r>
            <a:endParaRPr lang="da-DK" dirty="0"/>
          </a:p>
          <a:p>
            <a:endParaRPr lang="da-DK"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1387"/>
          <a:stretch/>
        </p:blipFill>
        <p:spPr>
          <a:xfrm>
            <a:off x="6876256" y="1437946"/>
            <a:ext cx="1346752" cy="10587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6088"/>
          <a:stretch/>
        </p:blipFill>
        <p:spPr>
          <a:xfrm>
            <a:off x="899592" y="1636508"/>
            <a:ext cx="1781232" cy="86015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93" t="23267" r="-793" b="9587"/>
          <a:stretch/>
        </p:blipFill>
        <p:spPr>
          <a:xfrm>
            <a:off x="467544" y="3973998"/>
            <a:ext cx="3542547" cy="2294381"/>
          </a:xfrm>
          <a:prstGeom prst="rect">
            <a:avLst/>
          </a:prstGeom>
        </p:spPr>
      </p:pic>
      <p:sp>
        <p:nvSpPr>
          <p:cNvPr id="7" name="TextBox 6"/>
          <p:cNvSpPr txBox="1"/>
          <p:nvPr/>
        </p:nvSpPr>
        <p:spPr>
          <a:xfrm>
            <a:off x="977663" y="6268960"/>
            <a:ext cx="2755691" cy="338554"/>
          </a:xfrm>
          <a:prstGeom prst="rect">
            <a:avLst/>
          </a:prstGeom>
          <a:noFill/>
        </p:spPr>
        <p:txBody>
          <a:bodyPr wrap="none" rtlCol="0">
            <a:spAutoFit/>
          </a:bodyPr>
          <a:lstStyle/>
          <a:p>
            <a:pPr algn="ctr"/>
            <a:r>
              <a:rPr lang="da-DK" dirty="0" smtClean="0"/>
              <a:t>Polar Low in </a:t>
            </a:r>
            <a:r>
              <a:rPr lang="da-DK" dirty="0" err="1" smtClean="0"/>
              <a:t>Barents</a:t>
            </a:r>
            <a:r>
              <a:rPr lang="da-DK" dirty="0" smtClean="0"/>
              <a:t> Sea</a:t>
            </a:r>
            <a:endParaRPr lang="da-DK"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648" y="3946904"/>
            <a:ext cx="2973728" cy="2348569"/>
          </a:xfrm>
          <a:prstGeom prst="rect">
            <a:avLst/>
          </a:prstGeom>
        </p:spPr>
      </p:pic>
      <p:sp>
        <p:nvSpPr>
          <p:cNvPr id="10" name="TextBox 9"/>
          <p:cNvSpPr txBox="1"/>
          <p:nvPr/>
        </p:nvSpPr>
        <p:spPr>
          <a:xfrm>
            <a:off x="4990008" y="6268960"/>
            <a:ext cx="2959016" cy="338554"/>
          </a:xfrm>
          <a:prstGeom prst="rect">
            <a:avLst/>
          </a:prstGeom>
          <a:noFill/>
        </p:spPr>
        <p:txBody>
          <a:bodyPr wrap="none" rtlCol="0">
            <a:spAutoFit/>
          </a:bodyPr>
          <a:lstStyle/>
          <a:p>
            <a:pPr algn="ctr"/>
            <a:r>
              <a:rPr lang="da-DK" dirty="0" smtClean="0"/>
              <a:t>Safety </a:t>
            </a:r>
            <a:r>
              <a:rPr lang="da-DK" dirty="0" err="1" smtClean="0"/>
              <a:t>risk</a:t>
            </a:r>
            <a:r>
              <a:rPr lang="da-DK" dirty="0" smtClean="0"/>
              <a:t> </a:t>
            </a:r>
            <a:r>
              <a:rPr lang="da-DK" dirty="0" err="1" smtClean="0"/>
              <a:t>map</a:t>
            </a:r>
            <a:r>
              <a:rPr lang="da-DK" dirty="0" smtClean="0"/>
              <a:t> for August</a:t>
            </a:r>
            <a:endParaRPr lang="da-DK" dirty="0"/>
          </a:p>
        </p:txBody>
      </p:sp>
    </p:spTree>
    <p:extLst>
      <p:ext uri="{BB962C8B-B14F-4D97-AF65-F5344CB8AC3E}">
        <p14:creationId xmlns:p14="http://schemas.microsoft.com/office/powerpoint/2010/main" val="955390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Climate</a:t>
            </a:r>
            <a:r>
              <a:rPr lang="da-DK" dirty="0" smtClean="0"/>
              <a:t> Services for </a:t>
            </a:r>
            <a:r>
              <a:rPr lang="da-DK" dirty="0" err="1" smtClean="0"/>
              <a:t>Fisheries</a:t>
            </a:r>
            <a:r>
              <a:rPr lang="da-DK" dirty="0" smtClean="0"/>
              <a:t/>
            </a:r>
            <a:br>
              <a:rPr lang="da-DK" dirty="0" smtClean="0"/>
            </a:br>
            <a:r>
              <a:rPr lang="da-DK" sz="2400" dirty="0" smtClean="0"/>
              <a:t>(Mark Payne, DTU Aqua)</a:t>
            </a:r>
            <a:endParaRPr lang="da-DK" sz="2400" dirty="0"/>
          </a:p>
        </p:txBody>
      </p:sp>
      <p:sp>
        <p:nvSpPr>
          <p:cNvPr id="3" name="Content Placeholder 2"/>
          <p:cNvSpPr>
            <a:spLocks noGrp="1"/>
          </p:cNvSpPr>
          <p:nvPr>
            <p:ph idx="1"/>
          </p:nvPr>
        </p:nvSpPr>
        <p:spPr>
          <a:xfrm>
            <a:off x="609600" y="2996406"/>
            <a:ext cx="7772400" cy="1152674"/>
          </a:xfrm>
        </p:spPr>
        <p:txBody>
          <a:bodyPr/>
          <a:lstStyle/>
          <a:p>
            <a:pPr marL="0" indent="0" algn="ctr">
              <a:buNone/>
            </a:pPr>
            <a:r>
              <a:rPr lang="da-DK" dirty="0" err="1" smtClean="0"/>
              <a:t>Develop</a:t>
            </a:r>
            <a:r>
              <a:rPr lang="da-DK" dirty="0" smtClean="0"/>
              <a:t> </a:t>
            </a:r>
            <a:r>
              <a:rPr lang="da-DK" dirty="0" err="1" smtClean="0"/>
              <a:t>forecasts</a:t>
            </a:r>
            <a:r>
              <a:rPr lang="da-DK" dirty="0" smtClean="0"/>
              <a:t> for the </a:t>
            </a:r>
            <a:r>
              <a:rPr lang="da-DK" dirty="0" smtClean="0"/>
              <a:t>distribution, </a:t>
            </a:r>
            <a:r>
              <a:rPr lang="da-DK" dirty="0" err="1" smtClean="0"/>
              <a:t>productivity</a:t>
            </a:r>
            <a:r>
              <a:rPr lang="da-DK" dirty="0" smtClean="0"/>
              <a:t> </a:t>
            </a:r>
            <a:r>
              <a:rPr lang="da-DK" dirty="0" smtClean="0"/>
              <a:t>and timing of </a:t>
            </a:r>
            <a:r>
              <a:rPr lang="da-DK" dirty="0" err="1" smtClean="0"/>
              <a:t>commercially</a:t>
            </a:r>
            <a:r>
              <a:rPr lang="da-DK" dirty="0" smtClean="0"/>
              <a:t> </a:t>
            </a:r>
            <a:r>
              <a:rPr lang="da-DK" dirty="0" err="1" smtClean="0"/>
              <a:t>important</a:t>
            </a:r>
            <a:r>
              <a:rPr lang="da-DK" dirty="0" smtClean="0"/>
              <a:t> </a:t>
            </a:r>
            <a:r>
              <a:rPr lang="da-DK" dirty="0" err="1" smtClean="0"/>
              <a:t>fish</a:t>
            </a:r>
            <a:r>
              <a:rPr lang="da-DK" dirty="0" smtClean="0"/>
              <a:t> </a:t>
            </a:r>
            <a:r>
              <a:rPr lang="da-DK" dirty="0" err="1" smtClean="0"/>
              <a:t>stocks</a:t>
            </a: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38392"/>
            <a:ext cx="1530914" cy="11069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775" y="1824635"/>
            <a:ext cx="2808312" cy="7344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800332"/>
            <a:ext cx="2988888" cy="7830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436" y="1637689"/>
            <a:ext cx="1108375" cy="11083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989" y="4092679"/>
            <a:ext cx="4303004" cy="2000617"/>
          </a:xfrm>
          <a:prstGeom prst="rect">
            <a:avLst/>
          </a:prstGeom>
        </p:spPr>
      </p:pic>
      <p:sp>
        <p:nvSpPr>
          <p:cNvPr id="10" name="TextBox 9"/>
          <p:cNvSpPr txBox="1"/>
          <p:nvPr/>
        </p:nvSpPr>
        <p:spPr>
          <a:xfrm>
            <a:off x="989595" y="6160949"/>
            <a:ext cx="2731837" cy="584775"/>
          </a:xfrm>
          <a:prstGeom prst="rect">
            <a:avLst/>
          </a:prstGeom>
          <a:noFill/>
        </p:spPr>
        <p:txBody>
          <a:bodyPr wrap="none" rtlCol="0">
            <a:spAutoFit/>
          </a:bodyPr>
          <a:lstStyle/>
          <a:p>
            <a:pPr algn="ctr"/>
            <a:r>
              <a:rPr lang="da-DK" dirty="0" smtClean="0"/>
              <a:t>Applications in </a:t>
            </a:r>
            <a:r>
              <a:rPr lang="da-DK" dirty="0" err="1" smtClean="0"/>
              <a:t>scientific</a:t>
            </a:r>
            <a:r>
              <a:rPr lang="da-DK" dirty="0" smtClean="0"/>
              <a:t> </a:t>
            </a:r>
            <a:br>
              <a:rPr lang="da-DK" dirty="0" smtClean="0"/>
            </a:br>
            <a:r>
              <a:rPr lang="da-DK" dirty="0" err="1" smtClean="0"/>
              <a:t>monitoring</a:t>
            </a:r>
            <a:r>
              <a:rPr lang="da-DK" dirty="0" smtClean="0"/>
              <a:t> of </a:t>
            </a:r>
            <a:r>
              <a:rPr lang="da-DK" dirty="0" err="1" smtClean="0"/>
              <a:t>fish</a:t>
            </a:r>
            <a:r>
              <a:rPr lang="da-DK" dirty="0" smtClean="0"/>
              <a:t> </a:t>
            </a:r>
            <a:r>
              <a:rPr lang="da-DK" dirty="0" err="1" smtClean="0"/>
              <a:t>stocks</a:t>
            </a:r>
            <a:endParaRPr lang="da-DK" dirty="0"/>
          </a:p>
        </p:txBody>
      </p:sp>
      <p:sp>
        <p:nvSpPr>
          <p:cNvPr id="12" name="TextBox 11"/>
          <p:cNvSpPr txBox="1"/>
          <p:nvPr/>
        </p:nvSpPr>
        <p:spPr>
          <a:xfrm>
            <a:off x="5494556" y="6160949"/>
            <a:ext cx="2965876" cy="584775"/>
          </a:xfrm>
          <a:prstGeom prst="rect">
            <a:avLst/>
          </a:prstGeom>
          <a:noFill/>
        </p:spPr>
        <p:txBody>
          <a:bodyPr wrap="none" rtlCol="0">
            <a:spAutoFit/>
          </a:bodyPr>
          <a:lstStyle/>
          <a:p>
            <a:pPr algn="ctr"/>
            <a:r>
              <a:rPr lang="da-DK" dirty="0" smtClean="0"/>
              <a:t>Planning and performance </a:t>
            </a:r>
            <a:br>
              <a:rPr lang="da-DK" dirty="0" smtClean="0"/>
            </a:br>
            <a:r>
              <a:rPr lang="da-DK" dirty="0" smtClean="0"/>
              <a:t>of </a:t>
            </a:r>
            <a:r>
              <a:rPr lang="da-DK" dirty="0" err="1" smtClean="0"/>
              <a:t>commerical</a:t>
            </a:r>
            <a:r>
              <a:rPr lang="da-DK" dirty="0" smtClean="0"/>
              <a:t> </a:t>
            </a:r>
            <a:r>
              <a:rPr lang="da-DK" dirty="0" err="1" smtClean="0"/>
              <a:t>fisheries</a:t>
            </a:r>
            <a:endParaRPr lang="da-DK"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4" y="4077072"/>
            <a:ext cx="3318111" cy="2135971"/>
          </a:xfrm>
          <a:prstGeom prst="rect">
            <a:avLst/>
          </a:prstGeom>
        </p:spPr>
      </p:pic>
    </p:spTree>
    <p:extLst>
      <p:ext uri="{BB962C8B-B14F-4D97-AF65-F5344CB8AC3E}">
        <p14:creationId xmlns:p14="http://schemas.microsoft.com/office/powerpoint/2010/main" val="4231646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Impacts</a:t>
            </a:r>
            <a:r>
              <a:rPr lang="da-DK" dirty="0" smtClean="0"/>
              <a:t> of </a:t>
            </a:r>
            <a:r>
              <a:rPr lang="da-DK" dirty="0" err="1" smtClean="0"/>
              <a:t>resource</a:t>
            </a:r>
            <a:r>
              <a:rPr lang="da-DK" dirty="0" smtClean="0"/>
              <a:t> </a:t>
            </a:r>
            <a:r>
              <a:rPr lang="da-DK" dirty="0" err="1" smtClean="0"/>
              <a:t>extraction</a:t>
            </a:r>
            <a:r>
              <a:rPr lang="da-DK" dirty="0" smtClean="0"/>
              <a:t> on Russian </a:t>
            </a:r>
            <a:r>
              <a:rPr lang="da-DK" dirty="0" err="1" smtClean="0"/>
              <a:t>Arctic</a:t>
            </a:r>
            <a:r>
              <a:rPr lang="da-DK" dirty="0" smtClean="0"/>
              <a:t/>
            </a:r>
            <a:br>
              <a:rPr lang="da-DK" dirty="0" smtClean="0"/>
            </a:br>
            <a:r>
              <a:rPr lang="da-DK" sz="2400" dirty="0" smtClean="0"/>
              <a:t>(</a:t>
            </a:r>
            <a:r>
              <a:rPr lang="da-DK" sz="2400" dirty="0" smtClean="0"/>
              <a:t>Kathrin Keil, IASS Potsdam)</a:t>
            </a:r>
            <a:endParaRPr lang="da-DK" dirty="0"/>
          </a:p>
        </p:txBody>
      </p:sp>
      <p:sp>
        <p:nvSpPr>
          <p:cNvPr id="3" name="Content Placeholder 2"/>
          <p:cNvSpPr>
            <a:spLocks noGrp="1"/>
          </p:cNvSpPr>
          <p:nvPr>
            <p:ph idx="1"/>
          </p:nvPr>
        </p:nvSpPr>
        <p:spPr>
          <a:xfrm>
            <a:off x="609600" y="3040360"/>
            <a:ext cx="7772400" cy="1180728"/>
          </a:xfrm>
        </p:spPr>
        <p:txBody>
          <a:bodyPr/>
          <a:lstStyle/>
          <a:p>
            <a:pPr marL="0" indent="0" algn="ctr">
              <a:buNone/>
            </a:pPr>
            <a:r>
              <a:rPr lang="da-DK" dirty="0" err="1" smtClean="0"/>
              <a:t>Collaboratively</a:t>
            </a:r>
            <a:r>
              <a:rPr lang="da-DK" dirty="0" smtClean="0"/>
              <a:t> </a:t>
            </a:r>
            <a:r>
              <a:rPr lang="da-DK" dirty="0" err="1" smtClean="0"/>
              <a:t>develop</a:t>
            </a:r>
            <a:r>
              <a:rPr lang="da-DK" dirty="0" smtClean="0"/>
              <a:t> scenarios </a:t>
            </a:r>
            <a:r>
              <a:rPr lang="da-DK" dirty="0" err="1" smtClean="0"/>
              <a:t>outlining</a:t>
            </a:r>
            <a:r>
              <a:rPr lang="da-DK" dirty="0" smtClean="0"/>
              <a:t> </a:t>
            </a:r>
            <a:r>
              <a:rPr lang="da-DK" dirty="0" err="1" smtClean="0"/>
              <a:t>possible</a:t>
            </a:r>
            <a:r>
              <a:rPr lang="da-DK" dirty="0" smtClean="0"/>
              <a:t> </a:t>
            </a:r>
            <a:r>
              <a:rPr lang="da-DK" dirty="0" err="1" smtClean="0"/>
              <a:t>impacts</a:t>
            </a:r>
            <a:r>
              <a:rPr lang="da-DK" dirty="0" smtClean="0"/>
              <a:t> of </a:t>
            </a:r>
            <a:r>
              <a:rPr lang="da-DK" dirty="0" err="1" smtClean="0"/>
              <a:t>climate</a:t>
            </a:r>
            <a:r>
              <a:rPr lang="da-DK" dirty="0" smtClean="0"/>
              <a:t> </a:t>
            </a:r>
            <a:r>
              <a:rPr lang="da-DK" dirty="0" err="1" smtClean="0"/>
              <a:t>change</a:t>
            </a:r>
            <a:r>
              <a:rPr lang="da-DK" dirty="0" smtClean="0"/>
              <a:t> on </a:t>
            </a:r>
            <a:r>
              <a:rPr lang="da-DK" dirty="0" err="1" smtClean="0"/>
              <a:t>stakeholders</a:t>
            </a:r>
            <a:r>
              <a:rPr lang="da-DK" dirty="0" smtClean="0"/>
              <a:t> in the region</a:t>
            </a:r>
          </a:p>
          <a:p>
            <a:pPr marL="0" indent="0">
              <a:buNone/>
            </a:pPr>
            <a:endParaRPr lang="da-DK" dirty="0" smtClean="0"/>
          </a:p>
          <a:p>
            <a:endParaRPr lang="da-DK"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84784"/>
            <a:ext cx="1440160" cy="14401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706" y="1826395"/>
            <a:ext cx="1440625" cy="7569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842" y="1639855"/>
            <a:ext cx="1915382" cy="1130019"/>
          </a:xfrm>
          <a:prstGeom prst="rect">
            <a:avLst/>
          </a:prstGeom>
        </p:spPr>
      </p:pic>
      <p:pic>
        <p:nvPicPr>
          <p:cNvPr id="7" name="Picture 3" descr="C:\Users\kke\Downloads\3851283641_7cb91a3a16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776" y="4310109"/>
            <a:ext cx="3131839" cy="2332006"/>
          </a:xfrm>
          <a:prstGeom prst="rect">
            <a:avLst/>
          </a:prstGeom>
          <a:extLst>
            <a:ext uri="{909E8E84-426E-40DD-AFC4-6F175D3DCCD1}">
              <a14:hiddenFill xmlns:a14="http://schemas.microsoft.com/office/drawing/2010/main">
                <a:solidFill>
                  <a:srgbClr val="FFFFFF"/>
                </a:solidFill>
              </a14:hiddenFill>
            </a:ext>
          </a:extLst>
        </p:spPr>
      </p:pic>
      <p:pic>
        <p:nvPicPr>
          <p:cNvPr id="8" name="Picture 2" descr="C:\Users\kke\Downloads\5568796702_959232bf77_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341986"/>
            <a:ext cx="3024336" cy="226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37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Case </a:t>
            </a:r>
            <a:r>
              <a:rPr lang="da-DK" dirty="0" err="1" smtClean="0"/>
              <a:t>Study</a:t>
            </a:r>
            <a:r>
              <a:rPr lang="da-DK" dirty="0" smtClean="0"/>
              <a:t> </a:t>
            </a:r>
            <a:r>
              <a:rPr lang="da-DK" dirty="0" err="1" smtClean="0"/>
              <a:t>Overview</a:t>
            </a:r>
            <a:endParaRPr lang="da-DK" dirty="0"/>
          </a:p>
        </p:txBody>
      </p:sp>
      <p:cxnSp>
        <p:nvCxnSpPr>
          <p:cNvPr id="5" name="Straight Arrow Connector 4"/>
          <p:cNvCxnSpPr/>
          <p:nvPr/>
        </p:nvCxnSpPr>
        <p:spPr bwMode="auto">
          <a:xfrm>
            <a:off x="827584" y="5229200"/>
            <a:ext cx="80648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691680" y="1798077"/>
            <a:ext cx="0" cy="36724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768608" y="5848831"/>
            <a:ext cx="1954381" cy="338554"/>
          </a:xfrm>
          <a:prstGeom prst="rect">
            <a:avLst/>
          </a:prstGeom>
          <a:noFill/>
        </p:spPr>
        <p:txBody>
          <a:bodyPr wrap="none" rtlCol="0">
            <a:spAutoFit/>
          </a:bodyPr>
          <a:lstStyle/>
          <a:p>
            <a:r>
              <a:rPr lang="da-DK" b="1" dirty="0" smtClean="0"/>
              <a:t>Temporal </a:t>
            </a:r>
            <a:r>
              <a:rPr lang="da-DK" b="1" dirty="0" err="1" smtClean="0"/>
              <a:t>Scale</a:t>
            </a:r>
            <a:endParaRPr lang="da-DK" b="1" dirty="0"/>
          </a:p>
        </p:txBody>
      </p:sp>
      <p:sp>
        <p:nvSpPr>
          <p:cNvPr id="9" name="TextBox 8"/>
          <p:cNvSpPr txBox="1"/>
          <p:nvPr/>
        </p:nvSpPr>
        <p:spPr>
          <a:xfrm rot="16200000">
            <a:off x="-700154" y="3212976"/>
            <a:ext cx="1665841" cy="338554"/>
          </a:xfrm>
          <a:prstGeom prst="rect">
            <a:avLst/>
          </a:prstGeom>
          <a:noFill/>
        </p:spPr>
        <p:txBody>
          <a:bodyPr wrap="none" rtlCol="0">
            <a:spAutoFit/>
          </a:bodyPr>
          <a:lstStyle/>
          <a:p>
            <a:r>
              <a:rPr lang="da-DK" b="1" dirty="0" err="1" smtClean="0"/>
              <a:t>Spatial</a:t>
            </a:r>
            <a:r>
              <a:rPr lang="da-DK" b="1" dirty="0" smtClean="0"/>
              <a:t> </a:t>
            </a:r>
            <a:r>
              <a:rPr lang="da-DK" b="1" dirty="0" err="1" smtClean="0"/>
              <a:t>Scale</a:t>
            </a:r>
            <a:endParaRPr lang="da-DK" b="1" dirty="0"/>
          </a:p>
        </p:txBody>
      </p:sp>
      <p:sp>
        <p:nvSpPr>
          <p:cNvPr id="10" name="TextBox 9"/>
          <p:cNvSpPr txBox="1"/>
          <p:nvPr/>
        </p:nvSpPr>
        <p:spPr>
          <a:xfrm>
            <a:off x="1656301" y="5301208"/>
            <a:ext cx="1043491" cy="338554"/>
          </a:xfrm>
          <a:prstGeom prst="rect">
            <a:avLst/>
          </a:prstGeom>
          <a:noFill/>
        </p:spPr>
        <p:txBody>
          <a:bodyPr wrap="none" rtlCol="0">
            <a:spAutoFit/>
          </a:bodyPr>
          <a:lstStyle/>
          <a:p>
            <a:r>
              <a:rPr lang="da-DK" dirty="0" err="1" smtClean="0"/>
              <a:t>Weather</a:t>
            </a:r>
            <a:endParaRPr lang="da-DK" dirty="0"/>
          </a:p>
        </p:txBody>
      </p:sp>
      <p:sp>
        <p:nvSpPr>
          <p:cNvPr id="11" name="TextBox 10"/>
          <p:cNvSpPr txBox="1"/>
          <p:nvPr/>
        </p:nvSpPr>
        <p:spPr>
          <a:xfrm>
            <a:off x="2816601" y="5301208"/>
            <a:ext cx="1112805" cy="338554"/>
          </a:xfrm>
          <a:prstGeom prst="rect">
            <a:avLst/>
          </a:prstGeom>
          <a:noFill/>
        </p:spPr>
        <p:txBody>
          <a:bodyPr wrap="none" rtlCol="0">
            <a:spAutoFit/>
          </a:bodyPr>
          <a:lstStyle/>
          <a:p>
            <a:r>
              <a:rPr lang="da-DK" dirty="0" err="1" smtClean="0"/>
              <a:t>Seasonal</a:t>
            </a:r>
            <a:endParaRPr lang="da-DK" dirty="0"/>
          </a:p>
        </p:txBody>
      </p:sp>
      <p:sp>
        <p:nvSpPr>
          <p:cNvPr id="12" name="TextBox 11"/>
          <p:cNvSpPr txBox="1"/>
          <p:nvPr/>
        </p:nvSpPr>
        <p:spPr>
          <a:xfrm>
            <a:off x="4046215" y="5301208"/>
            <a:ext cx="894797" cy="584775"/>
          </a:xfrm>
          <a:prstGeom prst="rect">
            <a:avLst/>
          </a:prstGeom>
          <a:noFill/>
        </p:spPr>
        <p:txBody>
          <a:bodyPr wrap="none" rtlCol="0">
            <a:spAutoFit/>
          </a:bodyPr>
          <a:lstStyle/>
          <a:p>
            <a:pPr algn="ctr"/>
            <a:r>
              <a:rPr lang="da-DK" dirty="0" smtClean="0"/>
              <a:t>Inter-</a:t>
            </a:r>
            <a:br>
              <a:rPr lang="da-DK" dirty="0" smtClean="0"/>
            </a:br>
            <a:r>
              <a:rPr lang="da-DK" dirty="0" err="1" smtClean="0"/>
              <a:t>Annual</a:t>
            </a:r>
            <a:endParaRPr lang="da-DK" dirty="0"/>
          </a:p>
        </p:txBody>
      </p:sp>
      <p:sp>
        <p:nvSpPr>
          <p:cNvPr id="13" name="TextBox 12"/>
          <p:cNvSpPr txBox="1"/>
          <p:nvPr/>
        </p:nvSpPr>
        <p:spPr>
          <a:xfrm>
            <a:off x="5057821" y="5301208"/>
            <a:ext cx="1495922" cy="338554"/>
          </a:xfrm>
          <a:prstGeom prst="rect">
            <a:avLst/>
          </a:prstGeom>
          <a:noFill/>
        </p:spPr>
        <p:txBody>
          <a:bodyPr wrap="none" rtlCol="0">
            <a:spAutoFit/>
          </a:bodyPr>
          <a:lstStyle/>
          <a:p>
            <a:r>
              <a:rPr lang="da-DK" dirty="0" smtClean="0"/>
              <a:t>Sub-</a:t>
            </a:r>
            <a:r>
              <a:rPr lang="da-DK" dirty="0" err="1" smtClean="0"/>
              <a:t>Decadal</a:t>
            </a:r>
            <a:endParaRPr lang="da-DK" dirty="0"/>
          </a:p>
        </p:txBody>
      </p:sp>
      <p:sp>
        <p:nvSpPr>
          <p:cNvPr id="14" name="TextBox 13"/>
          <p:cNvSpPr txBox="1"/>
          <p:nvPr/>
        </p:nvSpPr>
        <p:spPr>
          <a:xfrm>
            <a:off x="6554751" y="5301208"/>
            <a:ext cx="1003801" cy="338554"/>
          </a:xfrm>
          <a:prstGeom prst="rect">
            <a:avLst/>
          </a:prstGeom>
          <a:noFill/>
        </p:spPr>
        <p:txBody>
          <a:bodyPr wrap="none" rtlCol="0">
            <a:spAutoFit/>
          </a:bodyPr>
          <a:lstStyle/>
          <a:p>
            <a:r>
              <a:rPr lang="da-DK" dirty="0" err="1" smtClean="0"/>
              <a:t>Decadal</a:t>
            </a:r>
            <a:endParaRPr lang="da-DK" dirty="0"/>
          </a:p>
        </p:txBody>
      </p:sp>
      <p:sp>
        <p:nvSpPr>
          <p:cNvPr id="15" name="TextBox 14"/>
          <p:cNvSpPr txBox="1"/>
          <p:nvPr/>
        </p:nvSpPr>
        <p:spPr>
          <a:xfrm>
            <a:off x="7673758" y="5301208"/>
            <a:ext cx="965329" cy="338554"/>
          </a:xfrm>
          <a:prstGeom prst="rect">
            <a:avLst/>
          </a:prstGeom>
          <a:noFill/>
        </p:spPr>
        <p:txBody>
          <a:bodyPr wrap="none" rtlCol="0">
            <a:spAutoFit/>
          </a:bodyPr>
          <a:lstStyle/>
          <a:p>
            <a:r>
              <a:rPr lang="da-DK" dirty="0" err="1" smtClean="0"/>
              <a:t>Climate</a:t>
            </a:r>
            <a:endParaRPr lang="da-DK" dirty="0"/>
          </a:p>
        </p:txBody>
      </p:sp>
      <p:sp>
        <p:nvSpPr>
          <p:cNvPr id="17" name="TextBox 16"/>
          <p:cNvSpPr txBox="1"/>
          <p:nvPr/>
        </p:nvSpPr>
        <p:spPr>
          <a:xfrm>
            <a:off x="924908" y="4818638"/>
            <a:ext cx="710451" cy="338554"/>
          </a:xfrm>
          <a:prstGeom prst="rect">
            <a:avLst/>
          </a:prstGeom>
          <a:noFill/>
        </p:spPr>
        <p:txBody>
          <a:bodyPr wrap="none" rtlCol="0">
            <a:spAutoFit/>
          </a:bodyPr>
          <a:lstStyle/>
          <a:p>
            <a:r>
              <a:rPr lang="da-DK" dirty="0" smtClean="0"/>
              <a:t>Local</a:t>
            </a:r>
            <a:endParaRPr lang="da-DK" dirty="0"/>
          </a:p>
        </p:txBody>
      </p:sp>
      <p:sp>
        <p:nvSpPr>
          <p:cNvPr id="19" name="TextBox 18"/>
          <p:cNvSpPr txBox="1"/>
          <p:nvPr/>
        </p:nvSpPr>
        <p:spPr>
          <a:xfrm>
            <a:off x="572439" y="3835649"/>
            <a:ext cx="1062920" cy="338554"/>
          </a:xfrm>
          <a:prstGeom prst="rect">
            <a:avLst/>
          </a:prstGeom>
          <a:noFill/>
        </p:spPr>
        <p:txBody>
          <a:bodyPr wrap="none" rtlCol="0">
            <a:spAutoFit/>
          </a:bodyPr>
          <a:lstStyle/>
          <a:p>
            <a:r>
              <a:rPr lang="da-DK" dirty="0" smtClean="0"/>
              <a:t>Regional</a:t>
            </a:r>
            <a:endParaRPr lang="da-DK" dirty="0"/>
          </a:p>
        </p:txBody>
      </p:sp>
      <p:sp>
        <p:nvSpPr>
          <p:cNvPr id="20" name="TextBox 19"/>
          <p:cNvSpPr txBox="1"/>
          <p:nvPr/>
        </p:nvSpPr>
        <p:spPr>
          <a:xfrm>
            <a:off x="275691" y="2852661"/>
            <a:ext cx="1359668" cy="338554"/>
          </a:xfrm>
          <a:prstGeom prst="rect">
            <a:avLst/>
          </a:prstGeom>
          <a:noFill/>
        </p:spPr>
        <p:txBody>
          <a:bodyPr wrap="none" rtlCol="0">
            <a:spAutoFit/>
          </a:bodyPr>
          <a:lstStyle/>
          <a:p>
            <a:r>
              <a:rPr lang="da-DK" dirty="0" smtClean="0"/>
              <a:t>Continental</a:t>
            </a:r>
            <a:endParaRPr lang="da-DK" dirty="0"/>
          </a:p>
        </p:txBody>
      </p:sp>
      <p:sp>
        <p:nvSpPr>
          <p:cNvPr id="21" name="TextBox 20"/>
          <p:cNvSpPr txBox="1"/>
          <p:nvPr/>
        </p:nvSpPr>
        <p:spPr>
          <a:xfrm>
            <a:off x="179511" y="1869673"/>
            <a:ext cx="1455848" cy="338554"/>
          </a:xfrm>
          <a:prstGeom prst="rect">
            <a:avLst/>
          </a:prstGeom>
          <a:noFill/>
        </p:spPr>
        <p:txBody>
          <a:bodyPr wrap="none" rtlCol="0">
            <a:spAutoFit/>
          </a:bodyPr>
          <a:lstStyle/>
          <a:p>
            <a:r>
              <a:rPr lang="da-DK" dirty="0" err="1" smtClean="0"/>
              <a:t>Hemispheric</a:t>
            </a:r>
            <a:endParaRPr lang="da-DK" dirty="0"/>
          </a:p>
        </p:txBody>
      </p:sp>
      <p:sp>
        <p:nvSpPr>
          <p:cNvPr id="22" name="TextBox 21"/>
          <p:cNvSpPr txBox="1"/>
          <p:nvPr/>
        </p:nvSpPr>
        <p:spPr>
          <a:xfrm rot="20469482">
            <a:off x="4508463" y="3212976"/>
            <a:ext cx="910827" cy="338554"/>
          </a:xfrm>
          <a:prstGeom prst="rect">
            <a:avLst/>
          </a:prstGeom>
          <a:noFill/>
        </p:spPr>
        <p:txBody>
          <a:bodyPr wrap="none" rtlCol="0">
            <a:spAutoFit/>
          </a:bodyPr>
          <a:lstStyle/>
          <a:p>
            <a:pPr algn="ctr"/>
            <a:r>
              <a:rPr lang="da-DK" dirty="0" smtClean="0"/>
              <a:t>Fishing</a:t>
            </a:r>
            <a:endParaRPr lang="da-DK" dirty="0"/>
          </a:p>
        </p:txBody>
      </p:sp>
      <p:sp>
        <p:nvSpPr>
          <p:cNvPr id="23" name="TextBox 22"/>
          <p:cNvSpPr txBox="1"/>
          <p:nvPr/>
        </p:nvSpPr>
        <p:spPr>
          <a:xfrm>
            <a:off x="2351876" y="1778259"/>
            <a:ext cx="695832" cy="584775"/>
          </a:xfrm>
          <a:prstGeom prst="rect">
            <a:avLst/>
          </a:prstGeom>
          <a:noFill/>
        </p:spPr>
        <p:txBody>
          <a:bodyPr wrap="none" rtlCol="0">
            <a:spAutoFit/>
          </a:bodyPr>
          <a:lstStyle/>
          <a:p>
            <a:pPr algn="ctr"/>
            <a:r>
              <a:rPr lang="da-DK" dirty="0" smtClean="0"/>
              <a:t>Polar</a:t>
            </a:r>
            <a:br>
              <a:rPr lang="da-DK" dirty="0" smtClean="0"/>
            </a:br>
            <a:r>
              <a:rPr lang="da-DK" dirty="0" smtClean="0"/>
              <a:t>Lows</a:t>
            </a:r>
            <a:endParaRPr lang="da-DK" dirty="0"/>
          </a:p>
        </p:txBody>
      </p:sp>
      <p:sp>
        <p:nvSpPr>
          <p:cNvPr id="24" name="TextBox 23"/>
          <p:cNvSpPr txBox="1"/>
          <p:nvPr/>
        </p:nvSpPr>
        <p:spPr>
          <a:xfrm>
            <a:off x="7647308" y="4314032"/>
            <a:ext cx="1018227" cy="584775"/>
          </a:xfrm>
          <a:prstGeom prst="rect">
            <a:avLst/>
          </a:prstGeom>
          <a:noFill/>
        </p:spPr>
        <p:txBody>
          <a:bodyPr wrap="none" rtlCol="0">
            <a:spAutoFit/>
          </a:bodyPr>
          <a:lstStyle/>
          <a:p>
            <a:pPr algn="ctr"/>
            <a:r>
              <a:rPr lang="da-DK" dirty="0" err="1" smtClean="0"/>
              <a:t>Arctic</a:t>
            </a:r>
            <a:r>
              <a:rPr lang="da-DK" dirty="0" smtClean="0"/>
              <a:t/>
            </a:r>
            <a:br>
              <a:rPr lang="da-DK" dirty="0" smtClean="0"/>
            </a:br>
            <a:r>
              <a:rPr lang="da-DK" dirty="0" err="1" smtClean="0"/>
              <a:t>Impacts</a:t>
            </a:r>
            <a:endParaRPr lang="da-DK" dirty="0"/>
          </a:p>
        </p:txBody>
      </p:sp>
      <p:sp>
        <p:nvSpPr>
          <p:cNvPr id="25" name="TextBox 24"/>
          <p:cNvSpPr txBox="1"/>
          <p:nvPr/>
        </p:nvSpPr>
        <p:spPr>
          <a:xfrm>
            <a:off x="4088285" y="4261068"/>
            <a:ext cx="987771" cy="584775"/>
          </a:xfrm>
          <a:prstGeom prst="rect">
            <a:avLst/>
          </a:prstGeom>
          <a:noFill/>
        </p:spPr>
        <p:txBody>
          <a:bodyPr wrap="none" rtlCol="0">
            <a:spAutoFit/>
          </a:bodyPr>
          <a:lstStyle/>
          <a:p>
            <a:pPr algn="ctr"/>
            <a:r>
              <a:rPr lang="da-DK" dirty="0" smtClean="0"/>
              <a:t>Lapland</a:t>
            </a:r>
            <a:br>
              <a:rPr lang="da-DK" dirty="0" smtClean="0"/>
            </a:br>
            <a:r>
              <a:rPr lang="da-DK" dirty="0" err="1" smtClean="0"/>
              <a:t>Tourism</a:t>
            </a:r>
            <a:endParaRPr lang="da-DK" dirty="0"/>
          </a:p>
        </p:txBody>
      </p:sp>
      <p:sp>
        <p:nvSpPr>
          <p:cNvPr id="26" name="TextBox 25"/>
          <p:cNvSpPr txBox="1"/>
          <p:nvPr/>
        </p:nvSpPr>
        <p:spPr>
          <a:xfrm>
            <a:off x="2908202" y="2772217"/>
            <a:ext cx="1087734" cy="584775"/>
          </a:xfrm>
          <a:prstGeom prst="rect">
            <a:avLst/>
          </a:prstGeom>
          <a:noFill/>
        </p:spPr>
        <p:txBody>
          <a:bodyPr wrap="none" rtlCol="0">
            <a:spAutoFit/>
          </a:bodyPr>
          <a:lstStyle/>
          <a:p>
            <a:pPr algn="ctr"/>
            <a:r>
              <a:rPr lang="da-DK" dirty="0" smtClean="0"/>
              <a:t>Temp.</a:t>
            </a:r>
            <a:br>
              <a:rPr lang="da-DK" dirty="0" smtClean="0"/>
            </a:br>
            <a:r>
              <a:rPr lang="da-DK" dirty="0" err="1" smtClean="0"/>
              <a:t>Mortality</a:t>
            </a:r>
            <a:endParaRPr lang="da-DK" dirty="0"/>
          </a:p>
        </p:txBody>
      </p:sp>
      <p:cxnSp>
        <p:nvCxnSpPr>
          <p:cNvPr id="28" name="Straight Arrow Connector 27"/>
          <p:cNvCxnSpPr/>
          <p:nvPr/>
        </p:nvCxnSpPr>
        <p:spPr bwMode="auto">
          <a:xfrm>
            <a:off x="3373003" y="4845843"/>
            <a:ext cx="2567149" cy="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3768608" y="3236320"/>
            <a:ext cx="2171544" cy="768606"/>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4391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9552" y="934616"/>
            <a:ext cx="8534400" cy="838200"/>
          </a:xfrm>
        </p:spPr>
        <p:txBody>
          <a:bodyPr/>
          <a:lstStyle/>
          <a:p>
            <a:r>
              <a:rPr lang="en-US" altLang="da-DK" sz="3600" dirty="0" smtClean="0"/>
              <a:t>Blue Action WP5</a:t>
            </a:r>
            <a:br>
              <a:rPr lang="en-US" altLang="da-DK" sz="3600" dirty="0" smtClean="0"/>
            </a:br>
            <a:r>
              <a:rPr lang="en-US" altLang="da-DK" sz="3600" dirty="0" smtClean="0"/>
              <a:t>Developing and Valuing </a:t>
            </a:r>
            <a:br>
              <a:rPr lang="en-US" altLang="da-DK" sz="3600" dirty="0" smtClean="0"/>
            </a:br>
            <a:r>
              <a:rPr lang="en-US" altLang="da-DK" sz="3600" dirty="0" smtClean="0"/>
              <a:t>Climate Services</a:t>
            </a:r>
            <a:endParaRPr lang="da-DK" altLang="da-DK" sz="36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92" y="4581128"/>
            <a:ext cx="1440160" cy="14401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88" y="4138876"/>
            <a:ext cx="2376264" cy="598988"/>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0240" t="-2464" r="29441" b="2464"/>
          <a:stretch/>
        </p:blipFill>
        <p:spPr>
          <a:xfrm>
            <a:off x="2295775" y="1956790"/>
            <a:ext cx="1152128" cy="1190625"/>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21387"/>
          <a:stretch/>
        </p:blipFill>
        <p:spPr>
          <a:xfrm>
            <a:off x="638898" y="2022742"/>
            <a:ext cx="1346752" cy="105872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2103" y="3250668"/>
            <a:ext cx="2600711" cy="68138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2754" y="2173633"/>
            <a:ext cx="1440625" cy="75693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7752" y="5061881"/>
            <a:ext cx="2476500" cy="647700"/>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14238" t="17439" r="13944" b="13835"/>
          <a:stretch/>
        </p:blipFill>
        <p:spPr>
          <a:xfrm>
            <a:off x="7755747" y="3123309"/>
            <a:ext cx="1368152" cy="936105"/>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58028" y="1987093"/>
            <a:ext cx="1915382" cy="113001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3693" y="3117589"/>
            <a:ext cx="947544" cy="947544"/>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3535" y="1827556"/>
            <a:ext cx="1449092" cy="1449092"/>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44170" y="3300849"/>
            <a:ext cx="1905000" cy="581025"/>
          </a:xfrm>
          <a:prstGeom prst="rect">
            <a:avLst/>
          </a:prstGeom>
        </p:spPr>
      </p:pic>
      <p:pic>
        <p:nvPicPr>
          <p:cNvPr id="16" name="Picture 15"/>
          <p:cNvPicPr>
            <a:picLocks noChangeAspect="1"/>
          </p:cNvPicPr>
          <p:nvPr/>
        </p:nvPicPr>
        <p:blipFill rotWithShape="1">
          <a:blip r:embed="rId15">
            <a:extLst>
              <a:ext uri="{28A0092B-C50C-407E-A947-70E740481C1C}">
                <a14:useLocalDpi xmlns:a14="http://schemas.microsoft.com/office/drawing/2010/main" val="0"/>
              </a:ext>
            </a:extLst>
          </a:blip>
          <a:srcRect r="46088"/>
          <a:stretch/>
        </p:blipFill>
        <p:spPr>
          <a:xfrm>
            <a:off x="3224427" y="4059414"/>
            <a:ext cx="1390449" cy="671448"/>
          </a:xfrm>
          <a:prstGeom prst="rect">
            <a:avLst/>
          </a:prstGeom>
        </p:spPr>
      </p:pic>
    </p:spTree>
    <p:extLst>
      <p:ext uri="{BB962C8B-B14F-4D97-AF65-F5344CB8AC3E}">
        <p14:creationId xmlns:p14="http://schemas.microsoft.com/office/powerpoint/2010/main" val="2121767790"/>
      </p:ext>
    </p:extLst>
  </p:cSld>
  <p:clrMapOvr>
    <a:masterClrMapping/>
  </p:clrMapOvr>
  <mc:AlternateContent xmlns:mc="http://schemas.openxmlformats.org/markup-compatibility/2006">
    <mc:Choice xmlns:p14="http://schemas.microsoft.com/office/powerpoint/2010/main" Requires="p14">
      <p:transition spd="med" p14:dur="700" advTm="63">
        <p:fade/>
      </p:transition>
    </mc:Choice>
    <mc:Fallback>
      <p:transition spd="med" advTm="6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What</a:t>
            </a:r>
            <a:r>
              <a:rPr lang="da-DK" dirty="0" smtClean="0"/>
              <a:t> is a </a:t>
            </a:r>
            <a:r>
              <a:rPr lang="da-DK" dirty="0" err="1" smtClean="0"/>
              <a:t>climate</a:t>
            </a:r>
            <a:r>
              <a:rPr lang="da-DK" dirty="0" smtClean="0"/>
              <a:t> service?</a:t>
            </a:r>
            <a:endParaRPr lang="da-DK" dirty="0"/>
          </a:p>
        </p:txBody>
      </p:sp>
      <p:sp>
        <p:nvSpPr>
          <p:cNvPr id="4" name="Content Placeholder 3"/>
          <p:cNvSpPr>
            <a:spLocks noGrp="1"/>
          </p:cNvSpPr>
          <p:nvPr>
            <p:ph idx="1"/>
          </p:nvPr>
        </p:nvSpPr>
        <p:spPr/>
        <p:txBody>
          <a:bodyPr/>
          <a:lstStyle/>
          <a:p>
            <a:pPr marL="0" indent="0" algn="just">
              <a:buNone/>
            </a:pPr>
            <a:r>
              <a:rPr lang="en-US" sz="2000" dirty="0" smtClean="0"/>
              <a:t>We </a:t>
            </a:r>
            <a:r>
              <a:rPr lang="en-US" sz="2000" dirty="0"/>
              <a:t>attribute to the term a broad meaning, which covers the </a:t>
            </a:r>
            <a:r>
              <a:rPr lang="en-US" sz="2000" b="1" i="1" dirty="0">
                <a:solidFill>
                  <a:srgbClr val="FF0000"/>
                </a:solidFill>
              </a:rPr>
              <a:t>transformation of climate-related data </a:t>
            </a:r>
            <a:r>
              <a:rPr lang="en-US" sz="2000" dirty="0"/>
              <a:t>— together with other relevant information — </a:t>
            </a:r>
            <a:r>
              <a:rPr lang="en-US" sz="2000" b="1" i="1" dirty="0">
                <a:solidFill>
                  <a:srgbClr val="FF0000"/>
                </a:solidFill>
              </a:rPr>
              <a:t>into </a:t>
            </a:r>
            <a:r>
              <a:rPr lang="en-US" sz="2000" b="1" i="1" dirty="0" err="1">
                <a:solidFill>
                  <a:srgbClr val="FF0000"/>
                </a:solidFill>
              </a:rPr>
              <a:t>customised</a:t>
            </a:r>
            <a:r>
              <a:rPr lang="en-US" sz="2000" b="1" i="1" dirty="0">
                <a:solidFill>
                  <a:srgbClr val="FF0000"/>
                </a:solidFill>
              </a:rPr>
              <a:t> products </a:t>
            </a:r>
            <a:r>
              <a:rPr lang="en-US" sz="2000" dirty="0"/>
              <a:t>such as projections, forecasts, information, trends, economic analysis, assessments (including technology assessment), counselling on best practices, development and evaluation of solutions and any other service in relation to climate that may be of use for the society at large. As such, these services include data, information and knowledge that </a:t>
            </a:r>
            <a:r>
              <a:rPr lang="en-US" sz="2000" b="1" i="1" dirty="0">
                <a:solidFill>
                  <a:srgbClr val="FF0000"/>
                </a:solidFill>
              </a:rPr>
              <a:t>support adaptation, mitigation and disaster risk management</a:t>
            </a:r>
            <a:r>
              <a:rPr lang="en-US" sz="2000" dirty="0"/>
              <a:t> (DRM</a:t>
            </a:r>
            <a:r>
              <a:rPr lang="en-US" sz="2000" dirty="0" smtClean="0"/>
              <a:t>)</a:t>
            </a:r>
          </a:p>
          <a:p>
            <a:pPr marL="0" indent="0">
              <a:buNone/>
            </a:pPr>
            <a:endParaRPr lang="en-US" sz="2000" dirty="0"/>
          </a:p>
          <a:p>
            <a:pPr marL="0" indent="0" algn="r">
              <a:buNone/>
            </a:pPr>
            <a:r>
              <a:rPr lang="en-US" sz="2000" dirty="0" smtClean="0"/>
              <a:t>- European Roadmap for Climate Services</a:t>
            </a:r>
            <a:endParaRPr lang="da-DK" sz="2000" dirty="0"/>
          </a:p>
        </p:txBody>
      </p:sp>
    </p:spTree>
    <p:extLst>
      <p:ext uri="{BB962C8B-B14F-4D97-AF65-F5344CB8AC3E}">
        <p14:creationId xmlns:p14="http://schemas.microsoft.com/office/powerpoint/2010/main" val="4275918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80728"/>
            <a:ext cx="7704856" cy="1029394"/>
          </a:xfrm>
        </p:spPr>
        <p:txBody>
          <a:bodyPr/>
          <a:lstStyle/>
          <a:p>
            <a:pPr marL="0" indent="0">
              <a:buNone/>
            </a:pPr>
            <a:r>
              <a:rPr lang="da-DK" sz="2800" dirty="0" smtClean="0"/>
              <a:t>”</a:t>
            </a:r>
            <a:r>
              <a:rPr lang="da-DK" sz="2800" dirty="0" err="1" smtClean="0"/>
              <a:t>Climate</a:t>
            </a:r>
            <a:r>
              <a:rPr lang="da-DK" sz="2800" dirty="0" smtClean="0"/>
              <a:t> data is not </a:t>
            </a:r>
            <a:r>
              <a:rPr lang="da-DK" sz="2800" dirty="0" err="1" smtClean="0"/>
              <a:t>climate</a:t>
            </a:r>
            <a:r>
              <a:rPr lang="da-DK" sz="2800" dirty="0" smtClean="0"/>
              <a:t> </a:t>
            </a:r>
            <a:r>
              <a:rPr lang="da-DK" sz="2800" dirty="0" smtClean="0"/>
              <a:t>information”</a:t>
            </a:r>
          </a:p>
          <a:p>
            <a:pPr marL="0" indent="0" algn="r">
              <a:buNone/>
            </a:pPr>
            <a:r>
              <a:rPr lang="da-DK" sz="2000" i="1" dirty="0" smtClean="0"/>
              <a:t>- Francisco </a:t>
            </a:r>
            <a:r>
              <a:rPr lang="da-DK" sz="2000" i="1" dirty="0" err="1" smtClean="0"/>
              <a:t>Doblas</a:t>
            </a:r>
            <a:r>
              <a:rPr lang="da-DK" sz="2000" i="1" dirty="0" smtClean="0"/>
              <a:t>-Reyes, IC3, Barcelona</a:t>
            </a:r>
            <a:endParaRPr lang="da-DK" sz="2000" i="1" dirty="0"/>
          </a:p>
        </p:txBody>
      </p:sp>
      <p:grpSp>
        <p:nvGrpSpPr>
          <p:cNvPr id="38" name="Group 37"/>
          <p:cNvGrpSpPr/>
          <p:nvPr/>
        </p:nvGrpSpPr>
        <p:grpSpPr>
          <a:xfrm>
            <a:off x="6646296" y="2585789"/>
            <a:ext cx="2472513" cy="1491283"/>
            <a:chOff x="6646296" y="2585789"/>
            <a:chExt cx="2472513" cy="1491283"/>
          </a:xfrm>
        </p:grpSpPr>
        <p:pic>
          <p:nvPicPr>
            <p:cNvPr id="5" name="Picture 4"/>
            <p:cNvPicPr>
              <a:picLocks noChangeAspect="1"/>
            </p:cNvPicPr>
            <p:nvPr/>
          </p:nvPicPr>
          <p:blipFill>
            <a:blip r:embed="rId2"/>
            <a:stretch>
              <a:fillRect/>
            </a:stretch>
          </p:blipFill>
          <p:spPr>
            <a:xfrm flipH="1">
              <a:off x="6948264" y="2852936"/>
              <a:ext cx="950430" cy="595792"/>
            </a:xfrm>
            <a:prstGeom prst="rect">
              <a:avLst/>
            </a:prstGeom>
          </p:spPr>
        </p:pic>
        <p:pic>
          <p:nvPicPr>
            <p:cNvPr id="15" name="Picture 14"/>
            <p:cNvPicPr>
              <a:picLocks noChangeAspect="1"/>
            </p:cNvPicPr>
            <p:nvPr/>
          </p:nvPicPr>
          <p:blipFill>
            <a:blip r:embed="rId3"/>
            <a:stretch>
              <a:fillRect/>
            </a:stretch>
          </p:blipFill>
          <p:spPr>
            <a:xfrm>
              <a:off x="8473687" y="3284587"/>
              <a:ext cx="645122" cy="792485"/>
            </a:xfrm>
            <a:prstGeom prst="rect">
              <a:avLst/>
            </a:prstGeom>
          </p:spPr>
        </p:pic>
        <p:sp>
          <p:nvSpPr>
            <p:cNvPr id="18" name="Oval Callout 17"/>
            <p:cNvSpPr/>
            <p:nvPr/>
          </p:nvSpPr>
          <p:spPr bwMode="auto">
            <a:xfrm flipH="1">
              <a:off x="6646296" y="2725867"/>
              <a:ext cx="1952810" cy="920175"/>
            </a:xfrm>
            <a:prstGeom prst="wedgeEllipseCallout">
              <a:avLst/>
            </a:prstGeom>
            <a:noFill/>
            <a:ln w="476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2" name="TextBox 11"/>
            <p:cNvSpPr txBox="1"/>
            <p:nvPr/>
          </p:nvSpPr>
          <p:spPr>
            <a:xfrm>
              <a:off x="7756900" y="2585789"/>
              <a:ext cx="630301" cy="1200329"/>
            </a:xfrm>
            <a:prstGeom prst="rect">
              <a:avLst/>
            </a:prstGeom>
            <a:noFill/>
          </p:spPr>
          <p:txBody>
            <a:bodyPr wrap="none" rtlCol="0">
              <a:spAutoFit/>
            </a:bodyPr>
            <a:lstStyle/>
            <a:p>
              <a:r>
                <a:rPr lang="da-DK" sz="7200" dirty="0" smtClean="0">
                  <a:latin typeface="Cooper Black" panose="0208090404030B020404" pitchFamily="18" charset="0"/>
                </a:rPr>
                <a:t>?</a:t>
              </a:r>
              <a:endParaRPr lang="da-DK" sz="7200" dirty="0">
                <a:latin typeface="Cooper Black" panose="0208090404030B020404" pitchFamily="18" charset="0"/>
              </a:endParaRPr>
            </a:p>
          </p:txBody>
        </p:sp>
      </p:grpSp>
      <p:grpSp>
        <p:nvGrpSpPr>
          <p:cNvPr id="40" name="Group 39"/>
          <p:cNvGrpSpPr/>
          <p:nvPr/>
        </p:nvGrpSpPr>
        <p:grpSpPr>
          <a:xfrm>
            <a:off x="6646296" y="5241245"/>
            <a:ext cx="2472513" cy="1522334"/>
            <a:chOff x="6646296" y="5241245"/>
            <a:chExt cx="2472513" cy="1522334"/>
          </a:xfrm>
        </p:grpSpPr>
        <p:pic>
          <p:nvPicPr>
            <p:cNvPr id="27" name="Picture 26"/>
            <p:cNvPicPr>
              <a:picLocks noChangeAspect="1"/>
            </p:cNvPicPr>
            <p:nvPr/>
          </p:nvPicPr>
          <p:blipFill>
            <a:blip r:embed="rId3"/>
            <a:stretch>
              <a:fillRect/>
            </a:stretch>
          </p:blipFill>
          <p:spPr>
            <a:xfrm>
              <a:off x="8473687" y="5971094"/>
              <a:ext cx="645122" cy="792485"/>
            </a:xfrm>
            <a:prstGeom prst="rect">
              <a:avLst/>
            </a:prstGeom>
          </p:spPr>
        </p:pic>
        <p:pic>
          <p:nvPicPr>
            <p:cNvPr id="8" name="Picture 7"/>
            <p:cNvPicPr>
              <a:picLocks noChangeAspect="1"/>
            </p:cNvPicPr>
            <p:nvPr/>
          </p:nvPicPr>
          <p:blipFill>
            <a:blip r:embed="rId4"/>
            <a:stretch>
              <a:fillRect/>
            </a:stretch>
          </p:blipFill>
          <p:spPr>
            <a:xfrm flipH="1">
              <a:off x="6862040" y="5445224"/>
              <a:ext cx="812808" cy="812808"/>
            </a:xfrm>
            <a:prstGeom prst="rect">
              <a:avLst/>
            </a:prstGeom>
          </p:spPr>
        </p:pic>
        <p:sp>
          <p:nvSpPr>
            <p:cNvPr id="14" name="TextBox 13"/>
            <p:cNvSpPr txBox="1"/>
            <p:nvPr/>
          </p:nvSpPr>
          <p:spPr>
            <a:xfrm>
              <a:off x="7707498" y="5241245"/>
              <a:ext cx="630301" cy="1200329"/>
            </a:xfrm>
            <a:prstGeom prst="rect">
              <a:avLst/>
            </a:prstGeom>
            <a:noFill/>
          </p:spPr>
          <p:txBody>
            <a:bodyPr wrap="none" rtlCol="0">
              <a:spAutoFit/>
            </a:bodyPr>
            <a:lstStyle/>
            <a:p>
              <a:r>
                <a:rPr lang="da-DK" sz="7200" dirty="0" smtClean="0">
                  <a:latin typeface="Cooper Black" panose="0208090404030B020404" pitchFamily="18" charset="0"/>
                </a:rPr>
                <a:t>?</a:t>
              </a:r>
              <a:endParaRPr lang="da-DK" sz="7200" dirty="0">
                <a:latin typeface="Cooper Black" panose="0208090404030B020404" pitchFamily="18" charset="0"/>
              </a:endParaRPr>
            </a:p>
          </p:txBody>
        </p:sp>
        <p:sp>
          <p:nvSpPr>
            <p:cNvPr id="26" name="Oval Callout 25"/>
            <p:cNvSpPr/>
            <p:nvPr/>
          </p:nvSpPr>
          <p:spPr bwMode="auto">
            <a:xfrm flipH="1">
              <a:off x="6646296" y="5412374"/>
              <a:ext cx="1952810" cy="920175"/>
            </a:xfrm>
            <a:prstGeom prst="wedgeEllipseCallout">
              <a:avLst/>
            </a:prstGeom>
            <a:noFill/>
            <a:ln w="476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grpSp>
      <p:grpSp>
        <p:nvGrpSpPr>
          <p:cNvPr id="39" name="Group 38"/>
          <p:cNvGrpSpPr/>
          <p:nvPr/>
        </p:nvGrpSpPr>
        <p:grpSpPr>
          <a:xfrm>
            <a:off x="6646296" y="3926196"/>
            <a:ext cx="2472513" cy="1519028"/>
            <a:chOff x="6646296" y="3926196"/>
            <a:chExt cx="2472513" cy="1519028"/>
          </a:xfrm>
        </p:grpSpPr>
        <p:pic>
          <p:nvPicPr>
            <p:cNvPr id="29" name="Picture 28"/>
            <p:cNvPicPr>
              <a:picLocks noChangeAspect="1"/>
            </p:cNvPicPr>
            <p:nvPr/>
          </p:nvPicPr>
          <p:blipFill>
            <a:blip r:embed="rId3"/>
            <a:stretch>
              <a:fillRect/>
            </a:stretch>
          </p:blipFill>
          <p:spPr>
            <a:xfrm>
              <a:off x="8473687" y="4652739"/>
              <a:ext cx="645122" cy="792485"/>
            </a:xfrm>
            <a:prstGeom prst="rect">
              <a:avLst/>
            </a:prstGeom>
          </p:spPr>
        </p:pic>
        <p:pic>
          <p:nvPicPr>
            <p:cNvPr id="7" name="Picture 6"/>
            <p:cNvPicPr>
              <a:picLocks noChangeAspect="1"/>
            </p:cNvPicPr>
            <p:nvPr/>
          </p:nvPicPr>
          <p:blipFill rotWithShape="1">
            <a:blip r:embed="rId5"/>
            <a:srcRect t="8967" b="22284"/>
            <a:stretch/>
          </p:blipFill>
          <p:spPr>
            <a:xfrm flipH="1">
              <a:off x="6948264" y="4211939"/>
              <a:ext cx="789138" cy="542532"/>
            </a:xfrm>
            <a:prstGeom prst="rect">
              <a:avLst/>
            </a:prstGeom>
          </p:spPr>
        </p:pic>
        <p:sp>
          <p:nvSpPr>
            <p:cNvPr id="13" name="TextBox 12"/>
            <p:cNvSpPr txBox="1"/>
            <p:nvPr/>
          </p:nvSpPr>
          <p:spPr>
            <a:xfrm>
              <a:off x="7742863" y="3926196"/>
              <a:ext cx="630301" cy="1200329"/>
            </a:xfrm>
            <a:prstGeom prst="rect">
              <a:avLst/>
            </a:prstGeom>
            <a:noFill/>
          </p:spPr>
          <p:txBody>
            <a:bodyPr wrap="none" rtlCol="0">
              <a:spAutoFit/>
            </a:bodyPr>
            <a:lstStyle/>
            <a:p>
              <a:r>
                <a:rPr lang="da-DK" sz="7200" dirty="0" smtClean="0">
                  <a:latin typeface="Cooper Black" panose="0208090404030B020404" pitchFamily="18" charset="0"/>
                </a:rPr>
                <a:t>?</a:t>
              </a:r>
              <a:endParaRPr lang="da-DK" sz="7200" dirty="0">
                <a:latin typeface="Cooper Black" panose="0208090404030B020404" pitchFamily="18" charset="0"/>
              </a:endParaRPr>
            </a:p>
          </p:txBody>
        </p:sp>
        <p:sp>
          <p:nvSpPr>
            <p:cNvPr id="28" name="Oval Callout 27"/>
            <p:cNvSpPr/>
            <p:nvPr/>
          </p:nvSpPr>
          <p:spPr bwMode="auto">
            <a:xfrm flipH="1">
              <a:off x="6646296" y="4094019"/>
              <a:ext cx="1952810" cy="920175"/>
            </a:xfrm>
            <a:prstGeom prst="wedgeEllipseCallout">
              <a:avLst/>
            </a:prstGeom>
            <a:noFill/>
            <a:ln w="476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grpSp>
      <p:pic>
        <p:nvPicPr>
          <p:cNvPr id="35" name="Picture 34"/>
          <p:cNvPicPr>
            <a:picLocks noChangeAspect="1"/>
          </p:cNvPicPr>
          <p:nvPr/>
        </p:nvPicPr>
        <p:blipFill>
          <a:blip r:embed="rId6"/>
          <a:stretch>
            <a:fillRect/>
          </a:stretch>
        </p:blipFill>
        <p:spPr>
          <a:xfrm>
            <a:off x="1691680" y="2708920"/>
            <a:ext cx="1446843" cy="1446843"/>
          </a:xfrm>
          <a:prstGeom prst="rect">
            <a:avLst/>
          </a:prstGeom>
        </p:spPr>
      </p:pic>
      <p:grpSp>
        <p:nvGrpSpPr>
          <p:cNvPr id="43" name="Group 42"/>
          <p:cNvGrpSpPr/>
          <p:nvPr/>
        </p:nvGrpSpPr>
        <p:grpSpPr>
          <a:xfrm>
            <a:off x="-163627" y="2973080"/>
            <a:ext cx="3586442" cy="2140984"/>
            <a:chOff x="-163627" y="2973080"/>
            <a:chExt cx="3586442" cy="2140984"/>
          </a:xfrm>
        </p:grpSpPr>
        <p:pic>
          <p:nvPicPr>
            <p:cNvPr id="33" name="Picture 32"/>
            <p:cNvPicPr>
              <a:picLocks noChangeAspect="1"/>
            </p:cNvPicPr>
            <p:nvPr/>
          </p:nvPicPr>
          <p:blipFill>
            <a:blip r:embed="rId7"/>
            <a:stretch>
              <a:fillRect/>
            </a:stretch>
          </p:blipFill>
          <p:spPr>
            <a:xfrm>
              <a:off x="-163627" y="3209064"/>
              <a:ext cx="1905000" cy="1905000"/>
            </a:xfrm>
            <a:prstGeom prst="rect">
              <a:avLst/>
            </a:prstGeom>
          </p:spPr>
        </p:pic>
        <p:sp>
          <p:nvSpPr>
            <p:cNvPr id="32" name="Oval Callout 31"/>
            <p:cNvSpPr/>
            <p:nvPr/>
          </p:nvSpPr>
          <p:spPr bwMode="auto">
            <a:xfrm>
              <a:off x="1470005" y="2973080"/>
              <a:ext cx="1952810" cy="920175"/>
            </a:xfrm>
            <a:prstGeom prst="wedgeEllipseCallout">
              <a:avLst/>
            </a:prstGeom>
            <a:noFill/>
            <a:ln w="476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grpSp>
      <p:pic>
        <p:nvPicPr>
          <p:cNvPr id="4" name="Picture 50" descr="DTU Aqua frise RGB copy"/>
          <p:cNvPicPr>
            <a:picLocks noChangeAspect="1" noChangeArrowheads="1"/>
          </p:cNvPicPr>
          <p:nvPr/>
        </p:nvPicPr>
        <p:blipFill>
          <a:blip r:embed="rId8" cstate="print">
            <a:extLst>
              <a:ext uri="{28A0092B-C50C-407E-A947-70E740481C1C}">
                <a14:useLocalDpi xmlns:a14="http://schemas.microsoft.com/office/drawing/2010/main" val="0"/>
              </a:ext>
            </a:extLst>
          </a:blip>
          <a:srcRect r="25276"/>
          <a:stretch>
            <a:fillRect/>
          </a:stretch>
        </p:blipFill>
        <p:spPr bwMode="auto">
          <a:xfrm>
            <a:off x="1547664" y="4797152"/>
            <a:ext cx="1455351" cy="72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43"/>
          <p:cNvGrpSpPr/>
          <p:nvPr/>
        </p:nvGrpSpPr>
        <p:grpSpPr>
          <a:xfrm>
            <a:off x="90021" y="4725144"/>
            <a:ext cx="3257843" cy="1973488"/>
            <a:chOff x="90021" y="4725144"/>
            <a:chExt cx="3257843" cy="1973488"/>
          </a:xfrm>
        </p:grpSpPr>
        <p:sp>
          <p:nvSpPr>
            <p:cNvPr id="31" name="Oval Callout 30"/>
            <p:cNvSpPr/>
            <p:nvPr/>
          </p:nvSpPr>
          <p:spPr bwMode="auto">
            <a:xfrm>
              <a:off x="1395054" y="4725144"/>
              <a:ext cx="1952810" cy="920175"/>
            </a:xfrm>
            <a:prstGeom prst="wedgeEllipseCallout">
              <a:avLst/>
            </a:prstGeom>
            <a:noFill/>
            <a:ln w="476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pic>
          <p:nvPicPr>
            <p:cNvPr id="34" name="Picture 33"/>
            <p:cNvPicPr>
              <a:picLocks noChangeAspect="1"/>
            </p:cNvPicPr>
            <p:nvPr/>
          </p:nvPicPr>
          <p:blipFill>
            <a:blip r:embed="rId9"/>
            <a:stretch>
              <a:fillRect/>
            </a:stretch>
          </p:blipFill>
          <p:spPr>
            <a:xfrm>
              <a:off x="90021" y="5393599"/>
              <a:ext cx="1305033" cy="1305033"/>
            </a:xfrm>
            <a:prstGeom prst="rect">
              <a:avLst/>
            </a:prstGeom>
          </p:spPr>
        </p:pic>
      </p:grpSp>
      <p:sp>
        <p:nvSpPr>
          <p:cNvPr id="36" name="TextBox 35"/>
          <p:cNvSpPr txBox="1"/>
          <p:nvPr/>
        </p:nvSpPr>
        <p:spPr>
          <a:xfrm>
            <a:off x="2001690" y="2766775"/>
            <a:ext cx="739305" cy="1200329"/>
          </a:xfrm>
          <a:prstGeom prst="rect">
            <a:avLst/>
          </a:prstGeom>
          <a:noFill/>
        </p:spPr>
        <p:txBody>
          <a:bodyPr wrap="none" rtlCol="0">
            <a:spAutoFit/>
          </a:bodyPr>
          <a:lstStyle/>
          <a:p>
            <a:r>
              <a:rPr lang="da-DK" sz="7200" dirty="0">
                <a:latin typeface="Cooper Black" panose="0208090404030B020404" pitchFamily="18" charset="0"/>
              </a:rPr>
              <a:t>€</a:t>
            </a:r>
            <a:endParaRPr lang="da-DK" sz="7200" dirty="0">
              <a:latin typeface="Cooper Black" panose="0208090404030B020404" pitchFamily="18" charset="0"/>
            </a:endParaRPr>
          </a:p>
        </p:txBody>
      </p:sp>
      <p:sp>
        <p:nvSpPr>
          <p:cNvPr id="37" name="TextBox 36"/>
          <p:cNvSpPr txBox="1"/>
          <p:nvPr/>
        </p:nvSpPr>
        <p:spPr>
          <a:xfrm>
            <a:off x="2001690" y="4504909"/>
            <a:ext cx="739305" cy="1200329"/>
          </a:xfrm>
          <a:prstGeom prst="rect">
            <a:avLst/>
          </a:prstGeom>
          <a:noFill/>
        </p:spPr>
        <p:txBody>
          <a:bodyPr wrap="none" rtlCol="0">
            <a:spAutoFit/>
          </a:bodyPr>
          <a:lstStyle/>
          <a:p>
            <a:r>
              <a:rPr lang="da-DK" sz="7200" dirty="0">
                <a:latin typeface="Cooper Black" panose="0208090404030B020404" pitchFamily="18" charset="0"/>
              </a:rPr>
              <a:t>€</a:t>
            </a:r>
            <a:endParaRPr lang="da-DK" sz="7200" dirty="0">
              <a:latin typeface="Cooper Black" panose="0208090404030B020404" pitchFamily="18" charset="0"/>
            </a:endParaRPr>
          </a:p>
        </p:txBody>
      </p:sp>
      <p:pic>
        <p:nvPicPr>
          <p:cNvPr id="46" name="Picture 45"/>
          <p:cNvPicPr>
            <a:picLocks noChangeAspect="1"/>
          </p:cNvPicPr>
          <p:nvPr/>
        </p:nvPicPr>
        <p:blipFill>
          <a:blip r:embed="rId10"/>
          <a:stretch>
            <a:fillRect/>
          </a:stretch>
        </p:blipFill>
        <p:spPr>
          <a:xfrm>
            <a:off x="3975296" y="2766775"/>
            <a:ext cx="1957450" cy="1957450"/>
          </a:xfrm>
          <a:prstGeom prst="rect">
            <a:avLst/>
          </a:prstGeom>
        </p:spPr>
      </p:pic>
      <p:cxnSp>
        <p:nvCxnSpPr>
          <p:cNvPr id="50" name="Straight Arrow Connector 49"/>
          <p:cNvCxnSpPr/>
          <p:nvPr/>
        </p:nvCxnSpPr>
        <p:spPr bwMode="auto">
          <a:xfrm>
            <a:off x="3702217" y="4784484"/>
            <a:ext cx="2503609" cy="0"/>
          </a:xfrm>
          <a:prstGeom prst="straightConnector1">
            <a:avLst/>
          </a:prstGeom>
          <a:solidFill>
            <a:schemeClr val="accent1"/>
          </a:solidFill>
          <a:ln w="10477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p:cNvSpPr txBox="1"/>
          <p:nvPr/>
        </p:nvSpPr>
        <p:spPr>
          <a:xfrm>
            <a:off x="3704803" y="4879704"/>
            <a:ext cx="2498441" cy="923330"/>
          </a:xfrm>
          <a:prstGeom prst="rect">
            <a:avLst/>
          </a:prstGeom>
          <a:noFill/>
        </p:spPr>
        <p:txBody>
          <a:bodyPr wrap="none" rtlCol="0">
            <a:spAutoFit/>
          </a:bodyPr>
          <a:lstStyle/>
          <a:p>
            <a:pPr algn="ctr"/>
            <a:r>
              <a:rPr lang="da-DK" sz="1800" dirty="0" err="1" smtClean="0"/>
              <a:t>Climate</a:t>
            </a:r>
            <a:r>
              <a:rPr lang="da-DK" sz="1800" dirty="0" smtClean="0"/>
              <a:t> Services </a:t>
            </a:r>
            <a:br>
              <a:rPr lang="da-DK" sz="1800" dirty="0" smtClean="0"/>
            </a:br>
            <a:r>
              <a:rPr lang="da-DK" sz="1800" dirty="0" err="1" smtClean="0"/>
              <a:t>are</a:t>
            </a:r>
            <a:r>
              <a:rPr lang="da-DK" sz="1800" dirty="0" smtClean="0"/>
              <a:t> </a:t>
            </a:r>
            <a:br>
              <a:rPr lang="da-DK" sz="1800" dirty="0" smtClean="0"/>
            </a:br>
            <a:r>
              <a:rPr lang="da-DK" sz="1800" dirty="0" smtClean="0"/>
              <a:t>Translation Services</a:t>
            </a:r>
          </a:p>
        </p:txBody>
      </p:sp>
    </p:spTree>
    <p:extLst>
      <p:ext uri="{BB962C8B-B14F-4D97-AF65-F5344CB8AC3E}">
        <p14:creationId xmlns:p14="http://schemas.microsoft.com/office/powerpoint/2010/main" val="301428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58748" y="1674528"/>
            <a:ext cx="7576030" cy="535312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609600" y="260648"/>
            <a:ext cx="7772400" cy="1143000"/>
          </a:xfrm>
        </p:spPr>
        <p:txBody>
          <a:bodyPr/>
          <a:lstStyle/>
          <a:p>
            <a:r>
              <a:rPr lang="da-DK" dirty="0" smtClean="0"/>
              <a:t>European </a:t>
            </a:r>
            <a:r>
              <a:rPr lang="da-DK" dirty="0" err="1" smtClean="0"/>
              <a:t>Roadmap</a:t>
            </a:r>
            <a:r>
              <a:rPr lang="da-DK" dirty="0" smtClean="0"/>
              <a:t> for </a:t>
            </a:r>
            <a:r>
              <a:rPr lang="da-DK" dirty="0" err="1" smtClean="0"/>
              <a:t>Climate</a:t>
            </a:r>
            <a:r>
              <a:rPr lang="da-DK" dirty="0" smtClean="0"/>
              <a:t> Services</a:t>
            </a:r>
            <a:endParaRPr lang="da-DK" dirty="0"/>
          </a:p>
        </p:txBody>
      </p:sp>
      <p:sp>
        <p:nvSpPr>
          <p:cNvPr id="3" name="Content Placeholder 2"/>
          <p:cNvSpPr>
            <a:spLocks noGrp="1"/>
          </p:cNvSpPr>
          <p:nvPr>
            <p:ph idx="1"/>
          </p:nvPr>
        </p:nvSpPr>
        <p:spPr>
          <a:xfrm>
            <a:off x="609600" y="1556048"/>
            <a:ext cx="7772400" cy="4565650"/>
          </a:xfrm>
        </p:spPr>
        <p:txBody>
          <a:bodyPr/>
          <a:lstStyle/>
          <a:p>
            <a:endParaRPr lang="da-DK"/>
          </a:p>
        </p:txBody>
      </p:sp>
      <p:pic>
        <p:nvPicPr>
          <p:cNvPr id="5" name="Picture 4"/>
          <p:cNvPicPr>
            <a:picLocks noChangeAspect="1"/>
          </p:cNvPicPr>
          <p:nvPr/>
        </p:nvPicPr>
        <p:blipFill>
          <a:blip r:embed="rId2"/>
          <a:stretch>
            <a:fillRect/>
          </a:stretch>
        </p:blipFill>
        <p:spPr>
          <a:xfrm rot="21420368">
            <a:off x="1006348" y="1522128"/>
            <a:ext cx="7576030" cy="535312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2"/>
          <a:stretch>
            <a:fillRect/>
          </a:stretch>
        </p:blipFill>
        <p:spPr>
          <a:xfrm rot="21229737">
            <a:off x="853948" y="1369728"/>
            <a:ext cx="7576030" cy="535312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1882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2" y="980728"/>
            <a:ext cx="9131788" cy="5616623"/>
          </a:xfrm>
        </p:spPr>
      </p:pic>
    </p:spTree>
    <p:extLst>
      <p:ext uri="{BB962C8B-B14F-4D97-AF65-F5344CB8AC3E}">
        <p14:creationId xmlns:p14="http://schemas.microsoft.com/office/powerpoint/2010/main" val="359386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Blue Action is a Blue Growth Call</a:t>
            </a:r>
            <a:endParaRPr lang="da-DK" dirty="0"/>
          </a:p>
        </p:txBody>
      </p:sp>
      <p:sp>
        <p:nvSpPr>
          <p:cNvPr id="3" name="Content Placeholder 2"/>
          <p:cNvSpPr>
            <a:spLocks noGrp="1"/>
          </p:cNvSpPr>
          <p:nvPr>
            <p:ph idx="1"/>
          </p:nvPr>
        </p:nvSpPr>
        <p:spPr/>
        <p:txBody>
          <a:bodyPr/>
          <a:lstStyle/>
          <a:p>
            <a:endParaRPr lang="da-DK"/>
          </a:p>
        </p:txBody>
      </p:sp>
      <p:pic>
        <p:nvPicPr>
          <p:cNvPr id="4" name="Picture 3"/>
          <p:cNvPicPr>
            <a:picLocks noChangeAspect="1"/>
          </p:cNvPicPr>
          <p:nvPr/>
        </p:nvPicPr>
        <p:blipFill>
          <a:blip r:embed="rId2"/>
          <a:stretch>
            <a:fillRect/>
          </a:stretch>
        </p:blipFill>
        <p:spPr>
          <a:xfrm>
            <a:off x="609972" y="1600200"/>
            <a:ext cx="7916883" cy="4762500"/>
          </a:xfrm>
          <a:prstGeom prst="rect">
            <a:avLst/>
          </a:prstGeom>
        </p:spPr>
      </p:pic>
    </p:spTree>
    <p:extLst>
      <p:ext uri="{BB962C8B-B14F-4D97-AF65-F5344CB8AC3E}">
        <p14:creationId xmlns:p14="http://schemas.microsoft.com/office/powerpoint/2010/main" val="2963103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WP5 </a:t>
            </a:r>
            <a:r>
              <a:rPr lang="da-DK" dirty="0" err="1" smtClean="0"/>
              <a:t>Objectives</a:t>
            </a:r>
            <a:endParaRPr lang="da-DK" dirty="0"/>
          </a:p>
        </p:txBody>
      </p:sp>
      <p:sp>
        <p:nvSpPr>
          <p:cNvPr id="3" name="Content Placeholder 2"/>
          <p:cNvSpPr>
            <a:spLocks noGrp="1"/>
          </p:cNvSpPr>
          <p:nvPr>
            <p:ph idx="1"/>
          </p:nvPr>
        </p:nvSpPr>
        <p:spPr>
          <a:xfrm>
            <a:off x="609600" y="3645024"/>
            <a:ext cx="7772400" cy="864096"/>
          </a:xfrm>
          <a:solidFill>
            <a:schemeClr val="accent1"/>
          </a:solidFill>
          <a:ln>
            <a:solidFill>
              <a:schemeClr val="accent1"/>
            </a:solidFill>
          </a:ln>
        </p:spPr>
        <p:txBody>
          <a:bodyPr anchor="ctr" anchorCtr="0"/>
          <a:lstStyle/>
          <a:p>
            <a:pPr marL="0" indent="0" algn="ctr">
              <a:buNone/>
            </a:pPr>
            <a:r>
              <a:rPr lang="da-DK" dirty="0" err="1" smtClean="0"/>
              <a:t>Demonstrate</a:t>
            </a:r>
            <a:r>
              <a:rPr lang="da-DK" dirty="0" smtClean="0"/>
              <a:t> the </a:t>
            </a:r>
            <a:r>
              <a:rPr lang="da-DK" dirty="0" err="1" smtClean="0"/>
              <a:t>value</a:t>
            </a:r>
            <a:r>
              <a:rPr lang="da-DK" dirty="0" smtClean="0"/>
              <a:t> of </a:t>
            </a:r>
            <a:r>
              <a:rPr lang="da-DK" dirty="0" err="1" smtClean="0"/>
              <a:t>these</a:t>
            </a:r>
            <a:r>
              <a:rPr lang="da-DK" dirty="0" smtClean="0"/>
              <a:t> products to </a:t>
            </a:r>
            <a:r>
              <a:rPr lang="da-DK" dirty="0" err="1" smtClean="0"/>
              <a:t>stakeholders</a:t>
            </a:r>
            <a:r>
              <a:rPr lang="da-DK" dirty="0" smtClean="0"/>
              <a:t> and </a:t>
            </a:r>
            <a:r>
              <a:rPr lang="da-DK" dirty="0" err="1" smtClean="0"/>
              <a:t>estimate</a:t>
            </a:r>
            <a:r>
              <a:rPr lang="da-DK" dirty="0" smtClean="0"/>
              <a:t> </a:t>
            </a:r>
            <a:r>
              <a:rPr lang="da-DK" dirty="0" err="1" smtClean="0"/>
              <a:t>their</a:t>
            </a:r>
            <a:r>
              <a:rPr lang="da-DK" dirty="0" smtClean="0"/>
              <a:t> </a:t>
            </a:r>
            <a:r>
              <a:rPr lang="da-DK" dirty="0" err="1" smtClean="0"/>
              <a:t>economic</a:t>
            </a:r>
            <a:r>
              <a:rPr lang="da-DK" dirty="0" smtClean="0"/>
              <a:t> </a:t>
            </a:r>
            <a:r>
              <a:rPr lang="da-DK" dirty="0" err="1" smtClean="0"/>
              <a:t>value</a:t>
            </a:r>
            <a:endParaRPr lang="da-DK" dirty="0"/>
          </a:p>
        </p:txBody>
      </p:sp>
      <p:sp>
        <p:nvSpPr>
          <p:cNvPr id="4" name="TextBox 3"/>
          <p:cNvSpPr txBox="1"/>
          <p:nvPr/>
        </p:nvSpPr>
        <p:spPr>
          <a:xfrm>
            <a:off x="1132251" y="1874530"/>
            <a:ext cx="6727098" cy="830997"/>
          </a:xfrm>
          <a:prstGeom prst="rect">
            <a:avLst/>
          </a:prstGeom>
          <a:solidFill>
            <a:schemeClr val="accent1"/>
          </a:solidFill>
          <a:ln>
            <a:solidFill>
              <a:schemeClr val="accent1"/>
            </a:solidFill>
          </a:ln>
        </p:spPr>
        <p:txBody>
          <a:bodyPr wrap="none" rtlCol="0" anchor="ctr" anchorCtr="0">
            <a:spAutoFit/>
          </a:bodyPr>
          <a:lstStyle/>
          <a:p>
            <a:pPr algn="ctr"/>
            <a:r>
              <a:rPr lang="da-DK" sz="2400" dirty="0" err="1" smtClean="0"/>
              <a:t>Translate</a:t>
            </a:r>
            <a:r>
              <a:rPr lang="da-DK" sz="2400" dirty="0" smtClean="0"/>
              <a:t> </a:t>
            </a:r>
            <a:r>
              <a:rPr lang="da-DK" sz="2400" dirty="0"/>
              <a:t>the </a:t>
            </a:r>
            <a:r>
              <a:rPr lang="da-DK" sz="2400" dirty="0" err="1"/>
              <a:t>skill</a:t>
            </a:r>
            <a:r>
              <a:rPr lang="da-DK" sz="2400" dirty="0"/>
              <a:t> of </a:t>
            </a:r>
            <a:r>
              <a:rPr lang="da-DK" sz="2400" dirty="0" err="1"/>
              <a:t>forecast</a:t>
            </a:r>
            <a:r>
              <a:rPr lang="da-DK" sz="2400" dirty="0"/>
              <a:t> models </a:t>
            </a:r>
            <a:r>
              <a:rPr lang="da-DK" sz="2400" dirty="0" err="1"/>
              <a:t>into</a:t>
            </a:r>
            <a:r>
              <a:rPr lang="da-DK" sz="2400" dirty="0"/>
              <a:t> </a:t>
            </a:r>
            <a:r>
              <a:rPr lang="da-DK" sz="2400" dirty="0" smtClean="0"/>
              <a:t/>
            </a:r>
            <a:br>
              <a:rPr lang="da-DK" sz="2400" dirty="0" smtClean="0"/>
            </a:br>
            <a:r>
              <a:rPr lang="da-DK" sz="2400" dirty="0" smtClean="0"/>
              <a:t>products </a:t>
            </a:r>
            <a:r>
              <a:rPr lang="da-DK" sz="2400" dirty="0" err="1"/>
              <a:t>that</a:t>
            </a:r>
            <a:r>
              <a:rPr lang="da-DK" sz="2400" dirty="0"/>
              <a:t> </a:t>
            </a:r>
            <a:r>
              <a:rPr lang="da-DK" sz="2400" dirty="0" err="1"/>
              <a:t>are</a:t>
            </a:r>
            <a:r>
              <a:rPr lang="da-DK" sz="2400" dirty="0"/>
              <a:t> relevant to </a:t>
            </a:r>
            <a:r>
              <a:rPr lang="da-DK" sz="2400" dirty="0" err="1" smtClean="0"/>
              <a:t>stakeholders</a:t>
            </a:r>
            <a:endParaRPr lang="da-DK" sz="2400" dirty="0"/>
          </a:p>
        </p:txBody>
      </p:sp>
    </p:spTree>
    <p:extLst>
      <p:ext uri="{BB962C8B-B14F-4D97-AF65-F5344CB8AC3E}">
        <p14:creationId xmlns:p14="http://schemas.microsoft.com/office/powerpoint/2010/main" val="318823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Standing</a:t>
            </a:r>
            <a:r>
              <a:rPr lang="da-DK" dirty="0" smtClean="0"/>
              <a:t> on the </a:t>
            </a:r>
            <a:r>
              <a:rPr lang="da-DK" dirty="0" err="1" smtClean="0"/>
              <a:t>Shoulders</a:t>
            </a:r>
            <a:r>
              <a:rPr lang="da-DK" dirty="0" smtClean="0"/>
              <a:t> of </a:t>
            </a:r>
            <a:r>
              <a:rPr lang="da-DK" dirty="0" err="1" smtClean="0"/>
              <a:t>Giants</a:t>
            </a:r>
            <a:endParaRPr lang="da-DK" dirty="0"/>
          </a:p>
        </p:txBody>
      </p:sp>
      <p:grpSp>
        <p:nvGrpSpPr>
          <p:cNvPr id="3" name="Group 2"/>
          <p:cNvGrpSpPr/>
          <p:nvPr/>
        </p:nvGrpSpPr>
        <p:grpSpPr>
          <a:xfrm>
            <a:off x="2244071" y="2420888"/>
            <a:ext cx="3888432" cy="1886095"/>
            <a:chOff x="2244071" y="2420888"/>
            <a:chExt cx="3888432" cy="1886095"/>
          </a:xfrm>
        </p:grpSpPr>
        <p:pic>
          <p:nvPicPr>
            <p:cNvPr id="9" name="Picture 8"/>
            <p:cNvPicPr>
              <a:picLocks noChangeAspect="1"/>
            </p:cNvPicPr>
            <p:nvPr/>
          </p:nvPicPr>
          <p:blipFill>
            <a:blip r:embed="rId2"/>
            <a:stretch>
              <a:fillRect/>
            </a:stretch>
          </p:blipFill>
          <p:spPr>
            <a:xfrm>
              <a:off x="4048463" y="2866823"/>
              <a:ext cx="1440160" cy="1440160"/>
            </a:xfrm>
            <a:prstGeom prst="rect">
              <a:avLst/>
            </a:prstGeom>
          </p:spPr>
        </p:pic>
        <p:pic>
          <p:nvPicPr>
            <p:cNvPr id="8" name="Picture 7"/>
            <p:cNvPicPr>
              <a:picLocks noChangeAspect="1"/>
            </p:cNvPicPr>
            <p:nvPr/>
          </p:nvPicPr>
          <p:blipFill>
            <a:blip r:embed="rId3"/>
            <a:stretch>
              <a:fillRect/>
            </a:stretch>
          </p:blipFill>
          <p:spPr>
            <a:xfrm>
              <a:off x="2392278" y="2866823"/>
              <a:ext cx="1390097" cy="1390097"/>
            </a:xfrm>
            <a:prstGeom prst="rect">
              <a:avLst/>
            </a:prstGeom>
          </p:spPr>
        </p:pic>
        <p:pic>
          <p:nvPicPr>
            <p:cNvPr id="7" name="Picture 6"/>
            <p:cNvPicPr>
              <a:picLocks noChangeAspect="1"/>
            </p:cNvPicPr>
            <p:nvPr/>
          </p:nvPicPr>
          <p:blipFill rotWithShape="1">
            <a:blip r:embed="rId4"/>
            <a:srcRect r="4618"/>
            <a:stretch/>
          </p:blipFill>
          <p:spPr>
            <a:xfrm>
              <a:off x="2244071" y="2420888"/>
              <a:ext cx="3888432" cy="696420"/>
            </a:xfrm>
            <a:prstGeom prst="rect">
              <a:avLst/>
            </a:prstGeom>
            <a:ln>
              <a:solidFill>
                <a:schemeClr val="tx1"/>
              </a:solidFill>
            </a:ln>
          </p:spPr>
        </p:pic>
      </p:grpSp>
      <p:pic>
        <p:nvPicPr>
          <p:cNvPr id="10" name="Picture 9"/>
          <p:cNvPicPr>
            <a:picLocks noChangeAspect="1"/>
          </p:cNvPicPr>
          <p:nvPr/>
        </p:nvPicPr>
        <p:blipFill>
          <a:blip r:embed="rId5"/>
          <a:stretch>
            <a:fillRect/>
          </a:stretch>
        </p:blipFill>
        <p:spPr>
          <a:xfrm>
            <a:off x="7669539" y="4434013"/>
            <a:ext cx="1424921" cy="1159105"/>
          </a:xfrm>
          <a:prstGeom prst="rect">
            <a:avLst/>
          </a:prstGeom>
        </p:spPr>
      </p:pic>
      <p:pic>
        <p:nvPicPr>
          <p:cNvPr id="11" name="Picture 10"/>
          <p:cNvPicPr>
            <a:picLocks noChangeAspect="1"/>
          </p:cNvPicPr>
          <p:nvPr/>
        </p:nvPicPr>
        <p:blipFill>
          <a:blip r:embed="rId6"/>
          <a:stretch>
            <a:fillRect/>
          </a:stretch>
        </p:blipFill>
        <p:spPr>
          <a:xfrm>
            <a:off x="7669538" y="2341230"/>
            <a:ext cx="1377067" cy="668861"/>
          </a:xfrm>
          <a:prstGeom prst="rect">
            <a:avLst/>
          </a:prstGeom>
        </p:spPr>
      </p:pic>
      <p:sp>
        <p:nvSpPr>
          <p:cNvPr id="5" name="Rectangle 4"/>
          <p:cNvSpPr/>
          <p:nvPr/>
        </p:nvSpPr>
        <p:spPr bwMode="auto">
          <a:xfrm>
            <a:off x="1403648" y="4249604"/>
            <a:ext cx="5976664" cy="227573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smtClean="0">
              <a:ln>
                <a:noFill/>
              </a:ln>
              <a:solidFill>
                <a:schemeClr val="tx1"/>
              </a:solidFill>
              <a:effectLst/>
              <a:latin typeface="Verdana" pitchFamily="34" charset="0"/>
              <a:ea typeface="ＭＳ Ｐゴシック" pitchFamily="-80" charset="-128"/>
            </a:endParaRPr>
          </a:p>
        </p:txBody>
      </p:sp>
      <p:pic>
        <p:nvPicPr>
          <p:cNvPr id="6" name="Content Placeholder 5"/>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10437" y="4249606"/>
            <a:ext cx="3281443" cy="1527922"/>
          </a:xfrm>
          <a:ln>
            <a:solidFill>
              <a:schemeClr val="tx1"/>
            </a:solidFill>
          </a:ln>
        </p:spPr>
      </p:pic>
      <p:pic>
        <p:nvPicPr>
          <p:cNvPr id="4" name="Picture 3"/>
          <p:cNvPicPr>
            <a:picLocks noChangeAspect="1"/>
          </p:cNvPicPr>
          <p:nvPr/>
        </p:nvPicPr>
        <p:blipFill rotWithShape="1">
          <a:blip r:embed="rId8"/>
          <a:srcRect t="-34741" b="-45908"/>
          <a:stretch/>
        </p:blipFill>
        <p:spPr>
          <a:xfrm>
            <a:off x="3707904" y="4249605"/>
            <a:ext cx="3816424" cy="1527922"/>
          </a:xfrm>
          <a:prstGeom prst="rect">
            <a:avLst/>
          </a:prstGeom>
          <a:ln>
            <a:solidFill>
              <a:schemeClr val="tx1"/>
            </a:solidFill>
          </a:ln>
        </p:spPr>
      </p:pic>
    </p:spTree>
    <p:extLst>
      <p:ext uri="{BB962C8B-B14F-4D97-AF65-F5344CB8AC3E}">
        <p14:creationId xmlns:p14="http://schemas.microsoft.com/office/powerpoint/2010/main" val="1250113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4" presetClass="path" presetSubtype="0" accel="50000" decel="50000" fill="hold" nodeType="withEffect">
                                  <p:stCondLst>
                                    <p:cond delay="0"/>
                                  </p:stCondLst>
                                  <p:childTnLst>
                                    <p:animMotion origin="layout" path="M 3.88889E-6 0.27199 L 3.88889E-6 7.40741E-7 " pathEditMode="relative" rAng="0" ptsTypes="AA">
                                      <p:cBhvr>
                                        <p:cTn id="9" dur="2000" fill="hold"/>
                                        <p:tgtEl>
                                          <p:spTgt spid="3"/>
                                        </p:tgtEl>
                                        <p:attrNameLst>
                                          <p:attrName>ppt_x</p:attrName>
                                          <p:attrName>ppt_y</p:attrName>
                                        </p:attrNameLst>
                                      </p:cBhvr>
                                      <p:rCtr x="0" y="-13611"/>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E.g</a:t>
            </a:r>
            <a:r>
              <a:rPr lang="da-DK" dirty="0" smtClean="0"/>
              <a:t>. Principles </a:t>
            </a:r>
            <a:r>
              <a:rPr lang="da-DK" dirty="0" smtClean="0"/>
              <a:t>of </a:t>
            </a:r>
            <a:r>
              <a:rPr lang="da-DK" dirty="0" err="1" smtClean="0"/>
              <a:t>Climate</a:t>
            </a:r>
            <a:r>
              <a:rPr lang="da-DK" dirty="0" smtClean="0"/>
              <a:t> Service Development</a:t>
            </a:r>
            <a:endParaRPr lang="da-DK"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332" y="1433838"/>
            <a:ext cx="8424936" cy="5360027"/>
          </a:xfrm>
        </p:spPr>
      </p:pic>
      <p:pic>
        <p:nvPicPr>
          <p:cNvPr id="8" name="Picture 7"/>
          <p:cNvPicPr>
            <a:picLocks noChangeAspect="1"/>
          </p:cNvPicPr>
          <p:nvPr/>
        </p:nvPicPr>
        <p:blipFill>
          <a:blip r:embed="rId3"/>
          <a:stretch>
            <a:fillRect/>
          </a:stretch>
        </p:blipFill>
        <p:spPr>
          <a:xfrm>
            <a:off x="3563888" y="6165304"/>
            <a:ext cx="2376264" cy="526631"/>
          </a:xfrm>
          <a:prstGeom prst="rect">
            <a:avLst/>
          </a:prstGeom>
        </p:spPr>
      </p:pic>
    </p:spTree>
    <p:extLst>
      <p:ext uri="{BB962C8B-B14F-4D97-AF65-F5344CB8AC3E}">
        <p14:creationId xmlns:p14="http://schemas.microsoft.com/office/powerpoint/2010/main" val="1665963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TU_Aqua[1]">
  <a:themeElements>
    <a:clrScheme name="DTU_Aqua[1]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_Aqua[1]">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_Aqua[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_Aqua[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_Aqua[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_Aqua[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_Aqua[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_Aqua[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_Aqua[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_Aqua[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_Aqua[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_Aqua[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_Aqua[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_Aqua[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_Aqua[1]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TU Corporate UK">
  <a:themeElements>
    <a:clrScheme name="DTU Corporate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 Corporate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 Corporate 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Corporate U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Corporate U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Corporate U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Corporate U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Corporate U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Corporate U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Corporate U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Corporate U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Corporate U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Corporate U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Corporate U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Corporate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DTU_Aqua[1]</Template>
  <TotalTime>6875</TotalTime>
  <Words>367</Words>
  <Application>Microsoft Office PowerPoint</Application>
  <PresentationFormat>On-screen Show (4:3)</PresentationFormat>
  <Paragraphs>71</Paragraphs>
  <Slides>18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ＭＳ Ｐゴシック</vt:lpstr>
      <vt:lpstr>Cooper Black</vt:lpstr>
      <vt:lpstr>Verdana</vt:lpstr>
      <vt:lpstr>DTU_Aqua[1]</vt:lpstr>
      <vt:lpstr>DTU Corporate UK</vt:lpstr>
      <vt:lpstr>Blue Action WP5 Developing and Valuing  Climate Services</vt:lpstr>
      <vt:lpstr>What is a climate service?</vt:lpstr>
      <vt:lpstr>PowerPoint Presentation</vt:lpstr>
      <vt:lpstr>European Roadmap for Climate Services</vt:lpstr>
      <vt:lpstr>PowerPoint Presentation</vt:lpstr>
      <vt:lpstr>Blue Action is a Blue Growth Call</vt:lpstr>
      <vt:lpstr>WP5 Objectives</vt:lpstr>
      <vt:lpstr>Standing on the Shoulders of Giants</vt:lpstr>
      <vt:lpstr>E.g. Principles of Climate Service Development</vt:lpstr>
      <vt:lpstr>End-Users are Key</vt:lpstr>
      <vt:lpstr>Five Case Studies Applying  a Common(ish) Approach</vt:lpstr>
      <vt:lpstr>Temperature Related Mortality (TRM) (Joan Ballester, IC3)</vt:lpstr>
      <vt:lpstr>Winter Tourism Industry in Lapland (Pamela Lesser, U. Lapland)</vt:lpstr>
      <vt:lpstr>Polar Low Forecasts (Erik Kolstad, Uni Research)</vt:lpstr>
      <vt:lpstr>Climate Services for Fisheries (Mark Payne, DTU Aqua)</vt:lpstr>
      <vt:lpstr>Impacts of resource extraction on Russian Arctic (Kathrin Keil, IASS Potsdam)</vt:lpstr>
      <vt:lpstr>Case Study Overview</vt:lpstr>
      <vt:lpstr>Blue Action WP5 Developing and Valuing  Climate Services</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edbdb</dc:creator>
  <cp:lastModifiedBy>Mark Payne</cp:lastModifiedBy>
  <cp:revision>1023</cp:revision>
  <dcterms:created xsi:type="dcterms:W3CDTF">2010-11-11T09:55:58Z</dcterms:created>
  <dcterms:modified xsi:type="dcterms:W3CDTF">2017-01-17T22:58:29Z</dcterms:modified>
</cp:coreProperties>
</file>