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74" r:id="rId6"/>
    <p:sldId id="273" r:id="rId7"/>
    <p:sldId id="275" r:id="rId8"/>
    <p:sldId id="276" r:id="rId9"/>
    <p:sldId id="27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DADD7-C6A0-4AFA-A350-4E7757EC9C38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B877-E166-4A0B-87E2-DE30106E0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8612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B0BB1-1631-4004-AE13-C8756781F5FD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0367B-B9E9-4B27-9E52-9CB7BEEB7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021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0367B-B9E9-4B27-9E52-9CB7BEEB7D8B}" type="slidenum">
              <a:rPr lang="en-GB" smtClean="0"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2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0367B-B9E9-4B27-9E52-9CB7BEEB7D8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32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BF6E-D7C1-4275-9008-F38049581A58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A57-8045-45D4-A5C4-E01315C3C51F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9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F4C7-F8DD-436E-9F48-15E872FE6EC8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6FA2-ACF3-454F-9C21-6811B187BC75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84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F2B0-0034-4DEC-BCF8-C1FAD1F560D4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EE71-2B34-483F-828C-AF46FC4A36D9}" type="datetime1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8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06BA-8DBB-47B4-95F6-D8E7AA064979}" type="datetime1">
              <a:rPr lang="en-GB" smtClean="0"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1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5816-A01F-47A2-9007-60A53700AD98}" type="datetime1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A9D0-CEF0-40CE-B582-AD4B40E543D0}" type="datetime1">
              <a:rPr lang="en-GB" smtClean="0"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2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B662-F310-40B7-902E-42BEB3F97E0D}" type="datetime1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7374-6EF8-4B2D-953F-4ED9A58E954E}" type="datetime1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28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075C-9F0D-4739-95CB-08E9868644FA}" type="datetime1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CERERE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4690A-F012-45A5-AD24-E1EF0C570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39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c.europa.eu/invest-in-research/pdf/download_en/ip_recommendatio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89217"/>
            <a:ext cx="9144000" cy="1216452"/>
          </a:xfrm>
        </p:spPr>
        <p:txBody>
          <a:bodyPr/>
          <a:lstStyle/>
          <a:p>
            <a:r>
              <a:rPr lang="en-GB" sz="3200" dirty="0" smtClean="0"/>
              <a:t>Tom Reynolds</a:t>
            </a:r>
          </a:p>
          <a:p>
            <a:r>
              <a:rPr lang="en-GB" sz="3200" dirty="0" smtClean="0"/>
              <a:t>Research and Innovation Advisory Group Member</a:t>
            </a:r>
          </a:p>
          <a:p>
            <a:endParaRPr lang="en-GB" dirty="0"/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2" t="66396" r="17918"/>
          <a:stretch>
            <a:fillRect/>
          </a:stretch>
        </p:blipFill>
        <p:spPr bwMode="auto">
          <a:xfrm>
            <a:off x="3409663" y="2006081"/>
            <a:ext cx="554513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104"/>
            <a:ext cx="7073348" cy="59026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1894"/>
            <a:ext cx="10515600" cy="305330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Agreements - Overview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Grant Agreement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Consortium Agreement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Intellectual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Recommendations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endParaRPr lang="en-GB" sz="40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Agreements - 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837568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Grant Agreement:</a:t>
            </a:r>
            <a:endParaRPr lang="en-GB" altLang="en-US" dirty="0"/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Parties to Grant Agreement are European Commission and </a:t>
            </a:r>
            <a:r>
              <a:rPr lang="en-GB" dirty="0" smtClean="0"/>
              <a:t>Co-ordinator</a:t>
            </a:r>
            <a:endParaRPr lang="en-GB" dirty="0"/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All partners accede to Grant </a:t>
            </a:r>
            <a:r>
              <a:rPr lang="en-GB" dirty="0" smtClean="0"/>
              <a:t>Agreement</a:t>
            </a:r>
            <a:endParaRPr lang="en-GB" dirty="0"/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Terms take precedence over Consortium </a:t>
            </a:r>
            <a:r>
              <a:rPr lang="en-GB" dirty="0" smtClean="0"/>
              <a:t>Agreement</a:t>
            </a:r>
            <a:endParaRPr lang="en-GB" dirty="0"/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Contains final Description of </a:t>
            </a:r>
            <a:r>
              <a:rPr lang="en-GB" dirty="0" smtClean="0"/>
              <a:t>Action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 smtClean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Consortium Agreement:</a:t>
            </a:r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Specific to </a:t>
            </a:r>
            <a:r>
              <a:rPr lang="en-GB" dirty="0" smtClean="0"/>
              <a:t>Blue-Action project </a:t>
            </a:r>
            <a:r>
              <a:rPr lang="en-GB" dirty="0"/>
              <a:t>partners only</a:t>
            </a:r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Sets out working relationships and processes</a:t>
            </a:r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GB" dirty="0"/>
              <a:t>DESCA is the </a:t>
            </a:r>
            <a:r>
              <a:rPr lang="en-GB" dirty="0" smtClean="0"/>
              <a:t>model </a:t>
            </a:r>
            <a:r>
              <a:rPr lang="en-GB" dirty="0"/>
              <a:t>Consortium Agreement </a:t>
            </a:r>
            <a:r>
              <a:rPr lang="en-GB" dirty="0" smtClean="0"/>
              <a:t>used for </a:t>
            </a:r>
            <a:r>
              <a:rPr lang="en-GB" dirty="0"/>
              <a:t>Blue-Action</a:t>
            </a:r>
            <a:endParaRPr lang="en-GB" altLang="en-US" dirty="0"/>
          </a:p>
          <a:p>
            <a:endParaRPr lang="en-GB" dirty="0"/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Grant Agreement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837568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Section 3 (Article 23 to 28) relate to Intellectual Property (IP)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 smtClean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All parties must adhere to rules on protection and exploitation of IP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 smtClean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Commission Recommendation on </a:t>
            </a:r>
            <a:r>
              <a:rPr lang="en-GB" altLang="en-US" dirty="0"/>
              <a:t>the Management of IP: </a:t>
            </a:r>
            <a:r>
              <a:rPr lang="en-GB" altLang="en-US" dirty="0" smtClean="0">
                <a:hlinkClick r:id="rId2"/>
              </a:rPr>
              <a:t>http</a:t>
            </a:r>
            <a:r>
              <a:rPr lang="en-GB" altLang="en-US" dirty="0">
                <a:hlinkClick r:id="rId2"/>
              </a:rPr>
              <a:t>://</a:t>
            </a:r>
            <a:r>
              <a:rPr lang="en-GB" altLang="en-US" dirty="0" smtClean="0">
                <a:hlinkClick r:id="rId2"/>
              </a:rPr>
              <a:t>ec.europa.eu/invest-in-research/pdf/download_en/ip_recommendation.pdf</a:t>
            </a:r>
            <a:r>
              <a:rPr lang="en-GB" altLang="en-US" dirty="0" smtClean="0"/>
              <a:t> </a:t>
            </a:r>
            <a:endParaRPr lang="en-GB" altLang="en-US" dirty="0"/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Specifically states within Clause 16 of Annex 1 (Code of Practice) that agreement should be reached on IP prior to project start date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Grant Agreement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837568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Article 28 – Exploitation of Results: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Further research;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Develop, create or market a product or process;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Create or provide a service;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Use in standardisation activities.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 smtClean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Article 29 – Dissemination of Results </a:t>
            </a:r>
            <a:endParaRPr lang="en-GB" altLang="en-US" dirty="0"/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Project team is required to disseminate the results to the public ‘as soon as possible’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IP obligations </a:t>
            </a:r>
            <a:r>
              <a:rPr lang="en-GB" altLang="en-US" u="sng" dirty="0" smtClean="0"/>
              <a:t>do not </a:t>
            </a:r>
            <a:r>
              <a:rPr lang="en-GB" altLang="en-US" dirty="0" smtClean="0"/>
              <a:t>prevent publication and dissemination, but may delay should IP protection be required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Consortium Agreement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837568"/>
          </a:xfrm>
        </p:spPr>
        <p:txBody>
          <a:bodyPr>
            <a:normAutofit lnSpcReduction="10000"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No Contradiction to Grant Agreement, but additions around joint ownership of IP to give clarity to processes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Consortium Agreement IP under S</a:t>
            </a:r>
            <a:r>
              <a:rPr lang="en-GB" dirty="0" smtClean="0"/>
              <a:t>ection 8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Specific </a:t>
            </a:r>
            <a:r>
              <a:rPr lang="en-US" dirty="0"/>
              <a:t>Background </a:t>
            </a:r>
            <a:r>
              <a:rPr lang="en-US" dirty="0" smtClean="0"/>
              <a:t>inclusion </a:t>
            </a:r>
            <a:r>
              <a:rPr lang="en-US" dirty="0"/>
              <a:t>and obligations listed in Attachment 1 (subject to Clause </a:t>
            </a:r>
            <a:r>
              <a:rPr lang="en-US" dirty="0" smtClean="0"/>
              <a:t>9.1.2) 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/>
              <a:t>Ownership of Results rest with Party/Parties generating </a:t>
            </a:r>
            <a:r>
              <a:rPr lang="en-US" dirty="0" smtClean="0"/>
              <a:t>IP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Parties may use IP freely except for commercial exploitation which requires:</a:t>
            </a:r>
          </a:p>
          <a:p>
            <a:pPr lvl="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45 days prior written notice</a:t>
            </a:r>
          </a:p>
          <a:p>
            <a:pPr lvl="3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Fair and reasonable conditions to be agreed</a:t>
            </a:r>
            <a:endParaRPr lang="en-US" dirty="0"/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Dissemination details in Clause 8.4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Confidentiality still applies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Can be delayed to resolve IP issues</a:t>
            </a:r>
          </a:p>
          <a:p>
            <a:pPr lvl="2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Article 29 of Grant Agreement still applies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Intellectual Property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121950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Not limited to patents!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Trade-Marks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Copyright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Design </a:t>
            </a:r>
            <a:r>
              <a:rPr lang="en-GB" altLang="en-US" dirty="0" smtClean="0"/>
              <a:t>rights, </a:t>
            </a:r>
            <a:r>
              <a:rPr lang="en-GB" altLang="en-US" dirty="0" err="1" smtClean="0"/>
              <a:t>etc</a:t>
            </a:r>
            <a:endParaRPr lang="en-GB" altLang="en-US" dirty="0" smtClean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Many forms of (formal and informal) protection</a:t>
            </a:r>
            <a:endParaRPr lang="en-GB" dirty="0" smtClean="0"/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Provides confirmation of ownership and protection against misuse as well as granting commercial rights, </a:t>
            </a:r>
          </a:p>
          <a:p>
            <a:pPr lvl="1"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Exploitation is </a:t>
            </a:r>
            <a:r>
              <a:rPr lang="en-US" u="sng" dirty="0" smtClean="0"/>
              <a:t>not</a:t>
            </a:r>
            <a:r>
              <a:rPr lang="en-US" dirty="0" smtClean="0"/>
              <a:t> an obligation to protect (GA Article 27 – possible, reasonable and justified)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7757160" cy="757237"/>
          </a:xfrm>
        </p:spPr>
        <p:txBody>
          <a:bodyPr>
            <a:normAutofit/>
          </a:bodyPr>
          <a:lstStyle/>
          <a:p>
            <a:r>
              <a:rPr lang="en-GB" b="1" dirty="0" smtClean="0"/>
              <a:t>Recommendations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83719"/>
            <a:ext cx="9829800" cy="4121950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IP Register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Regularly up-dated during project Term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Retained by Co-ordinator</a:t>
            </a:r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altLang="en-US" dirty="0" smtClean="0"/>
              <a:t>Regularly disseminated</a:t>
            </a:r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endParaRPr lang="en-GB" altLang="en-US" dirty="0"/>
          </a:p>
          <a:p>
            <a:pPr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dirty="0" smtClean="0"/>
              <a:t>Consider IP against project aims – dissemination,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</a:pPr>
            <a:r>
              <a:rPr lang="en-GB" dirty="0" smtClean="0"/>
              <a:t>Patents, copyright, open source licence……</a:t>
            </a:r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endParaRPr lang="en-US" dirty="0" smtClean="0"/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Ø"/>
              <a:defRPr/>
            </a:pPr>
            <a:r>
              <a:rPr lang="en-US" dirty="0" smtClean="0"/>
              <a:t>It’s not as scary as it sounds!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5605669"/>
            <a:ext cx="1390650" cy="990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>
              <a:lnSpc>
                <a:spcPct val="250000"/>
              </a:lnSpc>
            </a:pPr>
            <a:r>
              <a:rPr lang="en-GB" sz="4000" b="1" dirty="0" smtClean="0">
                <a:solidFill>
                  <a:srgbClr val="FF0000"/>
                </a:solidFill>
              </a:rPr>
              <a:t>Blue-Action</a:t>
            </a: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70788" y="1989229"/>
            <a:ext cx="4854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/>
              <a:t>Thank You</a:t>
            </a:r>
            <a:endParaRPr lang="en-GB" sz="5400" dirty="0"/>
          </a:p>
        </p:txBody>
      </p:sp>
      <p:sp>
        <p:nvSpPr>
          <p:cNvPr id="8" name="Rectangle 2"/>
          <p:cNvSpPr/>
          <p:nvPr/>
        </p:nvSpPr>
        <p:spPr>
          <a:xfrm>
            <a:off x="3470788" y="5029208"/>
            <a:ext cx="7517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Blue-Action project has </a:t>
            </a:r>
            <a:r>
              <a:rPr lang="en-US" sz="2400" dirty="0"/>
              <a:t>received funding from the European Union’s Horizon 2020 research and innovation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under </a:t>
            </a:r>
            <a:r>
              <a:rPr lang="en-US" sz="2400" dirty="0"/>
              <a:t>grant agreement No </a:t>
            </a:r>
            <a:r>
              <a:rPr lang="de-DE" sz="2400" dirty="0" smtClean="0"/>
              <a:t>727852</a:t>
            </a:r>
            <a:endParaRPr lang="en-US" sz="2400" dirty="0"/>
          </a:p>
        </p:txBody>
      </p:sp>
      <p:pic>
        <p:nvPicPr>
          <p:cNvPr id="9" name="Picture 6" descr="E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8" y="5029208"/>
            <a:ext cx="1830735" cy="12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5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436</Words>
  <Application>Microsoft Office PowerPoint</Application>
  <PresentationFormat>Widescreen</PresentationFormat>
  <Paragraphs>83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Outline</vt:lpstr>
      <vt:lpstr>Agreements - Overview</vt:lpstr>
      <vt:lpstr>Grant Agreement</vt:lpstr>
      <vt:lpstr>Grant Agreement</vt:lpstr>
      <vt:lpstr>Consortium Agreement</vt:lpstr>
      <vt:lpstr>Intellectual Property</vt:lpstr>
      <vt:lpstr>Recommendations</vt:lpstr>
      <vt:lpstr>PowerPoint Presentation</vt:lpstr>
    </vt:vector>
  </TitlesOfParts>
  <Company>University of Reading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Reynolds</dc:creator>
  <cp:lastModifiedBy>Tom Reynolds</cp:lastModifiedBy>
  <cp:revision>38</cp:revision>
  <cp:lastPrinted>2016-11-08T10:08:02Z</cp:lastPrinted>
  <dcterms:created xsi:type="dcterms:W3CDTF">2016-11-07T10:44:32Z</dcterms:created>
  <dcterms:modified xsi:type="dcterms:W3CDTF">2017-01-18T13:03:22Z</dcterms:modified>
</cp:coreProperties>
</file>