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tags/tag14.xml" ContentType="application/vnd.openxmlformats-officedocument.presentationml.tags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tags/tag16.xml" ContentType="application/vnd.openxmlformats-officedocument.presentationml.tags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notesSlides/notesSlide34.xml" ContentType="application/vnd.openxmlformats-officedocument.presentationml.notesSlide+xml"/>
  <Override PartName="/ppt/tags/tag18.xml" ContentType="application/vnd.openxmlformats-officedocument.presentationml.tags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ppt/notesSlides/notesSlide36.xml" ContentType="application/vnd.openxmlformats-officedocument.presentationml.notesSlide+xml"/>
  <Override PartName="/ppt/tags/tag20.xml" ContentType="application/vnd.openxmlformats-officedocument.presentationml.tags+xml"/>
  <Override PartName="/ppt/notesSlides/notesSlide37.xml" ContentType="application/vnd.openxmlformats-officedocument.presentationml.notesSlide+xml"/>
  <Override PartName="/ppt/tags/tag21.xml" ContentType="application/vnd.openxmlformats-officedocument.presentationml.tags+xml"/>
  <Override PartName="/ppt/notesSlides/notesSlide38.xml" ContentType="application/vnd.openxmlformats-officedocument.presentationml.notesSlide+xml"/>
  <Override PartName="/ppt/tags/tag22.xml" ContentType="application/vnd.openxmlformats-officedocument.presentationml.tags+xml"/>
  <Override PartName="/ppt/notesSlides/notesSlide39.xml" ContentType="application/vnd.openxmlformats-officedocument.presentationml.notesSlide+xml"/>
  <Override PartName="/ppt/tags/tag23.xml" ContentType="application/vnd.openxmlformats-officedocument.presentationml.tags+xml"/>
  <Override PartName="/ppt/notesSlides/notesSlide40.xml" ContentType="application/vnd.openxmlformats-officedocument.presentationml.notesSlide+xml"/>
  <Override PartName="/ppt/tags/tag24.xml" ContentType="application/vnd.openxmlformats-officedocument.presentationml.tags+xml"/>
  <Override PartName="/ppt/notesSlides/notesSlide41.xml" ContentType="application/vnd.openxmlformats-officedocument.presentationml.notesSlide+xml"/>
  <Override PartName="/ppt/tags/tag25.xml" ContentType="application/vnd.openxmlformats-officedocument.presentationml.tags+xml"/>
  <Override PartName="/ppt/notesSlides/notesSlide42.xml" ContentType="application/vnd.openxmlformats-officedocument.presentationml.notesSlide+xml"/>
  <Override PartName="/ppt/tags/tag26.xml" ContentType="application/vnd.openxmlformats-officedocument.presentationml.tags+xml"/>
  <Override PartName="/ppt/notesSlides/notesSlide43.xml" ContentType="application/vnd.openxmlformats-officedocument.presentationml.notesSlide+xml"/>
  <Override PartName="/ppt/tags/tag27.xml" ContentType="application/vnd.openxmlformats-officedocument.presentationml.tags+xml"/>
  <Override PartName="/ppt/notesSlides/notesSlide44.xml" ContentType="application/vnd.openxmlformats-officedocument.presentationml.notesSlide+xml"/>
  <Override PartName="/ppt/tags/tag28.xml" ContentType="application/vnd.openxmlformats-officedocument.presentationml.tags+xml"/>
  <Override PartName="/ppt/notesSlides/notesSlide45.xml" ContentType="application/vnd.openxmlformats-officedocument.presentationml.notesSlide+xml"/>
  <Override PartName="/ppt/tags/tag29.xml" ContentType="application/vnd.openxmlformats-officedocument.presentationml.tags+xml"/>
  <Override PartName="/ppt/notesSlides/notesSlide46.xml" ContentType="application/vnd.openxmlformats-officedocument.presentationml.notesSlide+xml"/>
  <Override PartName="/ppt/tags/tag30.xml" ContentType="application/vnd.openxmlformats-officedocument.presentationml.tags+xml"/>
  <Override PartName="/ppt/notesSlides/notesSlide47.xml" ContentType="application/vnd.openxmlformats-officedocument.presentationml.notesSlide+xml"/>
  <Override PartName="/ppt/tags/tag31.xml" ContentType="application/vnd.openxmlformats-officedocument.presentationml.tags+xml"/>
  <Override PartName="/ppt/notesSlides/notesSlide48.xml" ContentType="application/vnd.openxmlformats-officedocument.presentationml.notesSlide+xml"/>
  <Override PartName="/ppt/tags/tag32.xml" ContentType="application/vnd.openxmlformats-officedocument.presentationml.tags+xml"/>
  <Override PartName="/ppt/notesSlides/notesSlide49.xml" ContentType="application/vnd.openxmlformats-officedocument.presentationml.notesSlide+xml"/>
  <Override PartName="/ppt/tags/tag33.xml" ContentType="application/vnd.openxmlformats-officedocument.presentationml.tags+xml"/>
  <Override PartName="/ppt/notesSlides/notesSlide50.xml" ContentType="application/vnd.openxmlformats-officedocument.presentationml.notesSlide+xml"/>
  <Override PartName="/ppt/tags/tag34.xml" ContentType="application/vnd.openxmlformats-officedocument.presentationml.tags+xml"/>
  <Override PartName="/ppt/notesSlides/notesSlide5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852" r:id="rId2"/>
    <p:sldId id="1079" r:id="rId3"/>
    <p:sldId id="1021" r:id="rId4"/>
    <p:sldId id="1022" r:id="rId5"/>
    <p:sldId id="737" r:id="rId6"/>
    <p:sldId id="722" r:id="rId7"/>
    <p:sldId id="744" r:id="rId8"/>
    <p:sldId id="1027" r:id="rId9"/>
    <p:sldId id="883" r:id="rId10"/>
    <p:sldId id="886" r:id="rId11"/>
    <p:sldId id="1056" r:id="rId12"/>
    <p:sldId id="1026" r:id="rId13"/>
    <p:sldId id="933" r:id="rId14"/>
    <p:sldId id="1058" r:id="rId15"/>
    <p:sldId id="1057" r:id="rId16"/>
    <p:sldId id="912" r:id="rId17"/>
    <p:sldId id="727" r:id="rId18"/>
    <p:sldId id="919" r:id="rId19"/>
    <p:sldId id="926" r:id="rId20"/>
    <p:sldId id="585" r:id="rId21"/>
    <p:sldId id="871" r:id="rId22"/>
    <p:sldId id="618" r:id="rId23"/>
    <p:sldId id="913" r:id="rId24"/>
    <p:sldId id="888" r:id="rId25"/>
    <p:sldId id="769" r:id="rId26"/>
    <p:sldId id="896" r:id="rId27"/>
    <p:sldId id="1024" r:id="rId28"/>
    <p:sldId id="1025" r:id="rId29"/>
    <p:sldId id="891" r:id="rId30"/>
    <p:sldId id="1059" r:id="rId31"/>
    <p:sldId id="1060" r:id="rId32"/>
    <p:sldId id="1054" r:id="rId33"/>
    <p:sldId id="1055" r:id="rId34"/>
    <p:sldId id="1032" r:id="rId35"/>
    <p:sldId id="1033" r:id="rId36"/>
    <p:sldId id="1034" r:id="rId37"/>
    <p:sldId id="1035" r:id="rId38"/>
    <p:sldId id="1037" r:id="rId39"/>
    <p:sldId id="1039" r:id="rId40"/>
    <p:sldId id="1041" r:id="rId41"/>
    <p:sldId id="1042" r:id="rId42"/>
    <p:sldId id="1043" r:id="rId43"/>
    <p:sldId id="1044" r:id="rId44"/>
    <p:sldId id="1045" r:id="rId45"/>
    <p:sldId id="1046" r:id="rId46"/>
    <p:sldId id="1047" r:id="rId47"/>
    <p:sldId id="1062" r:id="rId48"/>
    <p:sldId id="1063" r:id="rId49"/>
    <p:sldId id="1064" r:id="rId50"/>
    <p:sldId id="1066" r:id="rId51"/>
    <p:sldId id="1067" r:id="rId52"/>
    <p:sldId id="1068" r:id="rId53"/>
    <p:sldId id="1072" r:id="rId54"/>
    <p:sldId id="1073" r:id="rId55"/>
    <p:sldId id="1074" r:id="rId56"/>
    <p:sldId id="1076" r:id="rId57"/>
    <p:sldId id="1078" r:id="rId58"/>
    <p:sldId id="1077" r:id="rId59"/>
    <p:sldId id="1081" r:id="rId60"/>
    <p:sldId id="1082" r:id="rId61"/>
    <p:sldId id="1083" r:id="rId62"/>
    <p:sldId id="1023" r:id="rId63"/>
    <p:sldId id="932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E4B01"/>
    <a:srgbClr val="008D3F"/>
    <a:srgbClr val="E66047"/>
    <a:srgbClr val="950B9D"/>
    <a:srgbClr val="FFB0B1"/>
    <a:srgbClr val="004A00"/>
    <a:srgbClr val="D80008"/>
    <a:srgbClr val="FC0019"/>
    <a:srgbClr val="E37481"/>
    <a:srgbClr val="FC1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4" autoAdjust="0"/>
    <p:restoredTop sz="99367" autoAdjust="0"/>
  </p:normalViewPr>
  <p:slideViewPr>
    <p:cSldViewPr snapToGrid="0" showGuides="1">
      <p:cViewPr varScale="1">
        <p:scale>
          <a:sx n="105" d="100"/>
          <a:sy n="105" d="100"/>
        </p:scale>
        <p:origin x="-1224" y="-11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4A3A7-D694-2D41-AEDF-06FC7F4BB51D}" type="datetimeFigureOut">
              <a:rPr lang="en-US" smtClean="0"/>
              <a:t>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FFE87-F03D-FA49-B07F-6A496DF8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3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A310F-8D0A-9E42-A5CD-58609023183B}" type="datetimeFigureOut">
              <a:rPr lang="en-US" smtClean="0"/>
              <a:t>1/18/17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64A7D-ECB2-8A45-80C5-5C8F2098C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4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7C23D-4509-764F-BC3B-64E45C120E7E}" type="slidenum">
              <a:rPr lang="en-US">
                <a:solidFill>
                  <a:srgbClr val="000000"/>
                </a:solidFill>
                <a:latin typeface="Calibri"/>
              </a:rPr>
              <a:pPr/>
              <a:t>17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6" y="4344031"/>
            <a:ext cx="5485772" cy="4114485"/>
          </a:xfrm>
        </p:spPr>
        <p:txBody>
          <a:bodyPr/>
          <a:lstStyle/>
          <a:p>
            <a:r>
              <a:rPr lang="en-US"/>
              <a:t>1980s – 1990s:  Warm, cool anomalies, nothing obviously spectacular  (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ehh…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Early 2000s:  some warm years, what I would have said were VERY warm until 2007!</a:t>
            </a:r>
          </a:p>
          <a:p>
            <a:endParaRPr lang="en-US"/>
          </a:p>
          <a:p>
            <a:r>
              <a:rPr lang="en-US"/>
              <a:t>2007:  Crazy ass warming, obviously tied to ice retreat  Too fast and too strong for Pacific Water to be major cause: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got to be mostly solar heating  But we want to work with Perovich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SASS group to better understand this</a:t>
            </a:r>
          </a:p>
        </p:txBody>
      </p:sp>
    </p:spTree>
    <p:extLst>
      <p:ext uri="{BB962C8B-B14F-4D97-AF65-F5344CB8AC3E}">
        <p14:creationId xmlns:p14="http://schemas.microsoft.com/office/powerpoint/2010/main" val="478040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7C23D-4509-764F-BC3B-64E45C120E7E}" type="slidenum">
              <a:rPr lang="en-US">
                <a:solidFill>
                  <a:srgbClr val="000000"/>
                </a:solidFill>
                <a:latin typeface="Calibri"/>
              </a:rPr>
              <a:pPr/>
              <a:t>18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6" y="4344031"/>
            <a:ext cx="5485772" cy="4114485"/>
          </a:xfrm>
        </p:spPr>
        <p:txBody>
          <a:bodyPr/>
          <a:lstStyle/>
          <a:p>
            <a:r>
              <a:rPr lang="en-US"/>
              <a:t>1980s – 1990s:  Warm, cool anomalies, nothing obviously spectacular  (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ehh…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Early 2000s:  some warm years, what I would have said were VERY warm until 2007!</a:t>
            </a:r>
          </a:p>
          <a:p>
            <a:endParaRPr lang="en-US"/>
          </a:p>
          <a:p>
            <a:r>
              <a:rPr lang="en-US"/>
              <a:t>2007:  Crazy ass warming, obviously tied to ice retreat  Too fast and too strong for Pacific Water to be major cause: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got to be mostly solar heating  But we want to work with Perovich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SASS group to better understand this</a:t>
            </a:r>
          </a:p>
        </p:txBody>
      </p:sp>
    </p:spTree>
    <p:extLst>
      <p:ext uri="{BB962C8B-B14F-4D97-AF65-F5344CB8AC3E}">
        <p14:creationId xmlns:p14="http://schemas.microsoft.com/office/powerpoint/2010/main" val="764685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  <a:latin typeface="Calibri"/>
              </a:rPr>
              <a:pPr/>
              <a:t>19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9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24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38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39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73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  <a:latin typeface="Calibri"/>
              </a:rPr>
              <a:pPr/>
              <a:t>24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2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  <a:latin typeface="Calibri"/>
              </a:rPr>
              <a:pPr/>
              <a:t>25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94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4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7C23D-4509-764F-BC3B-64E45C120E7E}" type="slidenum">
              <a:rPr lang="en-US">
                <a:solidFill>
                  <a:srgbClr val="000000"/>
                </a:solidFill>
                <a:latin typeface="Calibri"/>
              </a:rPr>
              <a:pPr/>
              <a:t>6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6" y="4344031"/>
            <a:ext cx="5485772" cy="4114485"/>
          </a:xfrm>
        </p:spPr>
        <p:txBody>
          <a:bodyPr/>
          <a:lstStyle/>
          <a:p>
            <a:r>
              <a:rPr lang="en-US"/>
              <a:t>1980s – 1990s:  Warm, cool anomalies, nothing obviously spectacular  (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ehh…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Early 2000s:  some warm years, what I would have said were VERY warm until 2007!</a:t>
            </a:r>
          </a:p>
          <a:p>
            <a:endParaRPr lang="en-US"/>
          </a:p>
          <a:p>
            <a:r>
              <a:rPr lang="en-US"/>
              <a:t>2007:  Crazy ass warming, obviously tied to ice retreat  Too fast and too strong for Pacific Water to be major cause: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got to be mostly solar heating  But we want to work with Perovich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SASS group to better understand this</a:t>
            </a:r>
          </a:p>
        </p:txBody>
      </p:sp>
    </p:spTree>
    <p:extLst>
      <p:ext uri="{BB962C8B-B14F-4D97-AF65-F5344CB8AC3E}">
        <p14:creationId xmlns:p14="http://schemas.microsoft.com/office/powerpoint/2010/main" val="514271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44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44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9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9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9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  <a:latin typeface="Calibri"/>
              </a:rPr>
              <a:pPr/>
              <a:t>32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534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  <a:latin typeface="Calibri"/>
              </a:rPr>
              <a:pPr/>
              <a:t>33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534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90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7C23D-4509-764F-BC3B-64E45C120E7E}" type="slidenum">
              <a:rPr lang="en-US">
                <a:solidFill>
                  <a:srgbClr val="000000"/>
                </a:solidFill>
                <a:latin typeface="Calibri"/>
              </a:rPr>
              <a:pPr/>
              <a:t>7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6" y="4344031"/>
            <a:ext cx="5485772" cy="4114485"/>
          </a:xfrm>
        </p:spPr>
        <p:txBody>
          <a:bodyPr/>
          <a:lstStyle/>
          <a:p>
            <a:r>
              <a:rPr lang="en-US"/>
              <a:t>1980s – 1990s:  Warm, cool anomalies, nothing obviously spectacular  (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ehh…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Early 2000s:  some warm years, what I would have said were VERY warm until 2007!</a:t>
            </a:r>
          </a:p>
          <a:p>
            <a:endParaRPr lang="en-US"/>
          </a:p>
          <a:p>
            <a:r>
              <a:rPr lang="en-US"/>
              <a:t>2007:  Crazy ass warming, obviously tied to ice retreat  Too fast and too strong for Pacific Water to be major cause: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got to be mostly solar heating  But we want to work with Perovich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SASS group to better understand this</a:t>
            </a:r>
          </a:p>
        </p:txBody>
      </p:sp>
    </p:spTree>
    <p:extLst>
      <p:ext uri="{BB962C8B-B14F-4D97-AF65-F5344CB8AC3E}">
        <p14:creationId xmlns:p14="http://schemas.microsoft.com/office/powerpoint/2010/main" val="1891896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5478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7C23D-4509-764F-BC3B-64E45C120E7E}" type="slidenum">
              <a:rPr lang="en-US">
                <a:solidFill>
                  <a:srgbClr val="000000"/>
                </a:solidFill>
                <a:latin typeface="Calibri"/>
              </a:rPr>
              <a:pPr/>
              <a:t>8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6" y="4344031"/>
            <a:ext cx="5485772" cy="4114485"/>
          </a:xfrm>
        </p:spPr>
        <p:txBody>
          <a:bodyPr/>
          <a:lstStyle/>
          <a:p>
            <a:r>
              <a:rPr lang="en-US"/>
              <a:t>1980s – 1990s:  Warm, cool anomalies, nothing obviously spectacular  (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ehh…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Early 2000s:  some warm years, what I would have said were VERY warm until 2007!</a:t>
            </a:r>
          </a:p>
          <a:p>
            <a:endParaRPr lang="en-US"/>
          </a:p>
          <a:p>
            <a:r>
              <a:rPr lang="en-US"/>
              <a:t>2007:  Crazy ass warming, obviously tied to ice retreat  Too fast and too strong for Pacific Water to be major cause: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got to be mostly solar heating  But we want to work with Perovich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SASS group to better understand this</a:t>
            </a:r>
          </a:p>
        </p:txBody>
      </p:sp>
    </p:spTree>
    <p:extLst>
      <p:ext uri="{BB962C8B-B14F-4D97-AF65-F5344CB8AC3E}">
        <p14:creationId xmlns:p14="http://schemas.microsoft.com/office/powerpoint/2010/main" val="1891896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7C23D-4509-764F-BC3B-64E45C120E7E}" type="slidenum">
              <a:rPr lang="en-US">
                <a:solidFill>
                  <a:srgbClr val="000000"/>
                </a:solidFill>
                <a:latin typeface="Calibri"/>
              </a:rPr>
              <a:pPr/>
              <a:t>9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6" y="4344031"/>
            <a:ext cx="5485772" cy="4114485"/>
          </a:xfrm>
        </p:spPr>
        <p:txBody>
          <a:bodyPr/>
          <a:lstStyle/>
          <a:p>
            <a:r>
              <a:rPr lang="en-US"/>
              <a:t>1980s – 1990s:  Warm, cool anomalies, nothing obviously spectacular  (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ehh…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Early 2000s:  some warm years, what I would have said were VERY warm until 2007!</a:t>
            </a:r>
          </a:p>
          <a:p>
            <a:endParaRPr lang="en-US"/>
          </a:p>
          <a:p>
            <a:r>
              <a:rPr lang="en-US"/>
              <a:t>2007:  Crazy ass warming, obviously tied to ice retreat  Too fast and too strong for Pacific Water to be major cause: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got to be mostly solar heating  But we want to work with Perovich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SASS group to better understand this</a:t>
            </a:r>
          </a:p>
        </p:txBody>
      </p:sp>
    </p:spTree>
    <p:extLst>
      <p:ext uri="{BB962C8B-B14F-4D97-AF65-F5344CB8AC3E}">
        <p14:creationId xmlns:p14="http://schemas.microsoft.com/office/powerpoint/2010/main" val="18640237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64A7D-ECB2-8A45-80C5-5C8F2098C8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122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03220-63F1-6341-9651-B6E3B6426D07}" type="slidenum">
              <a:rPr lang="en-US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7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D5D1C-25F0-E142-BC69-EFD0ACE5B663}" type="slidenum">
              <a:rPr lang="en-US">
                <a:solidFill>
                  <a:srgbClr val="000000"/>
                </a:solidFill>
                <a:latin typeface="Calibri"/>
              </a:rPr>
              <a:pPr/>
              <a:t>10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5" y="4344030"/>
            <a:ext cx="5485772" cy="411448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7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D5D1C-25F0-E142-BC69-EFD0ACE5B663}" type="slidenum">
              <a:rPr lang="en-US">
                <a:solidFill>
                  <a:srgbClr val="000000"/>
                </a:solidFill>
                <a:latin typeface="Calibri"/>
              </a:rPr>
              <a:pPr/>
              <a:t>11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5" y="4344030"/>
            <a:ext cx="5485772" cy="411448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D5D1C-25F0-E142-BC69-EFD0ACE5B663}" type="slidenum">
              <a:rPr lang="en-US">
                <a:solidFill>
                  <a:srgbClr val="000000"/>
                </a:solidFill>
                <a:latin typeface="Calibri"/>
              </a:rPr>
              <a:pPr/>
              <a:t>12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5" y="4344030"/>
            <a:ext cx="5485772" cy="411448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7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7C23D-4509-764F-BC3B-64E45C120E7E}" type="slidenum">
              <a:rPr lang="en-US">
                <a:solidFill>
                  <a:srgbClr val="000000"/>
                </a:solidFill>
                <a:latin typeface="Calibri"/>
              </a:rPr>
              <a:pPr/>
              <a:t>16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6" y="4344031"/>
            <a:ext cx="5485772" cy="4114485"/>
          </a:xfrm>
        </p:spPr>
        <p:txBody>
          <a:bodyPr/>
          <a:lstStyle/>
          <a:p>
            <a:r>
              <a:rPr lang="en-US"/>
              <a:t>1980s – 1990s:  Warm, cool anomalies, nothing obviously spectacular  (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ehh…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)</a:t>
            </a:r>
          </a:p>
          <a:p>
            <a:endParaRPr lang="en-US"/>
          </a:p>
          <a:p>
            <a:r>
              <a:rPr lang="en-US"/>
              <a:t>Early 2000s:  some warm years, what I would have said were VERY warm until 2007!</a:t>
            </a:r>
          </a:p>
          <a:p>
            <a:endParaRPr lang="en-US"/>
          </a:p>
          <a:p>
            <a:r>
              <a:rPr lang="en-US"/>
              <a:t>2007:  Crazy ass warming, obviously tied to ice retreat  Too fast and too strong for Pacific Water to be major cause: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got to be mostly solar heating  But we want to work with Perovich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SASS group to better understand this</a:t>
            </a:r>
          </a:p>
        </p:txBody>
      </p:sp>
    </p:spTree>
    <p:extLst>
      <p:ext uri="{BB962C8B-B14F-4D97-AF65-F5344CB8AC3E}">
        <p14:creationId xmlns:p14="http://schemas.microsoft.com/office/powerpoint/2010/main" val="181262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0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4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54979-E383-CC47-9091-3E01FC0BF1DE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20D96-333A-B842-A5EA-C9F49546B9E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3813" y="26989"/>
            <a:ext cx="2017712" cy="403187"/>
            <a:chOff x="23813" y="26988"/>
            <a:chExt cx="2017712" cy="403187"/>
          </a:xfrm>
        </p:grpSpPr>
        <p:pic>
          <p:nvPicPr>
            <p:cNvPr id="8" name="Picture 7" descr="psc_logo_horiz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" y="26988"/>
              <a:ext cx="720725" cy="38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 userDrawn="1"/>
          </p:nvSpPr>
          <p:spPr bwMode="auto">
            <a:xfrm>
              <a:off x="741363" y="26988"/>
              <a:ext cx="1262397" cy="403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4" tIns="9144" rIns="9144" bIns="9144">
              <a:spAutoFit/>
            </a:bodyPr>
            <a:lstStyle/>
            <a:p>
              <a:pPr algn="l"/>
              <a:r>
                <a:rPr lang="en-US" sz="900" b="0">
                  <a:latin typeface="Arial" charset="0"/>
                </a:rPr>
                <a:t>Michael Steele</a:t>
              </a:r>
            </a:p>
            <a:p>
              <a:pPr algn="l"/>
              <a:r>
                <a:rPr lang="en-US" sz="800" b="0">
                  <a:latin typeface="Arial" charset="0"/>
                </a:rPr>
                <a:t>Polar Science Center / APL</a:t>
              </a:r>
            </a:p>
            <a:p>
              <a:pPr algn="l"/>
              <a:r>
                <a:rPr lang="en-US" sz="800" b="0">
                  <a:latin typeface="Arial" charset="0"/>
                </a:rPr>
                <a:t>University of Washington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23813" y="35203"/>
              <a:ext cx="201771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038952" y="36987"/>
            <a:ext cx="1068061" cy="427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ctr"/>
            <a:r>
              <a:rPr lang="en-US" sz="1200" i="0" dirty="0" smtClean="0">
                <a:latin typeface="+mn-lt"/>
                <a:cs typeface="+mn-cs"/>
              </a:rPr>
              <a:t>Blue Action</a:t>
            </a:r>
            <a:endParaRPr lang="en-US" sz="1100" i="1" dirty="0" smtClean="0">
              <a:latin typeface="Arial Narrow"/>
              <a:cs typeface="Arial Narrow"/>
            </a:endParaRPr>
          </a:p>
          <a:p>
            <a:pPr algn="ctr"/>
            <a:r>
              <a:rPr lang="en-US" sz="1100" b="0" i="1" baseline="0" dirty="0" smtClean="0">
                <a:latin typeface="Arial" charset="0"/>
              </a:rPr>
              <a:t>Jan 18, 2017</a:t>
            </a:r>
          </a:p>
          <a:p>
            <a:pPr algn="ctr"/>
            <a:endParaRPr lang="en-US" sz="1100" b="0" i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2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6.JP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2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33.png"/><Relationship Id="rId5" Type="http://schemas.openxmlformats.org/officeDocument/2006/relationships/image" Target="../media/image10.png"/><Relationship Id="rId6" Type="http://schemas.microsoft.com/office/2007/relationships/hdphoto" Target="../media/hdphoto5.wdp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33.png"/><Relationship Id="rId5" Type="http://schemas.openxmlformats.org/officeDocument/2006/relationships/image" Target="../media/image10.png"/><Relationship Id="rId6" Type="http://schemas.microsoft.com/office/2007/relationships/hdphoto" Target="../media/hdphoto5.wdp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0.png"/><Relationship Id="rId7" Type="http://schemas.microsoft.com/office/2007/relationships/hdphoto" Target="../media/hdphoto5.wdp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33.png"/><Relationship Id="rId5" Type="http://schemas.openxmlformats.org/officeDocument/2006/relationships/image" Target="../media/image10.png"/><Relationship Id="rId6" Type="http://schemas.microsoft.com/office/2007/relationships/hdphoto" Target="../media/hdphoto5.wdp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35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35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35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35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36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36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38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15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15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ags" Target="../tags/tag3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9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9.pn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microsoft.com/office/2007/relationships/hdphoto" Target="../media/hdphoto4.wdp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382" y="3338419"/>
            <a:ext cx="8406201" cy="1261884"/>
          </a:xfrm>
        </p:spPr>
        <p:txBody>
          <a:bodyPr>
            <a:spAutoFit/>
          </a:bodyPr>
          <a:lstStyle/>
          <a:p>
            <a:r>
              <a:rPr lang="en-US" sz="2800" b="1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90000"/>
                    </a:schemeClr>
                  </a:outerShdw>
                </a:effectLst>
                <a:latin typeface="Arial"/>
                <a:cs typeface="Arial"/>
              </a:rPr>
              <a:t>Michael Steele</a:t>
            </a:r>
            <a:endParaRPr lang="en-US" sz="1200" dirty="0" smtClean="0"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Polar Science Center, Applied Physics Lab, Univ. of WA</a:t>
            </a: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Seattle, WA USA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6270" y="25810"/>
            <a:ext cx="6859439" cy="2623053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FF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Sea </a:t>
            </a:r>
            <a:r>
              <a:rPr lang="en-US" sz="4000" b="1" dirty="0">
                <a:solidFill>
                  <a:srgbClr val="0000FF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ice 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retreat</a:t>
            </a:r>
            <a:r>
              <a:rPr lang="en-US" sz="4000" dirty="0" smtClean="0">
                <a:effectLst>
                  <a:glow rad="254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  <a:endParaRPr lang="en-US" sz="4000" b="1" dirty="0" smtClean="0">
              <a:solidFill>
                <a:srgbClr val="0000FF"/>
              </a:solidFill>
              <a:effectLst>
                <a:glow rad="254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ocean </a:t>
            </a:r>
            <a:r>
              <a:rPr lang="en-US" sz="4000" b="1" dirty="0">
                <a:solidFill>
                  <a:srgbClr val="FF0000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surface </a:t>
            </a:r>
            <a:r>
              <a:rPr lang="en-US" sz="4000" b="1" dirty="0" smtClean="0">
                <a:solidFill>
                  <a:srgbClr val="FF0000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warming</a:t>
            </a:r>
            <a:r>
              <a:rPr lang="en-US" sz="4000" dirty="0" smtClean="0">
                <a:solidFill>
                  <a:srgbClr val="000000"/>
                </a:solidFill>
                <a:effectLst>
                  <a:glow rad="254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</a:p>
          <a:p>
            <a:endParaRPr lang="en-US" sz="3200" dirty="0" smtClean="0">
              <a:solidFill>
                <a:srgbClr val="000000"/>
              </a:solidFill>
              <a:effectLst>
                <a:glow rad="254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400" b="1" i="1" dirty="0" smtClean="0">
              <a:solidFill>
                <a:srgbClr val="000000"/>
              </a:solidFill>
              <a:effectLst>
                <a:glow rad="25400">
                  <a:schemeClr val="bg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500" y1="40449" x2="64500" y2="61798"/>
                        <a14:foregroundMark x1="46250" y1="60300" x2="46250" y2="60300"/>
                        <a14:foregroundMark x1="73250" y1="53184" x2="73250" y2="53184"/>
                        <a14:foregroundMark x1="71750" y1="52434" x2="71750" y2="52434"/>
                        <a14:foregroundMark x1="74750" y1="52434" x2="74750" y2="52434"/>
                        <a14:foregroundMark x1="17750" y1="62921" x2="35000" y2="50562"/>
                        <a14:foregroundMark x1="30250" y1="44569" x2="30250" y2="44569"/>
                        <a14:foregroundMark x1="41500" y1="27341" x2="52750" y2="26592"/>
                        <a14:foregroundMark x1="55750" y1="25843" x2="55750" y2="25843"/>
                        <a14:foregroundMark x1="51750" y1="23596" x2="51750" y2="23596"/>
                        <a14:foregroundMark x1="57750" y1="26217" x2="57750" y2="26217"/>
                        <a14:foregroundMark x1="54250" y1="23970" x2="54250" y2="23970"/>
                        <a14:foregroundMark x1="56750" y1="24345" x2="56750" y2="24345"/>
                        <a14:foregroundMark x1="59500" y1="25094" x2="59500" y2="25094"/>
                        <a14:foregroundMark x1="75250" y1="67416" x2="75250" y2="67416"/>
                        <a14:foregroundMark x1="74250" y1="66292" x2="74250" y2="66292"/>
                        <a14:foregroundMark x1="75750" y1="65543" x2="75750" y2="65543"/>
                        <a14:foregroundMark x1="73500" y1="65543" x2="73500" y2="65543"/>
                        <a14:foregroundMark x1="78000" y1="66667" x2="78000" y2="66667"/>
                        <a14:foregroundMark x1="72250" y1="65918" x2="72250" y2="65918"/>
                        <a14:foregroundMark x1="40750" y1="27715" x2="40750" y2="27715"/>
                        <a14:foregroundMark x1="40000" y1="27715" x2="40000" y2="2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6057" y="0"/>
            <a:ext cx="3691086" cy="2463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92" y="597505"/>
            <a:ext cx="1549708" cy="13589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52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ig6_buoySCHEMATIC_new60m_noCT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7762" r="57367" b="13600"/>
          <a:stretch>
            <a:fillRect/>
          </a:stretch>
        </p:blipFill>
        <p:spPr bwMode="auto">
          <a:xfrm>
            <a:off x="3184" y="1376363"/>
            <a:ext cx="4029075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588442" y="2247907"/>
            <a:ext cx="325967" cy="367876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177800" y="2247900"/>
            <a:ext cx="3733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981200" y="35052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reeform 20"/>
          <p:cNvSpPr>
            <a:spLocks/>
          </p:cNvSpPr>
          <p:nvPr/>
        </p:nvSpPr>
        <p:spPr bwMode="auto">
          <a:xfrm>
            <a:off x="1214439" y="3505201"/>
            <a:ext cx="550862" cy="352425"/>
          </a:xfrm>
          <a:custGeom>
            <a:avLst/>
            <a:gdLst>
              <a:gd name="T0" fmla="*/ 99 w 347"/>
              <a:gd name="T1" fmla="*/ 0 h 222"/>
              <a:gd name="T2" fmla="*/ 95 w 347"/>
              <a:gd name="T3" fmla="*/ 114 h 222"/>
              <a:gd name="T4" fmla="*/ 0 w 347"/>
              <a:gd name="T5" fmla="*/ 123 h 222"/>
              <a:gd name="T6" fmla="*/ 14 w 347"/>
              <a:gd name="T7" fmla="*/ 222 h 222"/>
              <a:gd name="T8" fmla="*/ 342 w 347"/>
              <a:gd name="T9" fmla="*/ 222 h 222"/>
              <a:gd name="T10" fmla="*/ 347 w 347"/>
              <a:gd name="T11" fmla="*/ 146 h 222"/>
              <a:gd name="T12" fmla="*/ 248 w 347"/>
              <a:gd name="T13" fmla="*/ 123 h 222"/>
              <a:gd name="T14" fmla="*/ 257 w 347"/>
              <a:gd name="T15" fmla="*/ 2 h 222"/>
              <a:gd name="T16" fmla="*/ 99 w 347"/>
              <a:gd name="T17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7" h="222">
                <a:moveTo>
                  <a:pt x="99" y="0"/>
                </a:moveTo>
                <a:lnTo>
                  <a:pt x="95" y="114"/>
                </a:lnTo>
                <a:lnTo>
                  <a:pt x="0" y="123"/>
                </a:lnTo>
                <a:lnTo>
                  <a:pt x="14" y="222"/>
                </a:lnTo>
                <a:lnTo>
                  <a:pt x="342" y="222"/>
                </a:lnTo>
                <a:lnTo>
                  <a:pt x="347" y="146"/>
                </a:lnTo>
                <a:lnTo>
                  <a:pt x="248" y="123"/>
                </a:lnTo>
                <a:lnTo>
                  <a:pt x="257" y="2"/>
                </a:lnTo>
                <a:lnTo>
                  <a:pt x="9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77800" y="2247900"/>
            <a:ext cx="3733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1981200" y="35052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60"/>
          <p:cNvSpPr>
            <a:spLocks noChangeArrowheads="1"/>
          </p:cNvSpPr>
          <p:nvPr/>
        </p:nvSpPr>
        <p:spPr bwMode="auto">
          <a:xfrm rot="18900000">
            <a:off x="1485900" y="26828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540" y="1828801"/>
            <a:ext cx="744275" cy="16158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i="1" dirty="0">
                <a:solidFill>
                  <a:srgbClr val="000000"/>
                </a:solidFill>
                <a:latin typeface="Arial Narrow"/>
                <a:ea typeface="ＭＳ Ｐゴシック" charset="0"/>
                <a:cs typeface="Arial Narrow"/>
              </a:rPr>
              <a:t>submergence</a:t>
            </a:r>
          </a:p>
        </p:txBody>
      </p:sp>
      <p:sp>
        <p:nvSpPr>
          <p:cNvPr id="20" name="Rectangle 63"/>
          <p:cNvSpPr>
            <a:spLocks noChangeArrowheads="1"/>
          </p:cNvSpPr>
          <p:nvPr/>
        </p:nvSpPr>
        <p:spPr bwMode="auto">
          <a:xfrm rot="18900000">
            <a:off x="1463675" y="20224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64"/>
          <p:cNvSpPr>
            <a:spLocks noChangeArrowheads="1"/>
          </p:cNvSpPr>
          <p:nvPr/>
        </p:nvSpPr>
        <p:spPr bwMode="auto">
          <a:xfrm rot="18900000">
            <a:off x="2111375" y="20224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Box 65"/>
          <p:cNvSpPr txBox="1">
            <a:spLocks noChangeArrowheads="1"/>
          </p:cNvSpPr>
          <p:nvPr/>
        </p:nvSpPr>
        <p:spPr bwMode="auto">
          <a:xfrm>
            <a:off x="2763838" y="2074881"/>
            <a:ext cx="436562" cy="153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>
                <a:solidFill>
                  <a:srgbClr val="000000"/>
                </a:solidFill>
                <a:latin typeface="Arial Narrow" charset="0"/>
                <a:cs typeface="Arial Narrow" charset="0"/>
              </a:rPr>
              <a:t>, GPS  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62008" y="3429006"/>
            <a:ext cx="433505" cy="618303"/>
            <a:chOff x="4162332" y="2670267"/>
            <a:chExt cx="1978118" cy="269454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r="-10826"/>
            <a:stretch/>
          </p:blipFill>
          <p:spPr>
            <a:xfrm>
              <a:off x="4162332" y="2670267"/>
              <a:ext cx="1978118" cy="2694543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 bwMode="auto">
            <a:xfrm>
              <a:off x="4632325" y="2940050"/>
              <a:ext cx="587375" cy="260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5387975" y="2676525"/>
              <a:ext cx="0" cy="26797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1565188" y="4440666"/>
            <a:ext cx="433505" cy="618303"/>
            <a:chOff x="4162332" y="2670267"/>
            <a:chExt cx="1978118" cy="269454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/>
            <a:srcRect r="-10826"/>
            <a:stretch/>
          </p:blipFill>
          <p:spPr>
            <a:xfrm>
              <a:off x="4162332" y="2670267"/>
              <a:ext cx="1978118" cy="2694543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 bwMode="auto">
            <a:xfrm>
              <a:off x="4632325" y="2940050"/>
              <a:ext cx="587375" cy="260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5387975" y="2676525"/>
              <a:ext cx="0" cy="26797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/>
          <p:cNvGrpSpPr/>
          <p:nvPr/>
        </p:nvGrpSpPr>
        <p:grpSpPr>
          <a:xfrm>
            <a:off x="1571532" y="5593191"/>
            <a:ext cx="433505" cy="618303"/>
            <a:chOff x="4162332" y="2670267"/>
            <a:chExt cx="1978118" cy="26945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r="-10826"/>
            <a:stretch/>
          </p:blipFill>
          <p:spPr>
            <a:xfrm>
              <a:off x="4162332" y="2670267"/>
              <a:ext cx="1978118" cy="2694543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 bwMode="auto">
            <a:xfrm>
              <a:off x="4632325" y="2940050"/>
              <a:ext cx="587375" cy="260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5387975" y="2676525"/>
              <a:ext cx="0" cy="26797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</p:grpSp>
      <p:sp>
        <p:nvSpPr>
          <p:cNvPr id="26" name="Rectangle 8"/>
          <p:cNvSpPr/>
          <p:nvPr/>
        </p:nvSpPr>
        <p:spPr bwMode="auto">
          <a:xfrm>
            <a:off x="1863733" y="5001819"/>
            <a:ext cx="912813" cy="262349"/>
          </a:xfrm>
          <a:custGeom>
            <a:avLst/>
            <a:gdLst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0 w 884238"/>
              <a:gd name="connsiteY3" fmla="*/ 262349 h 262349"/>
              <a:gd name="connsiteX4" fmla="*/ 0 w 884238"/>
              <a:gd name="connsiteY4" fmla="*/ 0 h 262349"/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114300 w 884238"/>
              <a:gd name="connsiteY3" fmla="*/ 259174 h 262349"/>
              <a:gd name="connsiteX4" fmla="*/ 0 w 884238"/>
              <a:gd name="connsiteY4" fmla="*/ 262349 h 262349"/>
              <a:gd name="connsiteX5" fmla="*/ 0 w 884238"/>
              <a:gd name="connsiteY5" fmla="*/ 0 h 262349"/>
              <a:gd name="connsiteX0" fmla="*/ 28575 w 912813"/>
              <a:gd name="connsiteY0" fmla="*/ 0 h 262349"/>
              <a:gd name="connsiteX1" fmla="*/ 912813 w 912813"/>
              <a:gd name="connsiteY1" fmla="*/ 0 h 262349"/>
              <a:gd name="connsiteX2" fmla="*/ 912813 w 912813"/>
              <a:gd name="connsiteY2" fmla="*/ 262349 h 262349"/>
              <a:gd name="connsiteX3" fmla="*/ 142875 w 912813"/>
              <a:gd name="connsiteY3" fmla="*/ 259174 h 262349"/>
              <a:gd name="connsiteX4" fmla="*/ 0 w 912813"/>
              <a:gd name="connsiteY4" fmla="*/ 202024 h 262349"/>
              <a:gd name="connsiteX5" fmla="*/ 28575 w 912813"/>
              <a:gd name="connsiteY5" fmla="*/ 0 h 26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2813" h="262349">
                <a:moveTo>
                  <a:pt x="28575" y="0"/>
                </a:moveTo>
                <a:lnTo>
                  <a:pt x="912813" y="0"/>
                </a:lnTo>
                <a:lnTo>
                  <a:pt x="912813" y="262349"/>
                </a:lnTo>
                <a:lnTo>
                  <a:pt x="142875" y="259174"/>
                </a:lnTo>
                <a:lnTo>
                  <a:pt x="0" y="202024"/>
                </a:lnTo>
                <a:lnTo>
                  <a:pt x="28575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7" name="Rectangle 8"/>
          <p:cNvSpPr/>
          <p:nvPr/>
        </p:nvSpPr>
        <p:spPr bwMode="auto">
          <a:xfrm>
            <a:off x="129209" y="4568432"/>
            <a:ext cx="1490663" cy="419511"/>
          </a:xfrm>
          <a:custGeom>
            <a:avLst/>
            <a:gdLst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0 w 884238"/>
              <a:gd name="connsiteY3" fmla="*/ 262349 h 262349"/>
              <a:gd name="connsiteX4" fmla="*/ 0 w 884238"/>
              <a:gd name="connsiteY4" fmla="*/ 0 h 262349"/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114300 w 884238"/>
              <a:gd name="connsiteY3" fmla="*/ 259174 h 262349"/>
              <a:gd name="connsiteX4" fmla="*/ 0 w 884238"/>
              <a:gd name="connsiteY4" fmla="*/ 262349 h 262349"/>
              <a:gd name="connsiteX5" fmla="*/ 0 w 884238"/>
              <a:gd name="connsiteY5" fmla="*/ 0 h 262349"/>
              <a:gd name="connsiteX0" fmla="*/ 28575 w 912813"/>
              <a:gd name="connsiteY0" fmla="*/ 0 h 262349"/>
              <a:gd name="connsiteX1" fmla="*/ 912813 w 912813"/>
              <a:gd name="connsiteY1" fmla="*/ 0 h 262349"/>
              <a:gd name="connsiteX2" fmla="*/ 912813 w 912813"/>
              <a:gd name="connsiteY2" fmla="*/ 262349 h 262349"/>
              <a:gd name="connsiteX3" fmla="*/ 142875 w 912813"/>
              <a:gd name="connsiteY3" fmla="*/ 259174 h 262349"/>
              <a:gd name="connsiteX4" fmla="*/ 0 w 912813"/>
              <a:gd name="connsiteY4" fmla="*/ 202024 h 262349"/>
              <a:gd name="connsiteX5" fmla="*/ 28575 w 912813"/>
              <a:gd name="connsiteY5" fmla="*/ 0 h 262349"/>
              <a:gd name="connsiteX0" fmla="*/ 79375 w 963613"/>
              <a:gd name="connsiteY0" fmla="*/ 0 h 262349"/>
              <a:gd name="connsiteX1" fmla="*/ 963613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963613"/>
              <a:gd name="connsiteY0" fmla="*/ 0 h 262349"/>
              <a:gd name="connsiteX1" fmla="*/ 496888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506413"/>
              <a:gd name="connsiteY0" fmla="*/ 0 h 259174"/>
              <a:gd name="connsiteX1" fmla="*/ 496888 w 506413"/>
              <a:gd name="connsiteY1" fmla="*/ 0 h 259174"/>
              <a:gd name="connsiteX2" fmla="*/ 506413 w 506413"/>
              <a:gd name="connsiteY2" fmla="*/ 252824 h 259174"/>
              <a:gd name="connsiteX3" fmla="*/ 193675 w 506413"/>
              <a:gd name="connsiteY3" fmla="*/ 259174 h 259174"/>
              <a:gd name="connsiteX4" fmla="*/ 0 w 506413"/>
              <a:gd name="connsiteY4" fmla="*/ 113124 h 259174"/>
              <a:gd name="connsiteX5" fmla="*/ 79375 w 506413"/>
              <a:gd name="connsiteY5" fmla="*/ 0 h 259174"/>
              <a:gd name="connsiteX0" fmla="*/ 1063625 w 1490663"/>
              <a:gd name="connsiteY0" fmla="*/ 0 h 290924"/>
              <a:gd name="connsiteX1" fmla="*/ 1481138 w 1490663"/>
              <a:gd name="connsiteY1" fmla="*/ 0 h 290924"/>
              <a:gd name="connsiteX2" fmla="*/ 1490663 w 1490663"/>
              <a:gd name="connsiteY2" fmla="*/ 252824 h 290924"/>
              <a:gd name="connsiteX3" fmla="*/ 1177925 w 1490663"/>
              <a:gd name="connsiteY3" fmla="*/ 259174 h 290924"/>
              <a:gd name="connsiteX4" fmla="*/ 0 w 1490663"/>
              <a:gd name="connsiteY4" fmla="*/ 290924 h 290924"/>
              <a:gd name="connsiteX5" fmla="*/ 1063625 w 1490663"/>
              <a:gd name="connsiteY5" fmla="*/ 0 h 290924"/>
              <a:gd name="connsiteX0" fmla="*/ 111125 w 1490663"/>
              <a:gd name="connsiteY0" fmla="*/ 79375 h 290924"/>
              <a:gd name="connsiteX1" fmla="*/ 1481138 w 1490663"/>
              <a:gd name="connsiteY1" fmla="*/ 0 h 290924"/>
              <a:gd name="connsiteX2" fmla="*/ 1490663 w 1490663"/>
              <a:gd name="connsiteY2" fmla="*/ 252824 h 290924"/>
              <a:gd name="connsiteX3" fmla="*/ 1177925 w 1490663"/>
              <a:gd name="connsiteY3" fmla="*/ 259174 h 290924"/>
              <a:gd name="connsiteX4" fmla="*/ 0 w 1490663"/>
              <a:gd name="connsiteY4" fmla="*/ 290924 h 290924"/>
              <a:gd name="connsiteX5" fmla="*/ 111125 w 1490663"/>
              <a:gd name="connsiteY5" fmla="*/ 79375 h 290924"/>
              <a:gd name="connsiteX0" fmla="*/ 111125 w 1490663"/>
              <a:gd name="connsiteY0" fmla="*/ 79375 h 290924"/>
              <a:gd name="connsiteX1" fmla="*/ 1481138 w 1490663"/>
              <a:gd name="connsiteY1" fmla="*/ 0 h 290924"/>
              <a:gd name="connsiteX2" fmla="*/ 1490663 w 1490663"/>
              <a:gd name="connsiteY2" fmla="*/ 252824 h 290924"/>
              <a:gd name="connsiteX3" fmla="*/ 1177925 w 1490663"/>
              <a:gd name="connsiteY3" fmla="*/ 259174 h 290924"/>
              <a:gd name="connsiteX4" fmla="*/ 299423 w 1490663"/>
              <a:gd name="connsiteY4" fmla="*/ 279811 h 290924"/>
              <a:gd name="connsiteX5" fmla="*/ 0 w 1490663"/>
              <a:gd name="connsiteY5" fmla="*/ 290924 h 290924"/>
              <a:gd name="connsiteX6" fmla="*/ 111125 w 1490663"/>
              <a:gd name="connsiteY6" fmla="*/ 79375 h 290924"/>
              <a:gd name="connsiteX0" fmla="*/ 111125 w 1490663"/>
              <a:gd name="connsiteY0" fmla="*/ 79375 h 419511"/>
              <a:gd name="connsiteX1" fmla="*/ 1481138 w 1490663"/>
              <a:gd name="connsiteY1" fmla="*/ 0 h 419511"/>
              <a:gd name="connsiteX2" fmla="*/ 1490663 w 1490663"/>
              <a:gd name="connsiteY2" fmla="*/ 252824 h 419511"/>
              <a:gd name="connsiteX3" fmla="*/ 1177925 w 1490663"/>
              <a:gd name="connsiteY3" fmla="*/ 259174 h 419511"/>
              <a:gd name="connsiteX4" fmla="*/ 556598 w 1490663"/>
              <a:gd name="connsiteY4" fmla="*/ 419511 h 419511"/>
              <a:gd name="connsiteX5" fmla="*/ 0 w 1490663"/>
              <a:gd name="connsiteY5" fmla="*/ 290924 h 419511"/>
              <a:gd name="connsiteX6" fmla="*/ 111125 w 1490663"/>
              <a:gd name="connsiteY6" fmla="*/ 79375 h 419511"/>
              <a:gd name="connsiteX0" fmla="*/ 111125 w 1490663"/>
              <a:gd name="connsiteY0" fmla="*/ 79375 h 419511"/>
              <a:gd name="connsiteX1" fmla="*/ 1481138 w 1490663"/>
              <a:gd name="connsiteY1" fmla="*/ 0 h 419511"/>
              <a:gd name="connsiteX2" fmla="*/ 1490663 w 1490663"/>
              <a:gd name="connsiteY2" fmla="*/ 252824 h 419511"/>
              <a:gd name="connsiteX3" fmla="*/ 1295400 w 1490663"/>
              <a:gd name="connsiteY3" fmla="*/ 411574 h 419511"/>
              <a:gd name="connsiteX4" fmla="*/ 556598 w 1490663"/>
              <a:gd name="connsiteY4" fmla="*/ 419511 h 419511"/>
              <a:gd name="connsiteX5" fmla="*/ 0 w 1490663"/>
              <a:gd name="connsiteY5" fmla="*/ 290924 h 419511"/>
              <a:gd name="connsiteX6" fmla="*/ 111125 w 1490663"/>
              <a:gd name="connsiteY6" fmla="*/ 79375 h 41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0663" h="419511">
                <a:moveTo>
                  <a:pt x="111125" y="79375"/>
                </a:moveTo>
                <a:lnTo>
                  <a:pt x="1481138" y="0"/>
                </a:lnTo>
                <a:lnTo>
                  <a:pt x="1490663" y="252824"/>
                </a:lnTo>
                <a:lnTo>
                  <a:pt x="1295400" y="411574"/>
                </a:lnTo>
                <a:lnTo>
                  <a:pt x="556598" y="419511"/>
                </a:lnTo>
                <a:lnTo>
                  <a:pt x="0" y="290924"/>
                </a:lnTo>
                <a:lnTo>
                  <a:pt x="111125" y="79375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8" name="Rectangle 8"/>
          <p:cNvSpPr/>
          <p:nvPr/>
        </p:nvSpPr>
        <p:spPr bwMode="auto">
          <a:xfrm>
            <a:off x="1889135" y="4502572"/>
            <a:ext cx="1168399" cy="485371"/>
          </a:xfrm>
          <a:custGeom>
            <a:avLst/>
            <a:gdLst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0 w 884238"/>
              <a:gd name="connsiteY3" fmla="*/ 262349 h 262349"/>
              <a:gd name="connsiteX4" fmla="*/ 0 w 884238"/>
              <a:gd name="connsiteY4" fmla="*/ 0 h 262349"/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114300 w 884238"/>
              <a:gd name="connsiteY3" fmla="*/ 259174 h 262349"/>
              <a:gd name="connsiteX4" fmla="*/ 0 w 884238"/>
              <a:gd name="connsiteY4" fmla="*/ 262349 h 262349"/>
              <a:gd name="connsiteX5" fmla="*/ 0 w 884238"/>
              <a:gd name="connsiteY5" fmla="*/ 0 h 262349"/>
              <a:gd name="connsiteX0" fmla="*/ 28575 w 912813"/>
              <a:gd name="connsiteY0" fmla="*/ 0 h 262349"/>
              <a:gd name="connsiteX1" fmla="*/ 912813 w 912813"/>
              <a:gd name="connsiteY1" fmla="*/ 0 h 262349"/>
              <a:gd name="connsiteX2" fmla="*/ 912813 w 912813"/>
              <a:gd name="connsiteY2" fmla="*/ 262349 h 262349"/>
              <a:gd name="connsiteX3" fmla="*/ 142875 w 912813"/>
              <a:gd name="connsiteY3" fmla="*/ 259174 h 262349"/>
              <a:gd name="connsiteX4" fmla="*/ 0 w 912813"/>
              <a:gd name="connsiteY4" fmla="*/ 202024 h 262349"/>
              <a:gd name="connsiteX5" fmla="*/ 28575 w 912813"/>
              <a:gd name="connsiteY5" fmla="*/ 0 h 262349"/>
              <a:gd name="connsiteX0" fmla="*/ 79375 w 963613"/>
              <a:gd name="connsiteY0" fmla="*/ 0 h 262349"/>
              <a:gd name="connsiteX1" fmla="*/ 963613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963613"/>
              <a:gd name="connsiteY0" fmla="*/ 0 h 262349"/>
              <a:gd name="connsiteX1" fmla="*/ 496888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506413"/>
              <a:gd name="connsiteY0" fmla="*/ 0 h 259174"/>
              <a:gd name="connsiteX1" fmla="*/ 496888 w 506413"/>
              <a:gd name="connsiteY1" fmla="*/ 0 h 259174"/>
              <a:gd name="connsiteX2" fmla="*/ 506413 w 506413"/>
              <a:gd name="connsiteY2" fmla="*/ 252824 h 259174"/>
              <a:gd name="connsiteX3" fmla="*/ 193675 w 506413"/>
              <a:gd name="connsiteY3" fmla="*/ 259174 h 259174"/>
              <a:gd name="connsiteX4" fmla="*/ 0 w 506413"/>
              <a:gd name="connsiteY4" fmla="*/ 113124 h 259174"/>
              <a:gd name="connsiteX5" fmla="*/ 79375 w 506413"/>
              <a:gd name="connsiteY5" fmla="*/ 0 h 259174"/>
              <a:gd name="connsiteX0" fmla="*/ 0 w 427038"/>
              <a:gd name="connsiteY0" fmla="*/ 0 h 259174"/>
              <a:gd name="connsiteX1" fmla="*/ 417513 w 427038"/>
              <a:gd name="connsiteY1" fmla="*/ 0 h 259174"/>
              <a:gd name="connsiteX2" fmla="*/ 427038 w 427038"/>
              <a:gd name="connsiteY2" fmla="*/ 252824 h 259174"/>
              <a:gd name="connsiteX3" fmla="*/ 114300 w 427038"/>
              <a:gd name="connsiteY3" fmla="*/ 259174 h 259174"/>
              <a:gd name="connsiteX4" fmla="*/ 44450 w 427038"/>
              <a:gd name="connsiteY4" fmla="*/ 135349 h 259174"/>
              <a:gd name="connsiteX5" fmla="*/ 0 w 427038"/>
              <a:gd name="connsiteY5" fmla="*/ 0 h 259174"/>
              <a:gd name="connsiteX0" fmla="*/ 57150 w 382588"/>
              <a:gd name="connsiteY0" fmla="*/ 60325 h 259174"/>
              <a:gd name="connsiteX1" fmla="*/ 373063 w 382588"/>
              <a:gd name="connsiteY1" fmla="*/ 0 h 259174"/>
              <a:gd name="connsiteX2" fmla="*/ 382588 w 382588"/>
              <a:gd name="connsiteY2" fmla="*/ 252824 h 259174"/>
              <a:gd name="connsiteX3" fmla="*/ 69850 w 382588"/>
              <a:gd name="connsiteY3" fmla="*/ 259174 h 259174"/>
              <a:gd name="connsiteX4" fmla="*/ 0 w 382588"/>
              <a:gd name="connsiteY4" fmla="*/ 135349 h 259174"/>
              <a:gd name="connsiteX5" fmla="*/ 57150 w 382588"/>
              <a:gd name="connsiteY5" fmla="*/ 60325 h 259174"/>
              <a:gd name="connsiteX0" fmla="*/ 57150 w 382588"/>
              <a:gd name="connsiteY0" fmla="*/ 50800 h 249649"/>
              <a:gd name="connsiteX1" fmla="*/ 284163 w 382588"/>
              <a:gd name="connsiteY1" fmla="*/ 0 h 249649"/>
              <a:gd name="connsiteX2" fmla="*/ 382588 w 382588"/>
              <a:gd name="connsiteY2" fmla="*/ 243299 h 249649"/>
              <a:gd name="connsiteX3" fmla="*/ 69850 w 382588"/>
              <a:gd name="connsiteY3" fmla="*/ 249649 h 249649"/>
              <a:gd name="connsiteX4" fmla="*/ 0 w 382588"/>
              <a:gd name="connsiteY4" fmla="*/ 125824 h 249649"/>
              <a:gd name="connsiteX5" fmla="*/ 57150 w 382588"/>
              <a:gd name="connsiteY5" fmla="*/ 50800 h 249649"/>
              <a:gd name="connsiteX0" fmla="*/ 57150 w 331788"/>
              <a:gd name="connsiteY0" fmla="*/ 50800 h 249649"/>
              <a:gd name="connsiteX1" fmla="*/ 284163 w 331788"/>
              <a:gd name="connsiteY1" fmla="*/ 0 h 249649"/>
              <a:gd name="connsiteX2" fmla="*/ 331788 w 331788"/>
              <a:gd name="connsiteY2" fmla="*/ 202024 h 249649"/>
              <a:gd name="connsiteX3" fmla="*/ 69850 w 331788"/>
              <a:gd name="connsiteY3" fmla="*/ 249649 h 249649"/>
              <a:gd name="connsiteX4" fmla="*/ 0 w 331788"/>
              <a:gd name="connsiteY4" fmla="*/ 125824 h 249649"/>
              <a:gd name="connsiteX5" fmla="*/ 57150 w 331788"/>
              <a:gd name="connsiteY5" fmla="*/ 50800 h 249649"/>
              <a:gd name="connsiteX0" fmla="*/ 57150 w 354013"/>
              <a:gd name="connsiteY0" fmla="*/ 57150 h 255999"/>
              <a:gd name="connsiteX1" fmla="*/ 354013 w 354013"/>
              <a:gd name="connsiteY1" fmla="*/ 0 h 255999"/>
              <a:gd name="connsiteX2" fmla="*/ 331788 w 354013"/>
              <a:gd name="connsiteY2" fmla="*/ 208374 h 255999"/>
              <a:gd name="connsiteX3" fmla="*/ 69850 w 354013"/>
              <a:gd name="connsiteY3" fmla="*/ 255999 h 255999"/>
              <a:gd name="connsiteX4" fmla="*/ 0 w 354013"/>
              <a:gd name="connsiteY4" fmla="*/ 132174 h 255999"/>
              <a:gd name="connsiteX5" fmla="*/ 57150 w 354013"/>
              <a:gd name="connsiteY5" fmla="*/ 57150 h 25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13" h="255999">
                <a:moveTo>
                  <a:pt x="57150" y="57150"/>
                </a:moveTo>
                <a:lnTo>
                  <a:pt x="354013" y="0"/>
                </a:lnTo>
                <a:lnTo>
                  <a:pt x="331788" y="208374"/>
                </a:lnTo>
                <a:lnTo>
                  <a:pt x="69850" y="255999"/>
                </a:lnTo>
                <a:lnTo>
                  <a:pt x="0" y="132174"/>
                </a:lnTo>
                <a:lnTo>
                  <a:pt x="57150" y="5715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9" name="TextBox 35"/>
          <p:cNvSpPr txBox="1">
            <a:spLocks noChangeArrowheads="1"/>
          </p:cNvSpPr>
          <p:nvPr/>
        </p:nvSpPr>
        <p:spPr bwMode="auto">
          <a:xfrm rot="16200000">
            <a:off x="-170460" y="4239413"/>
            <a:ext cx="98227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FF0000"/>
                </a:solidFill>
                <a:latin typeface="Arial Narrow" charset="0"/>
                <a:cs typeface="Arial Narrow" charset="0"/>
              </a:rPr>
              <a:t>Euphotic Zone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801159" y="2264702"/>
            <a:ext cx="0" cy="391927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498943" y="3966639"/>
            <a:ext cx="59388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60 m</a:t>
            </a:r>
          </a:p>
        </p:txBody>
      </p:sp>
      <p:sp>
        <p:nvSpPr>
          <p:cNvPr id="33" name="Rectangle 60"/>
          <p:cNvSpPr>
            <a:spLocks noChangeAspect="1" noChangeArrowheads="1"/>
          </p:cNvSpPr>
          <p:nvPr/>
        </p:nvSpPr>
        <p:spPr bwMode="auto">
          <a:xfrm rot="19980000">
            <a:off x="1982080" y="2749272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1901276" y="3402897"/>
            <a:ext cx="1812434" cy="87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thermistors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± 0.1°C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2.5, 5, 7.5, 10, 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15,</a:t>
            </a:r>
            <a:r>
              <a:rPr lang="en-US" sz="13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20, 25, 30, 35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40</a:t>
            </a:r>
            <a:r>
              <a:rPr lang="en-US" sz="13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,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50,</a:t>
            </a:r>
            <a:r>
              <a:rPr lang="en-US" sz="13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60 m depth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1989470" y="4455418"/>
            <a:ext cx="1978977" cy="48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pressure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± 1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dbar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20, </a:t>
            </a:r>
            <a:r>
              <a:rPr lang="en-US" sz="1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40 m,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60 m depth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1632560" y="2830577"/>
            <a:ext cx="328688" cy="218858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>
            <a:glow rad="12700">
              <a:schemeClr val="bg1"/>
            </a:glow>
            <a:outerShdw blurRad="63500" dist="35921" dir="2700000" algn="ctr" rotWithShape="0">
              <a:srgbClr val="868686"/>
            </a:outerShdw>
          </a:effectLst>
          <a:extLst/>
        </p:spPr>
      </p:cxnSp>
      <p:sp>
        <p:nvSpPr>
          <p:cNvPr id="38" name="TextBox 61"/>
          <p:cNvSpPr txBox="1">
            <a:spLocks noChangeArrowheads="1"/>
          </p:cNvSpPr>
          <p:nvPr/>
        </p:nvSpPr>
        <p:spPr bwMode="auto">
          <a:xfrm>
            <a:off x="1380966" y="2980689"/>
            <a:ext cx="25126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FF0000"/>
                </a:solidFill>
                <a:latin typeface="Arial Narrow" charset="0"/>
                <a:cs typeface="Arial Narrow" charset="0"/>
              </a:rPr>
              <a:t>SST</a:t>
            </a:r>
            <a:endParaRPr lang="en-US" sz="1100" i="1" dirty="0">
              <a:solidFill>
                <a:srgbClr val="FF0000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39" name="TextBox 61"/>
          <p:cNvSpPr txBox="1">
            <a:spLocks noChangeArrowheads="1"/>
          </p:cNvSpPr>
          <p:nvPr/>
        </p:nvSpPr>
        <p:spPr bwMode="auto">
          <a:xfrm>
            <a:off x="719896" y="2775091"/>
            <a:ext cx="617839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000000"/>
                </a:solidFill>
                <a:latin typeface="Arial Narrow" charset="0"/>
                <a:cs typeface="Arial Narrow" charset="0"/>
              </a:rPr>
              <a:t>salt switch</a:t>
            </a:r>
            <a:endParaRPr lang="en-US" sz="1100" i="1" dirty="0">
              <a:solidFill>
                <a:srgbClr val="000000"/>
              </a:solidFill>
              <a:latin typeface="Arial Narrow" charset="0"/>
              <a:cs typeface="Arial Narrow" charset="0"/>
            </a:endParaRPr>
          </a:p>
        </p:txBody>
      </p:sp>
      <p:cxnSp>
        <p:nvCxnSpPr>
          <p:cNvPr id="40" name="Straight Arrow Connector 39"/>
          <p:cNvCxnSpPr>
            <a:stCxn id="39" idx="3"/>
          </p:cNvCxnSpPr>
          <p:nvPr/>
        </p:nvCxnSpPr>
        <p:spPr bwMode="auto">
          <a:xfrm flipV="1">
            <a:off x="1337735" y="2775091"/>
            <a:ext cx="162177" cy="84639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7100" y="0"/>
            <a:ext cx="5041900" cy="863599"/>
          </a:xfrm>
          <a:solidFill>
            <a:schemeClr val="bg1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12700" dir="5400000" algn="ctr" rotWithShape="0">
                    <a:srgbClr val="FF66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 charset="0"/>
              </a:rPr>
              <a:t>The</a:t>
            </a:r>
            <a:r>
              <a:rPr lang="en-US" sz="3600" b="1" dirty="0" smtClean="0">
                <a:latin typeface="Comic Sans MS" charset="0"/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  <a:latin typeface="Comic Sans MS" charset="0"/>
              </a:rPr>
              <a:t>UpTempO</a:t>
            </a:r>
            <a:r>
              <a:rPr lang="en-US" sz="3600" b="1" dirty="0">
                <a:latin typeface="Comic Sans MS" charset="0"/>
              </a:rPr>
              <a:t> </a:t>
            </a:r>
            <a:r>
              <a:rPr lang="en-US" sz="3600" dirty="0">
                <a:latin typeface="Comic Sans MS" charset="0"/>
              </a:rPr>
              <a:t>buoy</a:t>
            </a:r>
            <a:endParaRPr lang="en-US" sz="3600" i="1" dirty="0">
              <a:latin typeface="Comic Sans MS" charset="0"/>
            </a:endParaRPr>
          </a:p>
        </p:txBody>
      </p:sp>
      <p:sp>
        <p:nvSpPr>
          <p:cNvPr id="1007620" name="Rectangle 4"/>
          <p:cNvSpPr>
            <a:spLocks noChangeArrowheads="1"/>
          </p:cNvSpPr>
          <p:nvPr/>
        </p:nvSpPr>
        <p:spPr bwMode="auto">
          <a:xfrm>
            <a:off x="792163" y="1984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2700" dir="5400000" algn="ctr" rotWithShape="0">
                    <a:srgbClr val="FF66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 i="1">
              <a:solidFill>
                <a:srgbClr val="44546A"/>
              </a:solidFill>
              <a:latin typeface="Arial Narrow" charset="0"/>
              <a:ea typeface="ＭＳ Ｐゴシック" charset="0"/>
            </a:endParaRPr>
          </a:p>
        </p:txBody>
      </p:sp>
      <p:sp>
        <p:nvSpPr>
          <p:cNvPr id="1007622" name="Text Box 6"/>
          <p:cNvSpPr txBox="1">
            <a:spLocks noChangeArrowheads="1"/>
          </p:cNvSpPr>
          <p:nvPr/>
        </p:nvSpPr>
        <p:spPr bwMode="auto">
          <a:xfrm>
            <a:off x="3924853" y="1701525"/>
            <a:ext cx="4942379" cy="213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Surface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: </a:t>
            </a:r>
            <a:r>
              <a:rPr lang="en-US" sz="2000" dirty="0" smtClean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SLP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SST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GPS</a:t>
            </a:r>
            <a:r>
              <a:rPr lang="en-US" sz="2000" dirty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Iridium    …</a:t>
            </a:r>
            <a:r>
              <a:rPr lang="en-US" sz="1600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[anemometer]</a:t>
            </a:r>
            <a:endParaRPr lang="en-US" sz="1600" i="1" dirty="0">
              <a:solidFill>
                <a:srgbClr val="000066"/>
              </a:solidFill>
              <a:latin typeface="Arial Narrow"/>
              <a:ea typeface="ＭＳ Ｐゴシック" charset="0"/>
              <a:cs typeface="Arial Narrow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Cable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: 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12-16 x </a:t>
            </a:r>
            <a:r>
              <a:rPr lang="en-US" sz="2000" b="1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T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(± 0.1°C)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3 x </a:t>
            </a:r>
            <a:r>
              <a:rPr lang="en-US" sz="2000" b="1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P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(± 1 </a:t>
            </a:r>
            <a:r>
              <a:rPr lang="en-US" i="1" dirty="0" err="1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dbar</a:t>
            </a:r>
            <a:r>
              <a:rPr lang="en-US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)    …</a:t>
            </a:r>
            <a:r>
              <a:rPr lang="en-US" sz="1600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[S]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60 m 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basin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) </a:t>
            </a:r>
            <a:r>
              <a:rPr lang="en-US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or 25 m 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shelves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endParaRPr lang="en-US" dirty="0" smtClean="0">
              <a:solidFill>
                <a:srgbClr val="008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07624" name="Freeform 8"/>
          <p:cNvSpPr>
            <a:spLocks/>
          </p:cNvSpPr>
          <p:nvPr/>
        </p:nvSpPr>
        <p:spPr bwMode="auto">
          <a:xfrm>
            <a:off x="3889320" y="1622425"/>
            <a:ext cx="5105400" cy="4016375"/>
          </a:xfrm>
          <a:custGeom>
            <a:avLst/>
            <a:gdLst>
              <a:gd name="T0" fmla="*/ 9 w 3216"/>
              <a:gd name="T1" fmla="*/ 2289 h 2289"/>
              <a:gd name="T2" fmla="*/ 0 w 3216"/>
              <a:gd name="T3" fmla="*/ 0 h 2289"/>
              <a:gd name="T4" fmla="*/ 3216 w 3216"/>
              <a:gd name="T5" fmla="*/ 0 h 2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16" h="2289">
                <a:moveTo>
                  <a:pt x="9" y="2289"/>
                </a:moveTo>
                <a:lnTo>
                  <a:pt x="0" y="0"/>
                </a:lnTo>
                <a:lnTo>
                  <a:pt x="3216" y="0"/>
                </a:ln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prstShdw prst="shdw17" dist="17961" dir="2700000">
              <a:srgbClr val="FF3300"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prstClr val="black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07631" name="Text Box 15"/>
          <p:cNvSpPr txBox="1">
            <a:spLocks noChangeArrowheads="1"/>
          </p:cNvSpPr>
          <p:nvPr/>
        </p:nvSpPr>
        <p:spPr bwMode="auto">
          <a:xfrm>
            <a:off x="919949" y="791636"/>
            <a:ext cx="41313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Up</a:t>
            </a:r>
            <a:r>
              <a:rPr lang="en-US" sz="2000" b="1" dirty="0">
                <a:solidFill>
                  <a:srgbClr val="44546A"/>
                </a:solidFill>
                <a:latin typeface="Arial Narrow" charset="0"/>
                <a:ea typeface="ＭＳ Ｐゴシック" charset="0"/>
              </a:rPr>
              <a:t>per </a:t>
            </a:r>
            <a:r>
              <a:rPr lang="en-US" sz="2000" b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Temp</a:t>
            </a:r>
            <a:r>
              <a:rPr lang="en-US" sz="2000" b="1" dirty="0">
                <a:solidFill>
                  <a:srgbClr val="44546A"/>
                </a:solidFill>
                <a:latin typeface="Arial Narrow" charset="0"/>
                <a:ea typeface="ＭＳ Ｐゴシック" charset="0"/>
              </a:rPr>
              <a:t>erature of the polar </a:t>
            </a:r>
            <a:r>
              <a:rPr lang="en-US" sz="2000" b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O</a:t>
            </a:r>
            <a:r>
              <a:rPr lang="en-US" sz="2000" b="1" dirty="0">
                <a:solidFill>
                  <a:srgbClr val="44546A"/>
                </a:solidFill>
                <a:latin typeface="Arial Narrow" charset="0"/>
                <a:ea typeface="ＭＳ Ｐゴシック" charset="0"/>
              </a:rPr>
              <a:t>ceans</a:t>
            </a:r>
          </a:p>
        </p:txBody>
      </p: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5986315" y="772431"/>
            <a:ext cx="2678263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(J Tech, 2017)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24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ig6_buoySCHEMATIC_new60m_noCT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7762" r="57367" b="13600"/>
          <a:stretch>
            <a:fillRect/>
          </a:stretch>
        </p:blipFill>
        <p:spPr bwMode="auto">
          <a:xfrm>
            <a:off x="3184" y="1376363"/>
            <a:ext cx="4029075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588442" y="2247907"/>
            <a:ext cx="325967" cy="367876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177800" y="2247900"/>
            <a:ext cx="3733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981200" y="35052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reeform 20"/>
          <p:cNvSpPr>
            <a:spLocks/>
          </p:cNvSpPr>
          <p:nvPr/>
        </p:nvSpPr>
        <p:spPr bwMode="auto">
          <a:xfrm>
            <a:off x="1214439" y="3505201"/>
            <a:ext cx="550862" cy="352425"/>
          </a:xfrm>
          <a:custGeom>
            <a:avLst/>
            <a:gdLst>
              <a:gd name="T0" fmla="*/ 99 w 347"/>
              <a:gd name="T1" fmla="*/ 0 h 222"/>
              <a:gd name="T2" fmla="*/ 95 w 347"/>
              <a:gd name="T3" fmla="*/ 114 h 222"/>
              <a:gd name="T4" fmla="*/ 0 w 347"/>
              <a:gd name="T5" fmla="*/ 123 h 222"/>
              <a:gd name="T6" fmla="*/ 14 w 347"/>
              <a:gd name="T7" fmla="*/ 222 h 222"/>
              <a:gd name="T8" fmla="*/ 342 w 347"/>
              <a:gd name="T9" fmla="*/ 222 h 222"/>
              <a:gd name="T10" fmla="*/ 347 w 347"/>
              <a:gd name="T11" fmla="*/ 146 h 222"/>
              <a:gd name="T12" fmla="*/ 248 w 347"/>
              <a:gd name="T13" fmla="*/ 123 h 222"/>
              <a:gd name="T14" fmla="*/ 257 w 347"/>
              <a:gd name="T15" fmla="*/ 2 h 222"/>
              <a:gd name="T16" fmla="*/ 99 w 347"/>
              <a:gd name="T17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7" h="222">
                <a:moveTo>
                  <a:pt x="99" y="0"/>
                </a:moveTo>
                <a:lnTo>
                  <a:pt x="95" y="114"/>
                </a:lnTo>
                <a:lnTo>
                  <a:pt x="0" y="123"/>
                </a:lnTo>
                <a:lnTo>
                  <a:pt x="14" y="222"/>
                </a:lnTo>
                <a:lnTo>
                  <a:pt x="342" y="222"/>
                </a:lnTo>
                <a:lnTo>
                  <a:pt x="347" y="146"/>
                </a:lnTo>
                <a:lnTo>
                  <a:pt x="248" y="123"/>
                </a:lnTo>
                <a:lnTo>
                  <a:pt x="257" y="2"/>
                </a:lnTo>
                <a:lnTo>
                  <a:pt x="9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77800" y="2247900"/>
            <a:ext cx="3733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1981200" y="35052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60"/>
          <p:cNvSpPr>
            <a:spLocks noChangeArrowheads="1"/>
          </p:cNvSpPr>
          <p:nvPr/>
        </p:nvSpPr>
        <p:spPr bwMode="auto">
          <a:xfrm rot="18900000">
            <a:off x="1485900" y="26828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540" y="1828801"/>
            <a:ext cx="744275" cy="16158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i="1" dirty="0">
                <a:solidFill>
                  <a:srgbClr val="000000"/>
                </a:solidFill>
                <a:latin typeface="Arial Narrow"/>
                <a:ea typeface="ＭＳ Ｐゴシック" charset="0"/>
                <a:cs typeface="Arial Narrow"/>
              </a:rPr>
              <a:t>submergence</a:t>
            </a:r>
          </a:p>
        </p:txBody>
      </p:sp>
      <p:sp>
        <p:nvSpPr>
          <p:cNvPr id="20" name="Rectangle 63"/>
          <p:cNvSpPr>
            <a:spLocks noChangeArrowheads="1"/>
          </p:cNvSpPr>
          <p:nvPr/>
        </p:nvSpPr>
        <p:spPr bwMode="auto">
          <a:xfrm rot="18900000">
            <a:off x="1463675" y="20224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64"/>
          <p:cNvSpPr>
            <a:spLocks noChangeArrowheads="1"/>
          </p:cNvSpPr>
          <p:nvPr/>
        </p:nvSpPr>
        <p:spPr bwMode="auto">
          <a:xfrm rot="18900000">
            <a:off x="2111375" y="20224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Box 65"/>
          <p:cNvSpPr txBox="1">
            <a:spLocks noChangeArrowheads="1"/>
          </p:cNvSpPr>
          <p:nvPr/>
        </p:nvSpPr>
        <p:spPr bwMode="auto">
          <a:xfrm>
            <a:off x="2763838" y="2074881"/>
            <a:ext cx="436562" cy="153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>
                <a:solidFill>
                  <a:srgbClr val="000000"/>
                </a:solidFill>
                <a:latin typeface="Arial Narrow" charset="0"/>
                <a:cs typeface="Arial Narrow" charset="0"/>
              </a:rPr>
              <a:t>, GPS  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62008" y="3429006"/>
            <a:ext cx="433505" cy="618303"/>
            <a:chOff x="4162332" y="2670267"/>
            <a:chExt cx="1978118" cy="269454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r="-10826"/>
            <a:stretch/>
          </p:blipFill>
          <p:spPr>
            <a:xfrm>
              <a:off x="4162332" y="2670267"/>
              <a:ext cx="1978118" cy="2694543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 bwMode="auto">
            <a:xfrm>
              <a:off x="4632325" y="2940050"/>
              <a:ext cx="587375" cy="260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5387975" y="2676525"/>
              <a:ext cx="0" cy="26797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1565188" y="4440666"/>
            <a:ext cx="433505" cy="618303"/>
            <a:chOff x="4162332" y="2670267"/>
            <a:chExt cx="1978118" cy="269454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/>
            <a:srcRect r="-10826"/>
            <a:stretch/>
          </p:blipFill>
          <p:spPr>
            <a:xfrm>
              <a:off x="4162332" y="2670267"/>
              <a:ext cx="1978118" cy="2694543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 bwMode="auto">
            <a:xfrm>
              <a:off x="4632325" y="2940050"/>
              <a:ext cx="587375" cy="260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5387975" y="2676525"/>
              <a:ext cx="0" cy="26797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/>
          <p:cNvGrpSpPr/>
          <p:nvPr/>
        </p:nvGrpSpPr>
        <p:grpSpPr>
          <a:xfrm>
            <a:off x="1571532" y="5593191"/>
            <a:ext cx="433505" cy="618303"/>
            <a:chOff x="4162332" y="2670267"/>
            <a:chExt cx="1978118" cy="26945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r="-10826"/>
            <a:stretch/>
          </p:blipFill>
          <p:spPr>
            <a:xfrm>
              <a:off x="4162332" y="2670267"/>
              <a:ext cx="1978118" cy="2694543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 bwMode="auto">
            <a:xfrm>
              <a:off x="4632325" y="2940050"/>
              <a:ext cx="587375" cy="260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5387975" y="2676525"/>
              <a:ext cx="0" cy="26797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</p:grpSp>
      <p:sp>
        <p:nvSpPr>
          <p:cNvPr id="26" name="Rectangle 8"/>
          <p:cNvSpPr/>
          <p:nvPr/>
        </p:nvSpPr>
        <p:spPr bwMode="auto">
          <a:xfrm>
            <a:off x="1863733" y="5001819"/>
            <a:ext cx="912813" cy="262349"/>
          </a:xfrm>
          <a:custGeom>
            <a:avLst/>
            <a:gdLst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0 w 884238"/>
              <a:gd name="connsiteY3" fmla="*/ 262349 h 262349"/>
              <a:gd name="connsiteX4" fmla="*/ 0 w 884238"/>
              <a:gd name="connsiteY4" fmla="*/ 0 h 262349"/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114300 w 884238"/>
              <a:gd name="connsiteY3" fmla="*/ 259174 h 262349"/>
              <a:gd name="connsiteX4" fmla="*/ 0 w 884238"/>
              <a:gd name="connsiteY4" fmla="*/ 262349 h 262349"/>
              <a:gd name="connsiteX5" fmla="*/ 0 w 884238"/>
              <a:gd name="connsiteY5" fmla="*/ 0 h 262349"/>
              <a:gd name="connsiteX0" fmla="*/ 28575 w 912813"/>
              <a:gd name="connsiteY0" fmla="*/ 0 h 262349"/>
              <a:gd name="connsiteX1" fmla="*/ 912813 w 912813"/>
              <a:gd name="connsiteY1" fmla="*/ 0 h 262349"/>
              <a:gd name="connsiteX2" fmla="*/ 912813 w 912813"/>
              <a:gd name="connsiteY2" fmla="*/ 262349 h 262349"/>
              <a:gd name="connsiteX3" fmla="*/ 142875 w 912813"/>
              <a:gd name="connsiteY3" fmla="*/ 259174 h 262349"/>
              <a:gd name="connsiteX4" fmla="*/ 0 w 912813"/>
              <a:gd name="connsiteY4" fmla="*/ 202024 h 262349"/>
              <a:gd name="connsiteX5" fmla="*/ 28575 w 912813"/>
              <a:gd name="connsiteY5" fmla="*/ 0 h 26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2813" h="262349">
                <a:moveTo>
                  <a:pt x="28575" y="0"/>
                </a:moveTo>
                <a:lnTo>
                  <a:pt x="912813" y="0"/>
                </a:lnTo>
                <a:lnTo>
                  <a:pt x="912813" y="262349"/>
                </a:lnTo>
                <a:lnTo>
                  <a:pt x="142875" y="259174"/>
                </a:lnTo>
                <a:lnTo>
                  <a:pt x="0" y="202024"/>
                </a:lnTo>
                <a:lnTo>
                  <a:pt x="28575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7" name="Rectangle 8"/>
          <p:cNvSpPr/>
          <p:nvPr/>
        </p:nvSpPr>
        <p:spPr bwMode="auto">
          <a:xfrm>
            <a:off x="129209" y="4568432"/>
            <a:ext cx="1490663" cy="419511"/>
          </a:xfrm>
          <a:custGeom>
            <a:avLst/>
            <a:gdLst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0 w 884238"/>
              <a:gd name="connsiteY3" fmla="*/ 262349 h 262349"/>
              <a:gd name="connsiteX4" fmla="*/ 0 w 884238"/>
              <a:gd name="connsiteY4" fmla="*/ 0 h 262349"/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114300 w 884238"/>
              <a:gd name="connsiteY3" fmla="*/ 259174 h 262349"/>
              <a:gd name="connsiteX4" fmla="*/ 0 w 884238"/>
              <a:gd name="connsiteY4" fmla="*/ 262349 h 262349"/>
              <a:gd name="connsiteX5" fmla="*/ 0 w 884238"/>
              <a:gd name="connsiteY5" fmla="*/ 0 h 262349"/>
              <a:gd name="connsiteX0" fmla="*/ 28575 w 912813"/>
              <a:gd name="connsiteY0" fmla="*/ 0 h 262349"/>
              <a:gd name="connsiteX1" fmla="*/ 912813 w 912813"/>
              <a:gd name="connsiteY1" fmla="*/ 0 h 262349"/>
              <a:gd name="connsiteX2" fmla="*/ 912813 w 912813"/>
              <a:gd name="connsiteY2" fmla="*/ 262349 h 262349"/>
              <a:gd name="connsiteX3" fmla="*/ 142875 w 912813"/>
              <a:gd name="connsiteY3" fmla="*/ 259174 h 262349"/>
              <a:gd name="connsiteX4" fmla="*/ 0 w 912813"/>
              <a:gd name="connsiteY4" fmla="*/ 202024 h 262349"/>
              <a:gd name="connsiteX5" fmla="*/ 28575 w 912813"/>
              <a:gd name="connsiteY5" fmla="*/ 0 h 262349"/>
              <a:gd name="connsiteX0" fmla="*/ 79375 w 963613"/>
              <a:gd name="connsiteY0" fmla="*/ 0 h 262349"/>
              <a:gd name="connsiteX1" fmla="*/ 963613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963613"/>
              <a:gd name="connsiteY0" fmla="*/ 0 h 262349"/>
              <a:gd name="connsiteX1" fmla="*/ 496888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506413"/>
              <a:gd name="connsiteY0" fmla="*/ 0 h 259174"/>
              <a:gd name="connsiteX1" fmla="*/ 496888 w 506413"/>
              <a:gd name="connsiteY1" fmla="*/ 0 h 259174"/>
              <a:gd name="connsiteX2" fmla="*/ 506413 w 506413"/>
              <a:gd name="connsiteY2" fmla="*/ 252824 h 259174"/>
              <a:gd name="connsiteX3" fmla="*/ 193675 w 506413"/>
              <a:gd name="connsiteY3" fmla="*/ 259174 h 259174"/>
              <a:gd name="connsiteX4" fmla="*/ 0 w 506413"/>
              <a:gd name="connsiteY4" fmla="*/ 113124 h 259174"/>
              <a:gd name="connsiteX5" fmla="*/ 79375 w 506413"/>
              <a:gd name="connsiteY5" fmla="*/ 0 h 259174"/>
              <a:gd name="connsiteX0" fmla="*/ 1063625 w 1490663"/>
              <a:gd name="connsiteY0" fmla="*/ 0 h 290924"/>
              <a:gd name="connsiteX1" fmla="*/ 1481138 w 1490663"/>
              <a:gd name="connsiteY1" fmla="*/ 0 h 290924"/>
              <a:gd name="connsiteX2" fmla="*/ 1490663 w 1490663"/>
              <a:gd name="connsiteY2" fmla="*/ 252824 h 290924"/>
              <a:gd name="connsiteX3" fmla="*/ 1177925 w 1490663"/>
              <a:gd name="connsiteY3" fmla="*/ 259174 h 290924"/>
              <a:gd name="connsiteX4" fmla="*/ 0 w 1490663"/>
              <a:gd name="connsiteY4" fmla="*/ 290924 h 290924"/>
              <a:gd name="connsiteX5" fmla="*/ 1063625 w 1490663"/>
              <a:gd name="connsiteY5" fmla="*/ 0 h 290924"/>
              <a:gd name="connsiteX0" fmla="*/ 111125 w 1490663"/>
              <a:gd name="connsiteY0" fmla="*/ 79375 h 290924"/>
              <a:gd name="connsiteX1" fmla="*/ 1481138 w 1490663"/>
              <a:gd name="connsiteY1" fmla="*/ 0 h 290924"/>
              <a:gd name="connsiteX2" fmla="*/ 1490663 w 1490663"/>
              <a:gd name="connsiteY2" fmla="*/ 252824 h 290924"/>
              <a:gd name="connsiteX3" fmla="*/ 1177925 w 1490663"/>
              <a:gd name="connsiteY3" fmla="*/ 259174 h 290924"/>
              <a:gd name="connsiteX4" fmla="*/ 0 w 1490663"/>
              <a:gd name="connsiteY4" fmla="*/ 290924 h 290924"/>
              <a:gd name="connsiteX5" fmla="*/ 111125 w 1490663"/>
              <a:gd name="connsiteY5" fmla="*/ 79375 h 290924"/>
              <a:gd name="connsiteX0" fmla="*/ 111125 w 1490663"/>
              <a:gd name="connsiteY0" fmla="*/ 79375 h 290924"/>
              <a:gd name="connsiteX1" fmla="*/ 1481138 w 1490663"/>
              <a:gd name="connsiteY1" fmla="*/ 0 h 290924"/>
              <a:gd name="connsiteX2" fmla="*/ 1490663 w 1490663"/>
              <a:gd name="connsiteY2" fmla="*/ 252824 h 290924"/>
              <a:gd name="connsiteX3" fmla="*/ 1177925 w 1490663"/>
              <a:gd name="connsiteY3" fmla="*/ 259174 h 290924"/>
              <a:gd name="connsiteX4" fmla="*/ 299423 w 1490663"/>
              <a:gd name="connsiteY4" fmla="*/ 279811 h 290924"/>
              <a:gd name="connsiteX5" fmla="*/ 0 w 1490663"/>
              <a:gd name="connsiteY5" fmla="*/ 290924 h 290924"/>
              <a:gd name="connsiteX6" fmla="*/ 111125 w 1490663"/>
              <a:gd name="connsiteY6" fmla="*/ 79375 h 290924"/>
              <a:gd name="connsiteX0" fmla="*/ 111125 w 1490663"/>
              <a:gd name="connsiteY0" fmla="*/ 79375 h 419511"/>
              <a:gd name="connsiteX1" fmla="*/ 1481138 w 1490663"/>
              <a:gd name="connsiteY1" fmla="*/ 0 h 419511"/>
              <a:gd name="connsiteX2" fmla="*/ 1490663 w 1490663"/>
              <a:gd name="connsiteY2" fmla="*/ 252824 h 419511"/>
              <a:gd name="connsiteX3" fmla="*/ 1177925 w 1490663"/>
              <a:gd name="connsiteY3" fmla="*/ 259174 h 419511"/>
              <a:gd name="connsiteX4" fmla="*/ 556598 w 1490663"/>
              <a:gd name="connsiteY4" fmla="*/ 419511 h 419511"/>
              <a:gd name="connsiteX5" fmla="*/ 0 w 1490663"/>
              <a:gd name="connsiteY5" fmla="*/ 290924 h 419511"/>
              <a:gd name="connsiteX6" fmla="*/ 111125 w 1490663"/>
              <a:gd name="connsiteY6" fmla="*/ 79375 h 419511"/>
              <a:gd name="connsiteX0" fmla="*/ 111125 w 1490663"/>
              <a:gd name="connsiteY0" fmla="*/ 79375 h 419511"/>
              <a:gd name="connsiteX1" fmla="*/ 1481138 w 1490663"/>
              <a:gd name="connsiteY1" fmla="*/ 0 h 419511"/>
              <a:gd name="connsiteX2" fmla="*/ 1490663 w 1490663"/>
              <a:gd name="connsiteY2" fmla="*/ 252824 h 419511"/>
              <a:gd name="connsiteX3" fmla="*/ 1295400 w 1490663"/>
              <a:gd name="connsiteY3" fmla="*/ 411574 h 419511"/>
              <a:gd name="connsiteX4" fmla="*/ 556598 w 1490663"/>
              <a:gd name="connsiteY4" fmla="*/ 419511 h 419511"/>
              <a:gd name="connsiteX5" fmla="*/ 0 w 1490663"/>
              <a:gd name="connsiteY5" fmla="*/ 290924 h 419511"/>
              <a:gd name="connsiteX6" fmla="*/ 111125 w 1490663"/>
              <a:gd name="connsiteY6" fmla="*/ 79375 h 41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0663" h="419511">
                <a:moveTo>
                  <a:pt x="111125" y="79375"/>
                </a:moveTo>
                <a:lnTo>
                  <a:pt x="1481138" y="0"/>
                </a:lnTo>
                <a:lnTo>
                  <a:pt x="1490663" y="252824"/>
                </a:lnTo>
                <a:lnTo>
                  <a:pt x="1295400" y="411574"/>
                </a:lnTo>
                <a:lnTo>
                  <a:pt x="556598" y="419511"/>
                </a:lnTo>
                <a:lnTo>
                  <a:pt x="0" y="290924"/>
                </a:lnTo>
                <a:lnTo>
                  <a:pt x="111125" y="79375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8" name="Rectangle 8"/>
          <p:cNvSpPr/>
          <p:nvPr/>
        </p:nvSpPr>
        <p:spPr bwMode="auto">
          <a:xfrm>
            <a:off x="1889135" y="4502572"/>
            <a:ext cx="1168399" cy="485371"/>
          </a:xfrm>
          <a:custGeom>
            <a:avLst/>
            <a:gdLst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0 w 884238"/>
              <a:gd name="connsiteY3" fmla="*/ 262349 h 262349"/>
              <a:gd name="connsiteX4" fmla="*/ 0 w 884238"/>
              <a:gd name="connsiteY4" fmla="*/ 0 h 262349"/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114300 w 884238"/>
              <a:gd name="connsiteY3" fmla="*/ 259174 h 262349"/>
              <a:gd name="connsiteX4" fmla="*/ 0 w 884238"/>
              <a:gd name="connsiteY4" fmla="*/ 262349 h 262349"/>
              <a:gd name="connsiteX5" fmla="*/ 0 w 884238"/>
              <a:gd name="connsiteY5" fmla="*/ 0 h 262349"/>
              <a:gd name="connsiteX0" fmla="*/ 28575 w 912813"/>
              <a:gd name="connsiteY0" fmla="*/ 0 h 262349"/>
              <a:gd name="connsiteX1" fmla="*/ 912813 w 912813"/>
              <a:gd name="connsiteY1" fmla="*/ 0 h 262349"/>
              <a:gd name="connsiteX2" fmla="*/ 912813 w 912813"/>
              <a:gd name="connsiteY2" fmla="*/ 262349 h 262349"/>
              <a:gd name="connsiteX3" fmla="*/ 142875 w 912813"/>
              <a:gd name="connsiteY3" fmla="*/ 259174 h 262349"/>
              <a:gd name="connsiteX4" fmla="*/ 0 w 912813"/>
              <a:gd name="connsiteY4" fmla="*/ 202024 h 262349"/>
              <a:gd name="connsiteX5" fmla="*/ 28575 w 912813"/>
              <a:gd name="connsiteY5" fmla="*/ 0 h 262349"/>
              <a:gd name="connsiteX0" fmla="*/ 79375 w 963613"/>
              <a:gd name="connsiteY0" fmla="*/ 0 h 262349"/>
              <a:gd name="connsiteX1" fmla="*/ 963613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963613"/>
              <a:gd name="connsiteY0" fmla="*/ 0 h 262349"/>
              <a:gd name="connsiteX1" fmla="*/ 496888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506413"/>
              <a:gd name="connsiteY0" fmla="*/ 0 h 259174"/>
              <a:gd name="connsiteX1" fmla="*/ 496888 w 506413"/>
              <a:gd name="connsiteY1" fmla="*/ 0 h 259174"/>
              <a:gd name="connsiteX2" fmla="*/ 506413 w 506413"/>
              <a:gd name="connsiteY2" fmla="*/ 252824 h 259174"/>
              <a:gd name="connsiteX3" fmla="*/ 193675 w 506413"/>
              <a:gd name="connsiteY3" fmla="*/ 259174 h 259174"/>
              <a:gd name="connsiteX4" fmla="*/ 0 w 506413"/>
              <a:gd name="connsiteY4" fmla="*/ 113124 h 259174"/>
              <a:gd name="connsiteX5" fmla="*/ 79375 w 506413"/>
              <a:gd name="connsiteY5" fmla="*/ 0 h 259174"/>
              <a:gd name="connsiteX0" fmla="*/ 0 w 427038"/>
              <a:gd name="connsiteY0" fmla="*/ 0 h 259174"/>
              <a:gd name="connsiteX1" fmla="*/ 417513 w 427038"/>
              <a:gd name="connsiteY1" fmla="*/ 0 h 259174"/>
              <a:gd name="connsiteX2" fmla="*/ 427038 w 427038"/>
              <a:gd name="connsiteY2" fmla="*/ 252824 h 259174"/>
              <a:gd name="connsiteX3" fmla="*/ 114300 w 427038"/>
              <a:gd name="connsiteY3" fmla="*/ 259174 h 259174"/>
              <a:gd name="connsiteX4" fmla="*/ 44450 w 427038"/>
              <a:gd name="connsiteY4" fmla="*/ 135349 h 259174"/>
              <a:gd name="connsiteX5" fmla="*/ 0 w 427038"/>
              <a:gd name="connsiteY5" fmla="*/ 0 h 259174"/>
              <a:gd name="connsiteX0" fmla="*/ 57150 w 382588"/>
              <a:gd name="connsiteY0" fmla="*/ 60325 h 259174"/>
              <a:gd name="connsiteX1" fmla="*/ 373063 w 382588"/>
              <a:gd name="connsiteY1" fmla="*/ 0 h 259174"/>
              <a:gd name="connsiteX2" fmla="*/ 382588 w 382588"/>
              <a:gd name="connsiteY2" fmla="*/ 252824 h 259174"/>
              <a:gd name="connsiteX3" fmla="*/ 69850 w 382588"/>
              <a:gd name="connsiteY3" fmla="*/ 259174 h 259174"/>
              <a:gd name="connsiteX4" fmla="*/ 0 w 382588"/>
              <a:gd name="connsiteY4" fmla="*/ 135349 h 259174"/>
              <a:gd name="connsiteX5" fmla="*/ 57150 w 382588"/>
              <a:gd name="connsiteY5" fmla="*/ 60325 h 259174"/>
              <a:gd name="connsiteX0" fmla="*/ 57150 w 382588"/>
              <a:gd name="connsiteY0" fmla="*/ 50800 h 249649"/>
              <a:gd name="connsiteX1" fmla="*/ 284163 w 382588"/>
              <a:gd name="connsiteY1" fmla="*/ 0 h 249649"/>
              <a:gd name="connsiteX2" fmla="*/ 382588 w 382588"/>
              <a:gd name="connsiteY2" fmla="*/ 243299 h 249649"/>
              <a:gd name="connsiteX3" fmla="*/ 69850 w 382588"/>
              <a:gd name="connsiteY3" fmla="*/ 249649 h 249649"/>
              <a:gd name="connsiteX4" fmla="*/ 0 w 382588"/>
              <a:gd name="connsiteY4" fmla="*/ 125824 h 249649"/>
              <a:gd name="connsiteX5" fmla="*/ 57150 w 382588"/>
              <a:gd name="connsiteY5" fmla="*/ 50800 h 249649"/>
              <a:gd name="connsiteX0" fmla="*/ 57150 w 331788"/>
              <a:gd name="connsiteY0" fmla="*/ 50800 h 249649"/>
              <a:gd name="connsiteX1" fmla="*/ 284163 w 331788"/>
              <a:gd name="connsiteY1" fmla="*/ 0 h 249649"/>
              <a:gd name="connsiteX2" fmla="*/ 331788 w 331788"/>
              <a:gd name="connsiteY2" fmla="*/ 202024 h 249649"/>
              <a:gd name="connsiteX3" fmla="*/ 69850 w 331788"/>
              <a:gd name="connsiteY3" fmla="*/ 249649 h 249649"/>
              <a:gd name="connsiteX4" fmla="*/ 0 w 331788"/>
              <a:gd name="connsiteY4" fmla="*/ 125824 h 249649"/>
              <a:gd name="connsiteX5" fmla="*/ 57150 w 331788"/>
              <a:gd name="connsiteY5" fmla="*/ 50800 h 249649"/>
              <a:gd name="connsiteX0" fmla="*/ 57150 w 354013"/>
              <a:gd name="connsiteY0" fmla="*/ 57150 h 255999"/>
              <a:gd name="connsiteX1" fmla="*/ 354013 w 354013"/>
              <a:gd name="connsiteY1" fmla="*/ 0 h 255999"/>
              <a:gd name="connsiteX2" fmla="*/ 331788 w 354013"/>
              <a:gd name="connsiteY2" fmla="*/ 208374 h 255999"/>
              <a:gd name="connsiteX3" fmla="*/ 69850 w 354013"/>
              <a:gd name="connsiteY3" fmla="*/ 255999 h 255999"/>
              <a:gd name="connsiteX4" fmla="*/ 0 w 354013"/>
              <a:gd name="connsiteY4" fmla="*/ 132174 h 255999"/>
              <a:gd name="connsiteX5" fmla="*/ 57150 w 354013"/>
              <a:gd name="connsiteY5" fmla="*/ 57150 h 25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13" h="255999">
                <a:moveTo>
                  <a:pt x="57150" y="57150"/>
                </a:moveTo>
                <a:lnTo>
                  <a:pt x="354013" y="0"/>
                </a:lnTo>
                <a:lnTo>
                  <a:pt x="331788" y="208374"/>
                </a:lnTo>
                <a:lnTo>
                  <a:pt x="69850" y="255999"/>
                </a:lnTo>
                <a:lnTo>
                  <a:pt x="0" y="132174"/>
                </a:lnTo>
                <a:lnTo>
                  <a:pt x="57150" y="5715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9" name="TextBox 35"/>
          <p:cNvSpPr txBox="1">
            <a:spLocks noChangeArrowheads="1"/>
          </p:cNvSpPr>
          <p:nvPr/>
        </p:nvSpPr>
        <p:spPr bwMode="auto">
          <a:xfrm rot="16200000">
            <a:off x="-170460" y="4239413"/>
            <a:ext cx="98227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FF0000"/>
                </a:solidFill>
                <a:latin typeface="Arial Narrow" charset="0"/>
                <a:cs typeface="Arial Narrow" charset="0"/>
              </a:rPr>
              <a:t>Euphotic Zone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801159" y="2264702"/>
            <a:ext cx="0" cy="391927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498943" y="3966639"/>
            <a:ext cx="59388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60 m</a:t>
            </a:r>
          </a:p>
        </p:txBody>
      </p:sp>
      <p:sp>
        <p:nvSpPr>
          <p:cNvPr id="33" name="Rectangle 60"/>
          <p:cNvSpPr>
            <a:spLocks noChangeAspect="1" noChangeArrowheads="1"/>
          </p:cNvSpPr>
          <p:nvPr/>
        </p:nvSpPr>
        <p:spPr bwMode="auto">
          <a:xfrm rot="19980000">
            <a:off x="1982080" y="2749272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1901276" y="3402897"/>
            <a:ext cx="1812434" cy="87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thermistors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± 0.1°C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2.5, 5, 7.5, 10, 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15,</a:t>
            </a:r>
            <a:r>
              <a:rPr lang="en-US" sz="13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20, 25, 30, 35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40</a:t>
            </a:r>
            <a:r>
              <a:rPr lang="en-US" sz="13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,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50,</a:t>
            </a:r>
            <a:r>
              <a:rPr lang="en-US" sz="13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60 m depth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1989470" y="4455418"/>
            <a:ext cx="1978977" cy="48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pressure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± 1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dbar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20, </a:t>
            </a:r>
            <a:r>
              <a:rPr lang="en-US" sz="1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40 m,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60 m depth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1632560" y="2830577"/>
            <a:ext cx="328688" cy="218858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>
            <a:glow rad="12700">
              <a:schemeClr val="bg1"/>
            </a:glow>
            <a:outerShdw blurRad="63500" dist="35921" dir="2700000" algn="ctr" rotWithShape="0">
              <a:srgbClr val="868686"/>
            </a:outerShdw>
          </a:effectLst>
          <a:extLst/>
        </p:spPr>
      </p:cxnSp>
      <p:sp>
        <p:nvSpPr>
          <p:cNvPr id="38" name="TextBox 61"/>
          <p:cNvSpPr txBox="1">
            <a:spLocks noChangeArrowheads="1"/>
          </p:cNvSpPr>
          <p:nvPr/>
        </p:nvSpPr>
        <p:spPr bwMode="auto">
          <a:xfrm>
            <a:off x="1380966" y="2980689"/>
            <a:ext cx="25126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FF0000"/>
                </a:solidFill>
                <a:latin typeface="Arial Narrow" charset="0"/>
                <a:cs typeface="Arial Narrow" charset="0"/>
              </a:rPr>
              <a:t>SST</a:t>
            </a:r>
            <a:endParaRPr lang="en-US" sz="1100" i="1" dirty="0">
              <a:solidFill>
                <a:srgbClr val="FF0000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39" name="TextBox 61"/>
          <p:cNvSpPr txBox="1">
            <a:spLocks noChangeArrowheads="1"/>
          </p:cNvSpPr>
          <p:nvPr/>
        </p:nvSpPr>
        <p:spPr bwMode="auto">
          <a:xfrm>
            <a:off x="719896" y="2775091"/>
            <a:ext cx="617839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000000"/>
                </a:solidFill>
                <a:latin typeface="Arial Narrow" charset="0"/>
                <a:cs typeface="Arial Narrow" charset="0"/>
              </a:rPr>
              <a:t>salt switch</a:t>
            </a:r>
            <a:endParaRPr lang="en-US" sz="1100" i="1" dirty="0">
              <a:solidFill>
                <a:srgbClr val="000000"/>
              </a:solidFill>
              <a:latin typeface="Arial Narrow" charset="0"/>
              <a:cs typeface="Arial Narrow" charset="0"/>
            </a:endParaRPr>
          </a:p>
        </p:txBody>
      </p:sp>
      <p:cxnSp>
        <p:nvCxnSpPr>
          <p:cNvPr id="40" name="Straight Arrow Connector 39"/>
          <p:cNvCxnSpPr>
            <a:stCxn id="39" idx="3"/>
          </p:cNvCxnSpPr>
          <p:nvPr/>
        </p:nvCxnSpPr>
        <p:spPr bwMode="auto">
          <a:xfrm flipV="1">
            <a:off x="1337735" y="2775091"/>
            <a:ext cx="162177" cy="84639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7100" y="0"/>
            <a:ext cx="5041900" cy="863599"/>
          </a:xfrm>
          <a:solidFill>
            <a:schemeClr val="bg1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12700" dir="5400000" algn="ctr" rotWithShape="0">
                    <a:srgbClr val="FF66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 charset="0"/>
              </a:rPr>
              <a:t>The</a:t>
            </a:r>
            <a:r>
              <a:rPr lang="en-US" sz="3600" b="1" dirty="0" smtClean="0">
                <a:latin typeface="Comic Sans MS" charset="0"/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  <a:latin typeface="Comic Sans MS" charset="0"/>
              </a:rPr>
              <a:t>UpTempO</a:t>
            </a:r>
            <a:r>
              <a:rPr lang="en-US" sz="3600" b="1" dirty="0">
                <a:latin typeface="Comic Sans MS" charset="0"/>
              </a:rPr>
              <a:t> </a:t>
            </a:r>
            <a:r>
              <a:rPr lang="en-US" sz="3600" dirty="0">
                <a:latin typeface="Comic Sans MS" charset="0"/>
              </a:rPr>
              <a:t>buoy</a:t>
            </a:r>
            <a:endParaRPr lang="en-US" sz="3600" i="1" dirty="0">
              <a:latin typeface="Comic Sans MS" charset="0"/>
            </a:endParaRPr>
          </a:p>
        </p:txBody>
      </p:sp>
      <p:sp>
        <p:nvSpPr>
          <p:cNvPr id="1007620" name="Rectangle 4"/>
          <p:cNvSpPr>
            <a:spLocks noChangeArrowheads="1"/>
          </p:cNvSpPr>
          <p:nvPr/>
        </p:nvSpPr>
        <p:spPr bwMode="auto">
          <a:xfrm>
            <a:off x="792163" y="1984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2700" dir="5400000" algn="ctr" rotWithShape="0">
                    <a:srgbClr val="FF66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 i="1">
              <a:solidFill>
                <a:srgbClr val="44546A"/>
              </a:solidFill>
              <a:latin typeface="Arial Narrow" charset="0"/>
              <a:ea typeface="ＭＳ Ｐゴシック" charset="0"/>
            </a:endParaRPr>
          </a:p>
        </p:txBody>
      </p:sp>
      <p:sp>
        <p:nvSpPr>
          <p:cNvPr id="1007622" name="Text Box 6"/>
          <p:cNvSpPr txBox="1">
            <a:spLocks noChangeArrowheads="1"/>
          </p:cNvSpPr>
          <p:nvPr/>
        </p:nvSpPr>
        <p:spPr bwMode="auto">
          <a:xfrm>
            <a:off x="3924853" y="1701525"/>
            <a:ext cx="4942379" cy="316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Surface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: </a:t>
            </a:r>
            <a:r>
              <a:rPr lang="en-US" sz="2000" dirty="0" smtClean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SLP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SST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GPS</a:t>
            </a:r>
            <a:r>
              <a:rPr lang="en-US" sz="2000" dirty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Iridium    …</a:t>
            </a:r>
            <a:r>
              <a:rPr lang="en-US" sz="1600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[anemometer]</a:t>
            </a:r>
            <a:endParaRPr lang="en-US" sz="1600" i="1" dirty="0">
              <a:solidFill>
                <a:srgbClr val="000066"/>
              </a:solidFill>
              <a:latin typeface="Arial Narrow"/>
              <a:ea typeface="ＭＳ Ｐゴシック" charset="0"/>
              <a:cs typeface="Arial Narrow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Cable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: 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12-16 x </a:t>
            </a:r>
            <a:r>
              <a:rPr lang="en-US" sz="2000" b="1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T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(± 0.1°C)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3 x </a:t>
            </a:r>
            <a:r>
              <a:rPr lang="en-US" sz="2000" b="1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P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(± 1 </a:t>
            </a:r>
            <a:r>
              <a:rPr lang="en-US" i="1" dirty="0" err="1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dbar</a:t>
            </a:r>
            <a:r>
              <a:rPr lang="en-US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)    …</a:t>
            </a:r>
            <a:r>
              <a:rPr lang="en-US" sz="1600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[S]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60 m 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basin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) </a:t>
            </a:r>
            <a:r>
              <a:rPr lang="en-US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or 25 m 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shelves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Deploy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: 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in </a:t>
            </a:r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ice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or </a:t>
            </a:r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water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by </a:t>
            </a:r>
            <a:r>
              <a:rPr lang="en-US" dirty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ship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, </a:t>
            </a:r>
            <a:r>
              <a:rPr lang="en-US" dirty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ice camp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, </a:t>
            </a:r>
            <a:r>
              <a:rPr lang="en-US" dirty="0" smtClean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air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 25 m long for </a:t>
            </a:r>
            <a:r>
              <a:rPr lang="en-US" u="sng" dirty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shelves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endParaRPr lang="en-US" dirty="0" smtClean="0">
              <a:solidFill>
                <a:srgbClr val="008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07624" name="Freeform 8"/>
          <p:cNvSpPr>
            <a:spLocks/>
          </p:cNvSpPr>
          <p:nvPr/>
        </p:nvSpPr>
        <p:spPr bwMode="auto">
          <a:xfrm>
            <a:off x="3889320" y="1622425"/>
            <a:ext cx="5105400" cy="4016375"/>
          </a:xfrm>
          <a:custGeom>
            <a:avLst/>
            <a:gdLst>
              <a:gd name="T0" fmla="*/ 9 w 3216"/>
              <a:gd name="T1" fmla="*/ 2289 h 2289"/>
              <a:gd name="T2" fmla="*/ 0 w 3216"/>
              <a:gd name="T3" fmla="*/ 0 h 2289"/>
              <a:gd name="T4" fmla="*/ 3216 w 3216"/>
              <a:gd name="T5" fmla="*/ 0 h 2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16" h="2289">
                <a:moveTo>
                  <a:pt x="9" y="2289"/>
                </a:moveTo>
                <a:lnTo>
                  <a:pt x="0" y="0"/>
                </a:lnTo>
                <a:lnTo>
                  <a:pt x="3216" y="0"/>
                </a:ln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prstShdw prst="shdw17" dist="17961" dir="2700000">
              <a:srgbClr val="FF3300"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prstClr val="black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07631" name="Text Box 15"/>
          <p:cNvSpPr txBox="1">
            <a:spLocks noChangeArrowheads="1"/>
          </p:cNvSpPr>
          <p:nvPr/>
        </p:nvSpPr>
        <p:spPr bwMode="auto">
          <a:xfrm>
            <a:off x="919949" y="791636"/>
            <a:ext cx="41313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Up</a:t>
            </a:r>
            <a:r>
              <a:rPr lang="en-US" sz="2000" b="1" dirty="0">
                <a:solidFill>
                  <a:srgbClr val="44546A"/>
                </a:solidFill>
                <a:latin typeface="Arial Narrow" charset="0"/>
                <a:ea typeface="ＭＳ Ｐゴシック" charset="0"/>
              </a:rPr>
              <a:t>per </a:t>
            </a:r>
            <a:r>
              <a:rPr lang="en-US" sz="2000" b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Temp</a:t>
            </a:r>
            <a:r>
              <a:rPr lang="en-US" sz="2000" b="1" dirty="0">
                <a:solidFill>
                  <a:srgbClr val="44546A"/>
                </a:solidFill>
                <a:latin typeface="Arial Narrow" charset="0"/>
                <a:ea typeface="ＭＳ Ｐゴシック" charset="0"/>
              </a:rPr>
              <a:t>erature of the polar </a:t>
            </a:r>
            <a:r>
              <a:rPr lang="en-US" sz="2000" b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O</a:t>
            </a:r>
            <a:r>
              <a:rPr lang="en-US" sz="2000" b="1" dirty="0">
                <a:solidFill>
                  <a:srgbClr val="44546A"/>
                </a:solidFill>
                <a:latin typeface="Arial Narrow" charset="0"/>
                <a:ea typeface="ＭＳ Ｐゴシック" charset="0"/>
              </a:rPr>
              <a:t>ceans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75135" y="4023096"/>
            <a:ext cx="5165725" cy="1866900"/>
            <a:chOff x="3875132" y="3372221"/>
            <a:chExt cx="5165725" cy="1866900"/>
          </a:xfrm>
        </p:grpSpPr>
        <p:grpSp>
          <p:nvGrpSpPr>
            <p:cNvPr id="54" name="Group 2"/>
            <p:cNvGrpSpPr>
              <a:grpSpLocks/>
            </p:cNvGrpSpPr>
            <p:nvPr/>
          </p:nvGrpSpPr>
          <p:grpSpPr bwMode="auto">
            <a:xfrm>
              <a:off x="3875132" y="3372221"/>
              <a:ext cx="5165725" cy="1866900"/>
              <a:chOff x="3670300" y="4908550"/>
              <a:chExt cx="5165725" cy="1866900"/>
            </a:xfrm>
          </p:grpSpPr>
          <p:pic>
            <p:nvPicPr>
              <p:cNvPr id="55" name="Picture 19" descr="IgFigs_DSC_0960"/>
              <p:cNvPicPr>
                <a:picLocks noChangeAspect="1" noChangeArrowheads="1"/>
              </p:cNvPicPr>
              <p:nvPr/>
            </p:nvPicPr>
            <p:blipFill>
              <a:blip r:embed="rId6">
                <a:lum bright="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43" r="34084" b="14131"/>
              <a:stretch>
                <a:fillRect/>
              </a:stretch>
            </p:blipFill>
            <p:spPr bwMode="auto">
              <a:xfrm>
                <a:off x="3670300" y="4908550"/>
                <a:ext cx="2511425" cy="1866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45" descr="UpTempO2"/>
              <p:cNvPicPr>
                <a:picLocks noChangeAspect="1" noChangeArrowheads="1"/>
              </p:cNvPicPr>
              <p:nvPr/>
            </p:nvPicPr>
            <p:blipFill>
              <a:blip r:embed="rId7">
                <a:lum bright="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41" t="23924" r="19757" b="26013"/>
              <a:stretch>
                <a:fillRect/>
              </a:stretch>
            </p:blipFill>
            <p:spPr bwMode="auto">
              <a:xfrm>
                <a:off x="6356350" y="4914900"/>
                <a:ext cx="2479675" cy="18589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3953240" y="3461861"/>
              <a:ext cx="11388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white">
                        <a:alpha val="43000"/>
                      </a:prstClr>
                    </a:outerShdw>
                  </a:effectLst>
                  <a:latin typeface="Arial Narrow"/>
                  <a:cs typeface="Arial Narrow"/>
                </a:rPr>
                <a:t>March, 2011</a:t>
              </a:r>
              <a:endParaRPr lang="en-US" sz="16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3000"/>
                    </a:prstClr>
                  </a:outerShdw>
                </a:effectLst>
                <a:latin typeface="Arial Narrow"/>
                <a:cs typeface="Arial Narrow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63838" y="3461861"/>
              <a:ext cx="1222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white">
                        <a:alpha val="43000"/>
                      </a:prstClr>
                    </a:outerShdw>
                  </a:effectLst>
                  <a:latin typeface="Arial Narrow"/>
                  <a:cs typeface="Arial Narrow"/>
                </a:rPr>
                <a:t>August, 2011</a:t>
              </a:r>
              <a:endParaRPr lang="en-US" sz="16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3000"/>
                    </a:prstClr>
                  </a:outerShdw>
                </a:effectLst>
                <a:latin typeface="Arial Narrow"/>
                <a:cs typeface="Arial Narrow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027098" y="6219398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“</a:t>
            </a:r>
            <a:r>
              <a:rPr lang="en-US" b="1" dirty="0" err="1" smtClean="0"/>
              <a:t>uptempo</a:t>
            </a:r>
            <a:r>
              <a:rPr lang="en-US" b="1" dirty="0" smtClean="0"/>
              <a:t> arctic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5986315" y="772431"/>
            <a:ext cx="2678263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(J Tech, 2017)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5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ig6_buoySCHEMATIC_new60m_noCT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7762" r="57367" b="13600"/>
          <a:stretch>
            <a:fillRect/>
          </a:stretch>
        </p:blipFill>
        <p:spPr bwMode="auto">
          <a:xfrm>
            <a:off x="3184" y="1376363"/>
            <a:ext cx="4029075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588442" y="2247907"/>
            <a:ext cx="325967" cy="367876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177800" y="2247900"/>
            <a:ext cx="3733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981200" y="35052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reeform 20"/>
          <p:cNvSpPr>
            <a:spLocks/>
          </p:cNvSpPr>
          <p:nvPr/>
        </p:nvSpPr>
        <p:spPr bwMode="auto">
          <a:xfrm>
            <a:off x="1214439" y="3505201"/>
            <a:ext cx="550862" cy="352425"/>
          </a:xfrm>
          <a:custGeom>
            <a:avLst/>
            <a:gdLst>
              <a:gd name="T0" fmla="*/ 99 w 347"/>
              <a:gd name="T1" fmla="*/ 0 h 222"/>
              <a:gd name="T2" fmla="*/ 95 w 347"/>
              <a:gd name="T3" fmla="*/ 114 h 222"/>
              <a:gd name="T4" fmla="*/ 0 w 347"/>
              <a:gd name="T5" fmla="*/ 123 h 222"/>
              <a:gd name="T6" fmla="*/ 14 w 347"/>
              <a:gd name="T7" fmla="*/ 222 h 222"/>
              <a:gd name="T8" fmla="*/ 342 w 347"/>
              <a:gd name="T9" fmla="*/ 222 h 222"/>
              <a:gd name="T10" fmla="*/ 347 w 347"/>
              <a:gd name="T11" fmla="*/ 146 h 222"/>
              <a:gd name="T12" fmla="*/ 248 w 347"/>
              <a:gd name="T13" fmla="*/ 123 h 222"/>
              <a:gd name="T14" fmla="*/ 257 w 347"/>
              <a:gd name="T15" fmla="*/ 2 h 222"/>
              <a:gd name="T16" fmla="*/ 99 w 347"/>
              <a:gd name="T17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7" h="222">
                <a:moveTo>
                  <a:pt x="99" y="0"/>
                </a:moveTo>
                <a:lnTo>
                  <a:pt x="95" y="114"/>
                </a:lnTo>
                <a:lnTo>
                  <a:pt x="0" y="123"/>
                </a:lnTo>
                <a:lnTo>
                  <a:pt x="14" y="222"/>
                </a:lnTo>
                <a:lnTo>
                  <a:pt x="342" y="222"/>
                </a:lnTo>
                <a:lnTo>
                  <a:pt x="347" y="146"/>
                </a:lnTo>
                <a:lnTo>
                  <a:pt x="248" y="123"/>
                </a:lnTo>
                <a:lnTo>
                  <a:pt x="257" y="2"/>
                </a:lnTo>
                <a:lnTo>
                  <a:pt x="9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77800" y="2247900"/>
            <a:ext cx="3733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1981200" y="35052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60"/>
          <p:cNvSpPr>
            <a:spLocks noChangeArrowheads="1"/>
          </p:cNvSpPr>
          <p:nvPr/>
        </p:nvSpPr>
        <p:spPr bwMode="auto">
          <a:xfrm rot="18900000">
            <a:off x="1485900" y="26828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540" y="1828801"/>
            <a:ext cx="744275" cy="16158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i="1" dirty="0">
                <a:solidFill>
                  <a:srgbClr val="000000"/>
                </a:solidFill>
                <a:latin typeface="Arial Narrow"/>
                <a:ea typeface="ＭＳ Ｐゴシック" charset="0"/>
                <a:cs typeface="Arial Narrow"/>
              </a:rPr>
              <a:t>submergence</a:t>
            </a:r>
          </a:p>
        </p:txBody>
      </p:sp>
      <p:sp>
        <p:nvSpPr>
          <p:cNvPr id="20" name="Rectangle 63"/>
          <p:cNvSpPr>
            <a:spLocks noChangeArrowheads="1"/>
          </p:cNvSpPr>
          <p:nvPr/>
        </p:nvSpPr>
        <p:spPr bwMode="auto">
          <a:xfrm rot="18900000">
            <a:off x="1463675" y="20224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64"/>
          <p:cNvSpPr>
            <a:spLocks noChangeArrowheads="1"/>
          </p:cNvSpPr>
          <p:nvPr/>
        </p:nvSpPr>
        <p:spPr bwMode="auto">
          <a:xfrm rot="18900000">
            <a:off x="2111375" y="20224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Box 65"/>
          <p:cNvSpPr txBox="1">
            <a:spLocks noChangeArrowheads="1"/>
          </p:cNvSpPr>
          <p:nvPr/>
        </p:nvSpPr>
        <p:spPr bwMode="auto">
          <a:xfrm>
            <a:off x="2763838" y="2074881"/>
            <a:ext cx="436562" cy="153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i="1">
                <a:solidFill>
                  <a:srgbClr val="000000"/>
                </a:solidFill>
                <a:latin typeface="Arial Narrow" charset="0"/>
                <a:cs typeface="Arial Narrow" charset="0"/>
              </a:rPr>
              <a:t>, GPS  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62008" y="3429006"/>
            <a:ext cx="433505" cy="618303"/>
            <a:chOff x="4162332" y="2670267"/>
            <a:chExt cx="1978118" cy="269454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r="-10826"/>
            <a:stretch/>
          </p:blipFill>
          <p:spPr>
            <a:xfrm>
              <a:off x="4162332" y="2670267"/>
              <a:ext cx="1978118" cy="2694543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 bwMode="auto">
            <a:xfrm>
              <a:off x="4632325" y="2940050"/>
              <a:ext cx="587375" cy="260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5387975" y="2676525"/>
              <a:ext cx="0" cy="26797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1565188" y="4440666"/>
            <a:ext cx="433505" cy="618303"/>
            <a:chOff x="4162332" y="2670267"/>
            <a:chExt cx="1978118" cy="269454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/>
            <a:srcRect r="-10826"/>
            <a:stretch/>
          </p:blipFill>
          <p:spPr>
            <a:xfrm>
              <a:off x="4162332" y="2670267"/>
              <a:ext cx="1978118" cy="2694543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 bwMode="auto">
            <a:xfrm>
              <a:off x="4632325" y="2940050"/>
              <a:ext cx="587375" cy="260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5387975" y="2676525"/>
              <a:ext cx="0" cy="26797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/>
          <p:cNvGrpSpPr/>
          <p:nvPr/>
        </p:nvGrpSpPr>
        <p:grpSpPr>
          <a:xfrm>
            <a:off x="1571532" y="5593191"/>
            <a:ext cx="433505" cy="618303"/>
            <a:chOff x="4162332" y="2670267"/>
            <a:chExt cx="1978118" cy="26945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r="-10826"/>
            <a:stretch/>
          </p:blipFill>
          <p:spPr>
            <a:xfrm>
              <a:off x="4162332" y="2670267"/>
              <a:ext cx="1978118" cy="2694543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 bwMode="auto">
            <a:xfrm>
              <a:off x="4632325" y="2940050"/>
              <a:ext cx="587375" cy="2603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5387975" y="2676525"/>
              <a:ext cx="0" cy="26797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</p:cxnSp>
      </p:grpSp>
      <p:sp>
        <p:nvSpPr>
          <p:cNvPr id="26" name="Rectangle 8"/>
          <p:cNvSpPr/>
          <p:nvPr/>
        </p:nvSpPr>
        <p:spPr bwMode="auto">
          <a:xfrm>
            <a:off x="1863733" y="5001819"/>
            <a:ext cx="912813" cy="262349"/>
          </a:xfrm>
          <a:custGeom>
            <a:avLst/>
            <a:gdLst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0 w 884238"/>
              <a:gd name="connsiteY3" fmla="*/ 262349 h 262349"/>
              <a:gd name="connsiteX4" fmla="*/ 0 w 884238"/>
              <a:gd name="connsiteY4" fmla="*/ 0 h 262349"/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114300 w 884238"/>
              <a:gd name="connsiteY3" fmla="*/ 259174 h 262349"/>
              <a:gd name="connsiteX4" fmla="*/ 0 w 884238"/>
              <a:gd name="connsiteY4" fmla="*/ 262349 h 262349"/>
              <a:gd name="connsiteX5" fmla="*/ 0 w 884238"/>
              <a:gd name="connsiteY5" fmla="*/ 0 h 262349"/>
              <a:gd name="connsiteX0" fmla="*/ 28575 w 912813"/>
              <a:gd name="connsiteY0" fmla="*/ 0 h 262349"/>
              <a:gd name="connsiteX1" fmla="*/ 912813 w 912813"/>
              <a:gd name="connsiteY1" fmla="*/ 0 h 262349"/>
              <a:gd name="connsiteX2" fmla="*/ 912813 w 912813"/>
              <a:gd name="connsiteY2" fmla="*/ 262349 h 262349"/>
              <a:gd name="connsiteX3" fmla="*/ 142875 w 912813"/>
              <a:gd name="connsiteY3" fmla="*/ 259174 h 262349"/>
              <a:gd name="connsiteX4" fmla="*/ 0 w 912813"/>
              <a:gd name="connsiteY4" fmla="*/ 202024 h 262349"/>
              <a:gd name="connsiteX5" fmla="*/ 28575 w 912813"/>
              <a:gd name="connsiteY5" fmla="*/ 0 h 26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2813" h="262349">
                <a:moveTo>
                  <a:pt x="28575" y="0"/>
                </a:moveTo>
                <a:lnTo>
                  <a:pt x="912813" y="0"/>
                </a:lnTo>
                <a:lnTo>
                  <a:pt x="912813" y="262349"/>
                </a:lnTo>
                <a:lnTo>
                  <a:pt x="142875" y="259174"/>
                </a:lnTo>
                <a:lnTo>
                  <a:pt x="0" y="202024"/>
                </a:lnTo>
                <a:lnTo>
                  <a:pt x="28575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7" name="Rectangle 8"/>
          <p:cNvSpPr/>
          <p:nvPr/>
        </p:nvSpPr>
        <p:spPr bwMode="auto">
          <a:xfrm>
            <a:off x="129209" y="4568432"/>
            <a:ext cx="1490663" cy="419511"/>
          </a:xfrm>
          <a:custGeom>
            <a:avLst/>
            <a:gdLst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0 w 884238"/>
              <a:gd name="connsiteY3" fmla="*/ 262349 h 262349"/>
              <a:gd name="connsiteX4" fmla="*/ 0 w 884238"/>
              <a:gd name="connsiteY4" fmla="*/ 0 h 262349"/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114300 w 884238"/>
              <a:gd name="connsiteY3" fmla="*/ 259174 h 262349"/>
              <a:gd name="connsiteX4" fmla="*/ 0 w 884238"/>
              <a:gd name="connsiteY4" fmla="*/ 262349 h 262349"/>
              <a:gd name="connsiteX5" fmla="*/ 0 w 884238"/>
              <a:gd name="connsiteY5" fmla="*/ 0 h 262349"/>
              <a:gd name="connsiteX0" fmla="*/ 28575 w 912813"/>
              <a:gd name="connsiteY0" fmla="*/ 0 h 262349"/>
              <a:gd name="connsiteX1" fmla="*/ 912813 w 912813"/>
              <a:gd name="connsiteY1" fmla="*/ 0 h 262349"/>
              <a:gd name="connsiteX2" fmla="*/ 912813 w 912813"/>
              <a:gd name="connsiteY2" fmla="*/ 262349 h 262349"/>
              <a:gd name="connsiteX3" fmla="*/ 142875 w 912813"/>
              <a:gd name="connsiteY3" fmla="*/ 259174 h 262349"/>
              <a:gd name="connsiteX4" fmla="*/ 0 w 912813"/>
              <a:gd name="connsiteY4" fmla="*/ 202024 h 262349"/>
              <a:gd name="connsiteX5" fmla="*/ 28575 w 912813"/>
              <a:gd name="connsiteY5" fmla="*/ 0 h 262349"/>
              <a:gd name="connsiteX0" fmla="*/ 79375 w 963613"/>
              <a:gd name="connsiteY0" fmla="*/ 0 h 262349"/>
              <a:gd name="connsiteX1" fmla="*/ 963613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963613"/>
              <a:gd name="connsiteY0" fmla="*/ 0 h 262349"/>
              <a:gd name="connsiteX1" fmla="*/ 496888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506413"/>
              <a:gd name="connsiteY0" fmla="*/ 0 h 259174"/>
              <a:gd name="connsiteX1" fmla="*/ 496888 w 506413"/>
              <a:gd name="connsiteY1" fmla="*/ 0 h 259174"/>
              <a:gd name="connsiteX2" fmla="*/ 506413 w 506413"/>
              <a:gd name="connsiteY2" fmla="*/ 252824 h 259174"/>
              <a:gd name="connsiteX3" fmla="*/ 193675 w 506413"/>
              <a:gd name="connsiteY3" fmla="*/ 259174 h 259174"/>
              <a:gd name="connsiteX4" fmla="*/ 0 w 506413"/>
              <a:gd name="connsiteY4" fmla="*/ 113124 h 259174"/>
              <a:gd name="connsiteX5" fmla="*/ 79375 w 506413"/>
              <a:gd name="connsiteY5" fmla="*/ 0 h 259174"/>
              <a:gd name="connsiteX0" fmla="*/ 1063625 w 1490663"/>
              <a:gd name="connsiteY0" fmla="*/ 0 h 290924"/>
              <a:gd name="connsiteX1" fmla="*/ 1481138 w 1490663"/>
              <a:gd name="connsiteY1" fmla="*/ 0 h 290924"/>
              <a:gd name="connsiteX2" fmla="*/ 1490663 w 1490663"/>
              <a:gd name="connsiteY2" fmla="*/ 252824 h 290924"/>
              <a:gd name="connsiteX3" fmla="*/ 1177925 w 1490663"/>
              <a:gd name="connsiteY3" fmla="*/ 259174 h 290924"/>
              <a:gd name="connsiteX4" fmla="*/ 0 w 1490663"/>
              <a:gd name="connsiteY4" fmla="*/ 290924 h 290924"/>
              <a:gd name="connsiteX5" fmla="*/ 1063625 w 1490663"/>
              <a:gd name="connsiteY5" fmla="*/ 0 h 290924"/>
              <a:gd name="connsiteX0" fmla="*/ 111125 w 1490663"/>
              <a:gd name="connsiteY0" fmla="*/ 79375 h 290924"/>
              <a:gd name="connsiteX1" fmla="*/ 1481138 w 1490663"/>
              <a:gd name="connsiteY1" fmla="*/ 0 h 290924"/>
              <a:gd name="connsiteX2" fmla="*/ 1490663 w 1490663"/>
              <a:gd name="connsiteY2" fmla="*/ 252824 h 290924"/>
              <a:gd name="connsiteX3" fmla="*/ 1177925 w 1490663"/>
              <a:gd name="connsiteY3" fmla="*/ 259174 h 290924"/>
              <a:gd name="connsiteX4" fmla="*/ 0 w 1490663"/>
              <a:gd name="connsiteY4" fmla="*/ 290924 h 290924"/>
              <a:gd name="connsiteX5" fmla="*/ 111125 w 1490663"/>
              <a:gd name="connsiteY5" fmla="*/ 79375 h 290924"/>
              <a:gd name="connsiteX0" fmla="*/ 111125 w 1490663"/>
              <a:gd name="connsiteY0" fmla="*/ 79375 h 290924"/>
              <a:gd name="connsiteX1" fmla="*/ 1481138 w 1490663"/>
              <a:gd name="connsiteY1" fmla="*/ 0 h 290924"/>
              <a:gd name="connsiteX2" fmla="*/ 1490663 w 1490663"/>
              <a:gd name="connsiteY2" fmla="*/ 252824 h 290924"/>
              <a:gd name="connsiteX3" fmla="*/ 1177925 w 1490663"/>
              <a:gd name="connsiteY3" fmla="*/ 259174 h 290924"/>
              <a:gd name="connsiteX4" fmla="*/ 299423 w 1490663"/>
              <a:gd name="connsiteY4" fmla="*/ 279811 h 290924"/>
              <a:gd name="connsiteX5" fmla="*/ 0 w 1490663"/>
              <a:gd name="connsiteY5" fmla="*/ 290924 h 290924"/>
              <a:gd name="connsiteX6" fmla="*/ 111125 w 1490663"/>
              <a:gd name="connsiteY6" fmla="*/ 79375 h 290924"/>
              <a:gd name="connsiteX0" fmla="*/ 111125 w 1490663"/>
              <a:gd name="connsiteY0" fmla="*/ 79375 h 419511"/>
              <a:gd name="connsiteX1" fmla="*/ 1481138 w 1490663"/>
              <a:gd name="connsiteY1" fmla="*/ 0 h 419511"/>
              <a:gd name="connsiteX2" fmla="*/ 1490663 w 1490663"/>
              <a:gd name="connsiteY2" fmla="*/ 252824 h 419511"/>
              <a:gd name="connsiteX3" fmla="*/ 1177925 w 1490663"/>
              <a:gd name="connsiteY3" fmla="*/ 259174 h 419511"/>
              <a:gd name="connsiteX4" fmla="*/ 556598 w 1490663"/>
              <a:gd name="connsiteY4" fmla="*/ 419511 h 419511"/>
              <a:gd name="connsiteX5" fmla="*/ 0 w 1490663"/>
              <a:gd name="connsiteY5" fmla="*/ 290924 h 419511"/>
              <a:gd name="connsiteX6" fmla="*/ 111125 w 1490663"/>
              <a:gd name="connsiteY6" fmla="*/ 79375 h 419511"/>
              <a:gd name="connsiteX0" fmla="*/ 111125 w 1490663"/>
              <a:gd name="connsiteY0" fmla="*/ 79375 h 419511"/>
              <a:gd name="connsiteX1" fmla="*/ 1481138 w 1490663"/>
              <a:gd name="connsiteY1" fmla="*/ 0 h 419511"/>
              <a:gd name="connsiteX2" fmla="*/ 1490663 w 1490663"/>
              <a:gd name="connsiteY2" fmla="*/ 252824 h 419511"/>
              <a:gd name="connsiteX3" fmla="*/ 1295400 w 1490663"/>
              <a:gd name="connsiteY3" fmla="*/ 411574 h 419511"/>
              <a:gd name="connsiteX4" fmla="*/ 556598 w 1490663"/>
              <a:gd name="connsiteY4" fmla="*/ 419511 h 419511"/>
              <a:gd name="connsiteX5" fmla="*/ 0 w 1490663"/>
              <a:gd name="connsiteY5" fmla="*/ 290924 h 419511"/>
              <a:gd name="connsiteX6" fmla="*/ 111125 w 1490663"/>
              <a:gd name="connsiteY6" fmla="*/ 79375 h 41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0663" h="419511">
                <a:moveTo>
                  <a:pt x="111125" y="79375"/>
                </a:moveTo>
                <a:lnTo>
                  <a:pt x="1481138" y="0"/>
                </a:lnTo>
                <a:lnTo>
                  <a:pt x="1490663" y="252824"/>
                </a:lnTo>
                <a:lnTo>
                  <a:pt x="1295400" y="411574"/>
                </a:lnTo>
                <a:lnTo>
                  <a:pt x="556598" y="419511"/>
                </a:lnTo>
                <a:lnTo>
                  <a:pt x="0" y="290924"/>
                </a:lnTo>
                <a:lnTo>
                  <a:pt x="111125" y="79375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8" name="Rectangle 8"/>
          <p:cNvSpPr/>
          <p:nvPr/>
        </p:nvSpPr>
        <p:spPr bwMode="auto">
          <a:xfrm>
            <a:off x="1889135" y="4502572"/>
            <a:ext cx="1168399" cy="485371"/>
          </a:xfrm>
          <a:custGeom>
            <a:avLst/>
            <a:gdLst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0 w 884238"/>
              <a:gd name="connsiteY3" fmla="*/ 262349 h 262349"/>
              <a:gd name="connsiteX4" fmla="*/ 0 w 884238"/>
              <a:gd name="connsiteY4" fmla="*/ 0 h 262349"/>
              <a:gd name="connsiteX0" fmla="*/ 0 w 884238"/>
              <a:gd name="connsiteY0" fmla="*/ 0 h 262349"/>
              <a:gd name="connsiteX1" fmla="*/ 884238 w 884238"/>
              <a:gd name="connsiteY1" fmla="*/ 0 h 262349"/>
              <a:gd name="connsiteX2" fmla="*/ 884238 w 884238"/>
              <a:gd name="connsiteY2" fmla="*/ 262349 h 262349"/>
              <a:gd name="connsiteX3" fmla="*/ 114300 w 884238"/>
              <a:gd name="connsiteY3" fmla="*/ 259174 h 262349"/>
              <a:gd name="connsiteX4" fmla="*/ 0 w 884238"/>
              <a:gd name="connsiteY4" fmla="*/ 262349 h 262349"/>
              <a:gd name="connsiteX5" fmla="*/ 0 w 884238"/>
              <a:gd name="connsiteY5" fmla="*/ 0 h 262349"/>
              <a:gd name="connsiteX0" fmla="*/ 28575 w 912813"/>
              <a:gd name="connsiteY0" fmla="*/ 0 h 262349"/>
              <a:gd name="connsiteX1" fmla="*/ 912813 w 912813"/>
              <a:gd name="connsiteY1" fmla="*/ 0 h 262349"/>
              <a:gd name="connsiteX2" fmla="*/ 912813 w 912813"/>
              <a:gd name="connsiteY2" fmla="*/ 262349 h 262349"/>
              <a:gd name="connsiteX3" fmla="*/ 142875 w 912813"/>
              <a:gd name="connsiteY3" fmla="*/ 259174 h 262349"/>
              <a:gd name="connsiteX4" fmla="*/ 0 w 912813"/>
              <a:gd name="connsiteY4" fmla="*/ 202024 h 262349"/>
              <a:gd name="connsiteX5" fmla="*/ 28575 w 912813"/>
              <a:gd name="connsiteY5" fmla="*/ 0 h 262349"/>
              <a:gd name="connsiteX0" fmla="*/ 79375 w 963613"/>
              <a:gd name="connsiteY0" fmla="*/ 0 h 262349"/>
              <a:gd name="connsiteX1" fmla="*/ 963613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963613"/>
              <a:gd name="connsiteY0" fmla="*/ 0 h 262349"/>
              <a:gd name="connsiteX1" fmla="*/ 496888 w 963613"/>
              <a:gd name="connsiteY1" fmla="*/ 0 h 262349"/>
              <a:gd name="connsiteX2" fmla="*/ 963613 w 963613"/>
              <a:gd name="connsiteY2" fmla="*/ 262349 h 262349"/>
              <a:gd name="connsiteX3" fmla="*/ 193675 w 963613"/>
              <a:gd name="connsiteY3" fmla="*/ 259174 h 262349"/>
              <a:gd name="connsiteX4" fmla="*/ 0 w 963613"/>
              <a:gd name="connsiteY4" fmla="*/ 113124 h 262349"/>
              <a:gd name="connsiteX5" fmla="*/ 79375 w 963613"/>
              <a:gd name="connsiteY5" fmla="*/ 0 h 262349"/>
              <a:gd name="connsiteX0" fmla="*/ 79375 w 506413"/>
              <a:gd name="connsiteY0" fmla="*/ 0 h 259174"/>
              <a:gd name="connsiteX1" fmla="*/ 496888 w 506413"/>
              <a:gd name="connsiteY1" fmla="*/ 0 h 259174"/>
              <a:gd name="connsiteX2" fmla="*/ 506413 w 506413"/>
              <a:gd name="connsiteY2" fmla="*/ 252824 h 259174"/>
              <a:gd name="connsiteX3" fmla="*/ 193675 w 506413"/>
              <a:gd name="connsiteY3" fmla="*/ 259174 h 259174"/>
              <a:gd name="connsiteX4" fmla="*/ 0 w 506413"/>
              <a:gd name="connsiteY4" fmla="*/ 113124 h 259174"/>
              <a:gd name="connsiteX5" fmla="*/ 79375 w 506413"/>
              <a:gd name="connsiteY5" fmla="*/ 0 h 259174"/>
              <a:gd name="connsiteX0" fmla="*/ 0 w 427038"/>
              <a:gd name="connsiteY0" fmla="*/ 0 h 259174"/>
              <a:gd name="connsiteX1" fmla="*/ 417513 w 427038"/>
              <a:gd name="connsiteY1" fmla="*/ 0 h 259174"/>
              <a:gd name="connsiteX2" fmla="*/ 427038 w 427038"/>
              <a:gd name="connsiteY2" fmla="*/ 252824 h 259174"/>
              <a:gd name="connsiteX3" fmla="*/ 114300 w 427038"/>
              <a:gd name="connsiteY3" fmla="*/ 259174 h 259174"/>
              <a:gd name="connsiteX4" fmla="*/ 44450 w 427038"/>
              <a:gd name="connsiteY4" fmla="*/ 135349 h 259174"/>
              <a:gd name="connsiteX5" fmla="*/ 0 w 427038"/>
              <a:gd name="connsiteY5" fmla="*/ 0 h 259174"/>
              <a:gd name="connsiteX0" fmla="*/ 57150 w 382588"/>
              <a:gd name="connsiteY0" fmla="*/ 60325 h 259174"/>
              <a:gd name="connsiteX1" fmla="*/ 373063 w 382588"/>
              <a:gd name="connsiteY1" fmla="*/ 0 h 259174"/>
              <a:gd name="connsiteX2" fmla="*/ 382588 w 382588"/>
              <a:gd name="connsiteY2" fmla="*/ 252824 h 259174"/>
              <a:gd name="connsiteX3" fmla="*/ 69850 w 382588"/>
              <a:gd name="connsiteY3" fmla="*/ 259174 h 259174"/>
              <a:gd name="connsiteX4" fmla="*/ 0 w 382588"/>
              <a:gd name="connsiteY4" fmla="*/ 135349 h 259174"/>
              <a:gd name="connsiteX5" fmla="*/ 57150 w 382588"/>
              <a:gd name="connsiteY5" fmla="*/ 60325 h 259174"/>
              <a:gd name="connsiteX0" fmla="*/ 57150 w 382588"/>
              <a:gd name="connsiteY0" fmla="*/ 50800 h 249649"/>
              <a:gd name="connsiteX1" fmla="*/ 284163 w 382588"/>
              <a:gd name="connsiteY1" fmla="*/ 0 h 249649"/>
              <a:gd name="connsiteX2" fmla="*/ 382588 w 382588"/>
              <a:gd name="connsiteY2" fmla="*/ 243299 h 249649"/>
              <a:gd name="connsiteX3" fmla="*/ 69850 w 382588"/>
              <a:gd name="connsiteY3" fmla="*/ 249649 h 249649"/>
              <a:gd name="connsiteX4" fmla="*/ 0 w 382588"/>
              <a:gd name="connsiteY4" fmla="*/ 125824 h 249649"/>
              <a:gd name="connsiteX5" fmla="*/ 57150 w 382588"/>
              <a:gd name="connsiteY5" fmla="*/ 50800 h 249649"/>
              <a:gd name="connsiteX0" fmla="*/ 57150 w 331788"/>
              <a:gd name="connsiteY0" fmla="*/ 50800 h 249649"/>
              <a:gd name="connsiteX1" fmla="*/ 284163 w 331788"/>
              <a:gd name="connsiteY1" fmla="*/ 0 h 249649"/>
              <a:gd name="connsiteX2" fmla="*/ 331788 w 331788"/>
              <a:gd name="connsiteY2" fmla="*/ 202024 h 249649"/>
              <a:gd name="connsiteX3" fmla="*/ 69850 w 331788"/>
              <a:gd name="connsiteY3" fmla="*/ 249649 h 249649"/>
              <a:gd name="connsiteX4" fmla="*/ 0 w 331788"/>
              <a:gd name="connsiteY4" fmla="*/ 125824 h 249649"/>
              <a:gd name="connsiteX5" fmla="*/ 57150 w 331788"/>
              <a:gd name="connsiteY5" fmla="*/ 50800 h 249649"/>
              <a:gd name="connsiteX0" fmla="*/ 57150 w 354013"/>
              <a:gd name="connsiteY0" fmla="*/ 57150 h 255999"/>
              <a:gd name="connsiteX1" fmla="*/ 354013 w 354013"/>
              <a:gd name="connsiteY1" fmla="*/ 0 h 255999"/>
              <a:gd name="connsiteX2" fmla="*/ 331788 w 354013"/>
              <a:gd name="connsiteY2" fmla="*/ 208374 h 255999"/>
              <a:gd name="connsiteX3" fmla="*/ 69850 w 354013"/>
              <a:gd name="connsiteY3" fmla="*/ 255999 h 255999"/>
              <a:gd name="connsiteX4" fmla="*/ 0 w 354013"/>
              <a:gd name="connsiteY4" fmla="*/ 132174 h 255999"/>
              <a:gd name="connsiteX5" fmla="*/ 57150 w 354013"/>
              <a:gd name="connsiteY5" fmla="*/ 57150 h 25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13" h="255999">
                <a:moveTo>
                  <a:pt x="57150" y="57150"/>
                </a:moveTo>
                <a:lnTo>
                  <a:pt x="354013" y="0"/>
                </a:lnTo>
                <a:lnTo>
                  <a:pt x="331788" y="208374"/>
                </a:lnTo>
                <a:lnTo>
                  <a:pt x="69850" y="255999"/>
                </a:lnTo>
                <a:lnTo>
                  <a:pt x="0" y="132174"/>
                </a:lnTo>
                <a:lnTo>
                  <a:pt x="57150" y="5715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29" name="TextBox 35"/>
          <p:cNvSpPr txBox="1">
            <a:spLocks noChangeArrowheads="1"/>
          </p:cNvSpPr>
          <p:nvPr/>
        </p:nvSpPr>
        <p:spPr bwMode="auto">
          <a:xfrm rot="16200000">
            <a:off x="-170460" y="4239413"/>
            <a:ext cx="98227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FF0000"/>
                </a:solidFill>
                <a:latin typeface="Arial Narrow" charset="0"/>
                <a:cs typeface="Arial Narrow" charset="0"/>
              </a:rPr>
              <a:t>Euphotic Zone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801159" y="2264702"/>
            <a:ext cx="0" cy="391927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498943" y="3966639"/>
            <a:ext cx="59388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60 m</a:t>
            </a:r>
          </a:p>
        </p:txBody>
      </p:sp>
      <p:sp>
        <p:nvSpPr>
          <p:cNvPr id="33" name="Rectangle 60"/>
          <p:cNvSpPr>
            <a:spLocks noChangeAspect="1" noChangeArrowheads="1"/>
          </p:cNvSpPr>
          <p:nvPr/>
        </p:nvSpPr>
        <p:spPr bwMode="auto">
          <a:xfrm rot="19980000">
            <a:off x="1982080" y="2749272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1901276" y="3402897"/>
            <a:ext cx="1812434" cy="87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thermistors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± 0.1°C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2.5, 5, 7.5, 10, 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15,</a:t>
            </a:r>
            <a:r>
              <a:rPr lang="en-US" sz="13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20, 25, 30, 35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40</a:t>
            </a:r>
            <a:r>
              <a:rPr lang="en-US" sz="13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,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50,</a:t>
            </a:r>
            <a:r>
              <a:rPr lang="en-US" sz="13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60 m depth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1989470" y="4455418"/>
            <a:ext cx="1978977" cy="48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pressure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± 1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charset="0"/>
                <a:cs typeface="Arial Narrow"/>
              </a:rPr>
              <a:t>dbar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20, </a:t>
            </a:r>
            <a:r>
              <a:rPr lang="en-US" sz="1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40 m, </a:t>
            </a:r>
            <a:r>
              <a:rPr lang="en-US" sz="1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60 m depth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1632560" y="2830577"/>
            <a:ext cx="328688" cy="218858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>
            <a:glow rad="12700">
              <a:schemeClr val="bg1"/>
            </a:glow>
            <a:outerShdw blurRad="63500" dist="35921" dir="2700000" algn="ctr" rotWithShape="0">
              <a:srgbClr val="868686"/>
            </a:outerShdw>
          </a:effectLst>
          <a:extLst/>
        </p:spPr>
      </p:cxnSp>
      <p:sp>
        <p:nvSpPr>
          <p:cNvPr id="38" name="TextBox 61"/>
          <p:cNvSpPr txBox="1">
            <a:spLocks noChangeArrowheads="1"/>
          </p:cNvSpPr>
          <p:nvPr/>
        </p:nvSpPr>
        <p:spPr bwMode="auto">
          <a:xfrm>
            <a:off x="1380966" y="2980689"/>
            <a:ext cx="25126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FF0000"/>
                </a:solidFill>
                <a:latin typeface="Arial Narrow" charset="0"/>
                <a:cs typeface="Arial Narrow" charset="0"/>
              </a:rPr>
              <a:t>SST</a:t>
            </a:r>
            <a:endParaRPr lang="en-US" sz="1100" i="1" dirty="0">
              <a:solidFill>
                <a:srgbClr val="FF0000"/>
              </a:solidFill>
              <a:latin typeface="Arial Narrow" charset="0"/>
              <a:cs typeface="Arial Narrow" charset="0"/>
            </a:endParaRPr>
          </a:p>
        </p:txBody>
      </p:sp>
      <p:sp>
        <p:nvSpPr>
          <p:cNvPr id="39" name="TextBox 61"/>
          <p:cNvSpPr txBox="1">
            <a:spLocks noChangeArrowheads="1"/>
          </p:cNvSpPr>
          <p:nvPr/>
        </p:nvSpPr>
        <p:spPr bwMode="auto">
          <a:xfrm>
            <a:off x="719896" y="2775091"/>
            <a:ext cx="617839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000000"/>
                </a:solidFill>
                <a:latin typeface="Arial Narrow" charset="0"/>
                <a:cs typeface="Arial Narrow" charset="0"/>
              </a:rPr>
              <a:t>salt switch</a:t>
            </a:r>
            <a:endParaRPr lang="en-US" sz="1100" i="1" dirty="0">
              <a:solidFill>
                <a:srgbClr val="000000"/>
              </a:solidFill>
              <a:latin typeface="Arial Narrow" charset="0"/>
              <a:cs typeface="Arial Narrow" charset="0"/>
            </a:endParaRPr>
          </a:p>
        </p:txBody>
      </p:sp>
      <p:cxnSp>
        <p:nvCxnSpPr>
          <p:cNvPr id="40" name="Straight Arrow Connector 39"/>
          <p:cNvCxnSpPr>
            <a:stCxn id="39" idx="3"/>
          </p:cNvCxnSpPr>
          <p:nvPr/>
        </p:nvCxnSpPr>
        <p:spPr bwMode="auto">
          <a:xfrm flipV="1">
            <a:off x="1337735" y="2775091"/>
            <a:ext cx="162177" cy="84639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7100" y="0"/>
            <a:ext cx="5041900" cy="863599"/>
          </a:xfrm>
          <a:solidFill>
            <a:schemeClr val="bg1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12700" dir="5400000" algn="ctr" rotWithShape="0">
                    <a:srgbClr val="FF66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 charset="0"/>
              </a:rPr>
              <a:t>The</a:t>
            </a:r>
            <a:r>
              <a:rPr lang="en-US" sz="3600" b="1" dirty="0" smtClean="0">
                <a:latin typeface="Comic Sans MS" charset="0"/>
              </a:rPr>
              <a:t> </a:t>
            </a:r>
            <a:r>
              <a:rPr lang="en-US" sz="3600" b="1" u="sng" dirty="0" err="1">
                <a:solidFill>
                  <a:srgbClr val="FF3300"/>
                </a:solidFill>
                <a:latin typeface="Comic Sans MS" charset="0"/>
              </a:rPr>
              <a:t>UpTempO</a:t>
            </a:r>
            <a:r>
              <a:rPr lang="en-US" sz="3600" b="1" dirty="0">
                <a:latin typeface="Comic Sans MS" charset="0"/>
              </a:rPr>
              <a:t> </a:t>
            </a:r>
            <a:r>
              <a:rPr lang="en-US" sz="3600" dirty="0">
                <a:latin typeface="Comic Sans MS" charset="0"/>
              </a:rPr>
              <a:t>buoy</a:t>
            </a:r>
            <a:endParaRPr lang="en-US" sz="3600" i="1" dirty="0">
              <a:latin typeface="Comic Sans MS" charset="0"/>
            </a:endParaRPr>
          </a:p>
        </p:txBody>
      </p:sp>
      <p:sp>
        <p:nvSpPr>
          <p:cNvPr id="1007620" name="Rectangle 4"/>
          <p:cNvSpPr>
            <a:spLocks noChangeArrowheads="1"/>
          </p:cNvSpPr>
          <p:nvPr/>
        </p:nvSpPr>
        <p:spPr bwMode="auto">
          <a:xfrm>
            <a:off x="792163" y="1984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2700" dir="5400000" algn="ctr" rotWithShape="0">
                    <a:srgbClr val="FF66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 i="1">
              <a:solidFill>
                <a:srgbClr val="44546A"/>
              </a:solidFill>
              <a:latin typeface="Arial Narrow" charset="0"/>
              <a:ea typeface="ＭＳ Ｐゴシック" charset="0"/>
            </a:endParaRPr>
          </a:p>
        </p:txBody>
      </p:sp>
      <p:sp>
        <p:nvSpPr>
          <p:cNvPr id="1007622" name="Text Box 6"/>
          <p:cNvSpPr txBox="1">
            <a:spLocks noChangeArrowheads="1"/>
          </p:cNvSpPr>
          <p:nvPr/>
        </p:nvSpPr>
        <p:spPr bwMode="auto">
          <a:xfrm>
            <a:off x="3924853" y="1701525"/>
            <a:ext cx="4942379" cy="316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Surface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: </a:t>
            </a:r>
            <a:r>
              <a:rPr lang="en-US" sz="2000" dirty="0" smtClean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SLP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SST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GPS</a:t>
            </a:r>
            <a:r>
              <a:rPr lang="en-US" sz="2000" dirty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Iridium    …</a:t>
            </a:r>
            <a:r>
              <a:rPr lang="en-US" sz="1600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[anemometer]</a:t>
            </a:r>
            <a:endParaRPr lang="en-US" sz="1600" i="1" dirty="0">
              <a:solidFill>
                <a:srgbClr val="000066"/>
              </a:solidFill>
              <a:latin typeface="Arial Narrow"/>
              <a:ea typeface="ＭＳ Ｐゴシック" charset="0"/>
              <a:cs typeface="Arial Narrow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Cable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: 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12-16 x </a:t>
            </a:r>
            <a:r>
              <a:rPr lang="en-US" sz="2000" b="1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T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(± 0.1°C)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, 3 x </a:t>
            </a:r>
            <a:r>
              <a:rPr lang="en-US" sz="2000" b="1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P</a:t>
            </a:r>
            <a:r>
              <a:rPr lang="en-US" sz="2000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 </a:t>
            </a:r>
            <a:r>
              <a:rPr lang="en-US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(± 1 </a:t>
            </a:r>
            <a:r>
              <a:rPr lang="en-US" i="1" dirty="0" err="1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dbar</a:t>
            </a:r>
            <a:r>
              <a:rPr lang="en-US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)    …</a:t>
            </a:r>
            <a:r>
              <a:rPr lang="en-US" sz="1600" i="1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[S]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60 m 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basin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) </a:t>
            </a:r>
            <a:r>
              <a:rPr lang="en-US" dirty="0" smtClean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or 25 m 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shelves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u="sng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Deploy</a:t>
            </a:r>
            <a:r>
              <a:rPr lang="en-US" dirty="0" smtClean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: 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in </a:t>
            </a:r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ice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or </a:t>
            </a:r>
            <a:r>
              <a:rPr lang="en-US" dirty="0">
                <a:solidFill>
                  <a:srgbClr val="0000FF"/>
                </a:solidFill>
                <a:latin typeface="Helvetica" charset="0"/>
                <a:ea typeface="ＭＳ Ｐゴシック" charset="0"/>
              </a:rPr>
              <a:t>water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 by </a:t>
            </a:r>
            <a:r>
              <a:rPr lang="en-US" dirty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ship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, </a:t>
            </a:r>
            <a:r>
              <a:rPr lang="en-US" dirty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ice camp</a:t>
            </a:r>
            <a:r>
              <a:rPr lang="en-US" dirty="0">
                <a:solidFill>
                  <a:srgbClr val="000066"/>
                </a:solidFill>
                <a:latin typeface="Helvetica" charset="0"/>
                <a:ea typeface="ＭＳ Ｐゴシック" charset="0"/>
              </a:rPr>
              <a:t>, </a:t>
            </a:r>
            <a:r>
              <a:rPr lang="en-US" dirty="0" smtClean="0">
                <a:solidFill>
                  <a:srgbClr val="008000"/>
                </a:solidFill>
                <a:latin typeface="Helvetica" charset="0"/>
                <a:ea typeface="ＭＳ Ｐゴシック" charset="0"/>
              </a:rPr>
              <a:t>air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 25 m long for </a:t>
            </a:r>
            <a:r>
              <a:rPr lang="en-US" u="sng" dirty="0">
                <a:solidFill>
                  <a:srgbClr val="000066"/>
                </a:solidFill>
                <a:latin typeface="Arial Narrow"/>
                <a:ea typeface="ＭＳ Ｐゴシック" charset="0"/>
                <a:cs typeface="Arial Narrow"/>
              </a:rPr>
              <a:t>shelves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Char char="•"/>
            </a:pPr>
            <a:endParaRPr lang="en-US" dirty="0" smtClean="0">
              <a:solidFill>
                <a:srgbClr val="008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07624" name="Freeform 8"/>
          <p:cNvSpPr>
            <a:spLocks/>
          </p:cNvSpPr>
          <p:nvPr/>
        </p:nvSpPr>
        <p:spPr bwMode="auto">
          <a:xfrm>
            <a:off x="3889320" y="1622425"/>
            <a:ext cx="5105400" cy="4016375"/>
          </a:xfrm>
          <a:custGeom>
            <a:avLst/>
            <a:gdLst>
              <a:gd name="T0" fmla="*/ 9 w 3216"/>
              <a:gd name="T1" fmla="*/ 2289 h 2289"/>
              <a:gd name="T2" fmla="*/ 0 w 3216"/>
              <a:gd name="T3" fmla="*/ 0 h 2289"/>
              <a:gd name="T4" fmla="*/ 3216 w 3216"/>
              <a:gd name="T5" fmla="*/ 0 h 2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16" h="2289">
                <a:moveTo>
                  <a:pt x="9" y="2289"/>
                </a:moveTo>
                <a:lnTo>
                  <a:pt x="0" y="0"/>
                </a:lnTo>
                <a:lnTo>
                  <a:pt x="3216" y="0"/>
                </a:ln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prstShdw prst="shdw17" dist="17961" dir="2700000">
              <a:srgbClr val="FF3300"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prstClr val="black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07631" name="Text Box 15"/>
          <p:cNvSpPr txBox="1">
            <a:spLocks noChangeArrowheads="1"/>
          </p:cNvSpPr>
          <p:nvPr/>
        </p:nvSpPr>
        <p:spPr bwMode="auto">
          <a:xfrm>
            <a:off x="919949" y="791636"/>
            <a:ext cx="41313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Up</a:t>
            </a:r>
            <a:r>
              <a:rPr lang="en-US" sz="2000" b="1" dirty="0">
                <a:solidFill>
                  <a:srgbClr val="44546A"/>
                </a:solidFill>
                <a:latin typeface="Arial Narrow" charset="0"/>
                <a:ea typeface="ＭＳ Ｐゴシック" charset="0"/>
              </a:rPr>
              <a:t>per </a:t>
            </a:r>
            <a:r>
              <a:rPr lang="en-US" sz="2000" b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Temp</a:t>
            </a:r>
            <a:r>
              <a:rPr lang="en-US" sz="2000" b="1" dirty="0">
                <a:solidFill>
                  <a:srgbClr val="44546A"/>
                </a:solidFill>
                <a:latin typeface="Arial Narrow" charset="0"/>
                <a:ea typeface="ＭＳ Ｐゴシック" charset="0"/>
              </a:rPr>
              <a:t>erature of the polar </a:t>
            </a:r>
            <a:r>
              <a:rPr lang="en-US" sz="2000" b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O</a:t>
            </a:r>
            <a:r>
              <a:rPr lang="en-US" sz="2000" b="1" dirty="0">
                <a:solidFill>
                  <a:srgbClr val="44546A"/>
                </a:solidFill>
                <a:latin typeface="Arial Narrow" charset="0"/>
                <a:ea typeface="ＭＳ Ｐゴシック" charset="0"/>
              </a:rPr>
              <a:t>ceans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75135" y="4023096"/>
            <a:ext cx="5165725" cy="1866900"/>
            <a:chOff x="3875132" y="3372221"/>
            <a:chExt cx="5165725" cy="1866900"/>
          </a:xfrm>
        </p:grpSpPr>
        <p:grpSp>
          <p:nvGrpSpPr>
            <p:cNvPr id="54" name="Group 2"/>
            <p:cNvGrpSpPr>
              <a:grpSpLocks/>
            </p:cNvGrpSpPr>
            <p:nvPr/>
          </p:nvGrpSpPr>
          <p:grpSpPr bwMode="auto">
            <a:xfrm>
              <a:off x="3875132" y="3372221"/>
              <a:ext cx="5165725" cy="1866900"/>
              <a:chOff x="3670300" y="4908550"/>
              <a:chExt cx="5165725" cy="1866900"/>
            </a:xfrm>
          </p:grpSpPr>
          <p:pic>
            <p:nvPicPr>
              <p:cNvPr id="55" name="Picture 19" descr="IgFigs_DSC_0960"/>
              <p:cNvPicPr>
                <a:picLocks noChangeAspect="1" noChangeArrowheads="1"/>
              </p:cNvPicPr>
              <p:nvPr/>
            </p:nvPicPr>
            <p:blipFill>
              <a:blip r:embed="rId6">
                <a:lum bright="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43" r="34084" b="14131"/>
              <a:stretch>
                <a:fillRect/>
              </a:stretch>
            </p:blipFill>
            <p:spPr bwMode="auto">
              <a:xfrm>
                <a:off x="3670300" y="4908550"/>
                <a:ext cx="2511425" cy="1866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45" descr="UpTempO2"/>
              <p:cNvPicPr>
                <a:picLocks noChangeAspect="1" noChangeArrowheads="1"/>
              </p:cNvPicPr>
              <p:nvPr/>
            </p:nvPicPr>
            <p:blipFill>
              <a:blip r:embed="rId7">
                <a:lum bright="6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41" t="23924" r="19757" b="26013"/>
              <a:stretch>
                <a:fillRect/>
              </a:stretch>
            </p:blipFill>
            <p:spPr bwMode="auto">
              <a:xfrm>
                <a:off x="6356350" y="4914900"/>
                <a:ext cx="2479675" cy="18589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3953240" y="3461861"/>
              <a:ext cx="11388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white">
                        <a:alpha val="43000"/>
                      </a:prstClr>
                    </a:outerShdw>
                  </a:effectLst>
                  <a:latin typeface="Arial Narrow"/>
                  <a:cs typeface="Arial Narrow"/>
                </a:rPr>
                <a:t>March, 2011</a:t>
              </a:r>
              <a:endParaRPr lang="en-US" sz="16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3000"/>
                    </a:prstClr>
                  </a:outerShdw>
                </a:effectLst>
                <a:latin typeface="Arial Narrow"/>
                <a:cs typeface="Arial Narrow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63838" y="3461861"/>
              <a:ext cx="1222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white">
                        <a:alpha val="43000"/>
                      </a:prstClr>
                    </a:outerShdw>
                  </a:effectLst>
                  <a:latin typeface="Arial Narrow"/>
                  <a:cs typeface="Arial Narrow"/>
                </a:rPr>
                <a:t>August, 2011</a:t>
              </a:r>
              <a:endParaRPr lang="en-US" sz="16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3000"/>
                    </a:prstClr>
                  </a:outerShdw>
                </a:effectLst>
                <a:latin typeface="Arial Narrow"/>
                <a:cs typeface="Arial Narrow"/>
              </a:endParaRPr>
            </a:p>
          </p:txBody>
        </p:sp>
      </p:grp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5986315" y="772431"/>
            <a:ext cx="2678263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(J Tech, 2017)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48857" y="5948691"/>
            <a:ext cx="6651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 Narrow"/>
                <a:cs typeface="Arial Narrow"/>
              </a:rPr>
              <a:t>Castro</a:t>
            </a:r>
            <a:r>
              <a:rPr lang="en-US" sz="1600" dirty="0">
                <a:latin typeface="Arial Narrow"/>
                <a:cs typeface="Arial Narrow"/>
              </a:rPr>
              <a:t>, </a:t>
            </a:r>
            <a:r>
              <a:rPr lang="en-US" sz="1600" dirty="0" smtClean="0">
                <a:latin typeface="Arial Narrow"/>
                <a:cs typeface="Arial Narrow"/>
              </a:rPr>
              <a:t>Wick</a:t>
            </a:r>
            <a:r>
              <a:rPr lang="en-US" sz="1600" dirty="0">
                <a:latin typeface="Arial Narrow"/>
                <a:cs typeface="Arial Narrow"/>
              </a:rPr>
              <a:t>, </a:t>
            </a:r>
            <a:r>
              <a:rPr lang="en-US" sz="1600" dirty="0" smtClean="0">
                <a:latin typeface="Arial Narrow"/>
                <a:cs typeface="Arial Narrow"/>
              </a:rPr>
              <a:t>&amp; Steele</a:t>
            </a:r>
          </a:p>
          <a:p>
            <a:pPr algn="ctr"/>
            <a:r>
              <a:rPr lang="en-US" sz="1600" b="1" dirty="0" smtClean="0">
                <a:latin typeface="Arial Narrow"/>
                <a:cs typeface="Arial Narrow"/>
              </a:rPr>
              <a:t>Validation </a:t>
            </a:r>
            <a:r>
              <a:rPr lang="en-US" sz="1600" b="1" dirty="0">
                <a:latin typeface="Arial Narrow"/>
                <a:cs typeface="Arial Narrow"/>
              </a:rPr>
              <a:t>of satellite </a:t>
            </a:r>
            <a:r>
              <a:rPr lang="en-US" sz="1600" b="1" dirty="0" smtClean="0">
                <a:latin typeface="Arial Narrow"/>
                <a:cs typeface="Arial Narrow"/>
              </a:rPr>
              <a:t>SST analyses </a:t>
            </a:r>
            <a:r>
              <a:rPr lang="en-US" sz="1600" b="1" dirty="0">
                <a:latin typeface="Arial Narrow"/>
                <a:cs typeface="Arial Narrow"/>
              </a:rPr>
              <a:t>in the Beaufort Sea using </a:t>
            </a:r>
            <a:r>
              <a:rPr lang="en-US" sz="1600" b="1" dirty="0" err="1">
                <a:latin typeface="Arial Narrow"/>
                <a:cs typeface="Arial Narrow"/>
              </a:rPr>
              <a:t>UpTempO</a:t>
            </a:r>
            <a:r>
              <a:rPr lang="en-US" sz="1600" b="1" dirty="0">
                <a:latin typeface="Arial Narrow"/>
                <a:cs typeface="Arial Narrow"/>
              </a:rPr>
              <a:t> </a:t>
            </a:r>
            <a:r>
              <a:rPr lang="en-US" sz="1600" b="1" dirty="0" smtClean="0">
                <a:latin typeface="Arial Narrow"/>
                <a:cs typeface="Arial Narrow"/>
              </a:rPr>
              <a:t>buoys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</a:p>
          <a:p>
            <a:pPr algn="ctr"/>
            <a:r>
              <a:rPr lang="en-US" sz="1600" i="1" dirty="0" smtClean="0">
                <a:latin typeface="Arial Narrow"/>
                <a:cs typeface="Arial Narrow"/>
              </a:rPr>
              <a:t>Rem. Sens. </a:t>
            </a:r>
            <a:r>
              <a:rPr lang="en-US" sz="1600" i="1" dirty="0">
                <a:latin typeface="Arial Narrow"/>
                <a:cs typeface="Arial Narrow"/>
              </a:rPr>
              <a:t>of </a:t>
            </a:r>
            <a:r>
              <a:rPr lang="en-US" sz="1600" i="1" dirty="0" smtClean="0">
                <a:latin typeface="Arial Narrow"/>
                <a:cs typeface="Arial Narrow"/>
              </a:rPr>
              <a:t>Environ, 2016</a:t>
            </a:r>
            <a:endParaRPr lang="en-US" sz="1600" dirty="0">
              <a:latin typeface="Arial Narrow"/>
              <a:cs typeface="Arial Narro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86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2675058" y="121591"/>
            <a:ext cx="456762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50800" dist="38100" dir="2700000" algn="tl" rotWithShape="0">
                    <a:srgbClr val="FF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Deployment by C130 aircraft</a:t>
            </a:r>
            <a:endParaRPr lang="en-US" sz="2400" b="1" dirty="0">
              <a:effectLst>
                <a:outerShdw blurRad="50800" dist="38100" dir="2700000" algn="tl" rotWithShape="0">
                  <a:srgbClr val="FF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838203"/>
            <a:ext cx="2878524" cy="2444720"/>
            <a:chOff x="0" y="838203"/>
            <a:chExt cx="2878524" cy="24447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38203"/>
              <a:ext cx="2878524" cy="22823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733" y="844053"/>
              <a:ext cx="51829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rPr>
                <a:t>(a)</a:t>
              </a:r>
              <a:endParaRPr lang="en-US" b="1" dirty="0">
                <a:solidFill>
                  <a:prstClr val="white"/>
                </a:solidFill>
                <a:latin typeface="Arial Black"/>
                <a:ea typeface="ＭＳ Ｐゴシック" charset="0"/>
                <a:cs typeface="Arial Blac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09877" y="1614027"/>
              <a:ext cx="536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rPr>
                <a:t>b</a:t>
              </a:r>
              <a:r>
                <a:rPr lang="en-US" sz="1400" b="1" dirty="0" smtClean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rPr>
                <a:t>uoy</a:t>
              </a:r>
            </a:p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rPr>
                <a:t>box</a:t>
              </a:r>
              <a:endParaRPr lang="en-US" sz="1400" b="1" dirty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8530" y="1171688"/>
              <a:ext cx="8882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rPr>
                <a:t>parachute</a:t>
              </a:r>
              <a:endParaRPr lang="en-US" sz="1400" b="1" dirty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701800" y="1419338"/>
              <a:ext cx="190500" cy="12382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>
              <a:glow rad="127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912079" y="2228963"/>
              <a:ext cx="569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rPr>
                <a:t>pallet</a:t>
              </a:r>
              <a:endParaRPr lang="en-US" sz="1400" b="1" dirty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1440046" y="2343254"/>
              <a:ext cx="193506" cy="39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>
              <a:glow rad="127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IMG_2930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05" t="18205" r="40649" b="39431"/>
            <a:stretch/>
          </p:blipFill>
          <p:spPr>
            <a:xfrm>
              <a:off x="54041" y="2276430"/>
              <a:ext cx="810624" cy="1006493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glow rad="76200">
                <a:srgbClr val="FFFFBD">
                  <a:alpha val="90000"/>
                </a:srgbClr>
              </a:glow>
            </a:effectLst>
          </p:spPr>
        </p:pic>
        <p:sp>
          <p:nvSpPr>
            <p:cNvPr id="50" name="TextBox 49"/>
            <p:cNvSpPr txBox="1"/>
            <p:nvPr/>
          </p:nvSpPr>
          <p:spPr>
            <a:xfrm>
              <a:off x="1216063" y="2566712"/>
              <a:ext cx="9457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00"/>
                  </a:solidFill>
                  <a:effectLst>
                    <a:glow rad="12700">
                      <a:schemeClr val="bg1"/>
                    </a:glow>
                    <a:outerShdw dist="25400" dir="2700000" algn="tl" rotWithShape="0">
                      <a:schemeClr val="tx1"/>
                    </a:outerShdw>
                  </a:effectLst>
                  <a:latin typeface="Arial Narrow"/>
                  <a:ea typeface="ＭＳ Ｐゴシック" charset="0"/>
                  <a:cs typeface="Arial Narrow"/>
                </a:rPr>
                <a:t>salt blocks</a:t>
              </a:r>
              <a:endParaRPr lang="en-US" sz="1400" b="1" dirty="0">
                <a:solidFill>
                  <a:srgbClr val="FFFF00"/>
                </a:solidFill>
                <a:effectLst>
                  <a:glow rad="12700">
                    <a:schemeClr val="bg1"/>
                  </a:glow>
                  <a:outerShdw dist="25400" dir="2700000" algn="tl" rotWithShape="0">
                    <a:schemeClr val="tx1"/>
                  </a:outerShdw>
                </a:effectLst>
                <a:latin typeface="Arial Narrow"/>
                <a:ea typeface="ＭＳ Ｐゴシック" charset="0"/>
                <a:cs typeface="Arial Narrow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1688947" y="2378075"/>
              <a:ext cx="203353" cy="24261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>
              <a:glow rad="12700">
                <a:srgbClr val="FFFF00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727075" y="2760387"/>
              <a:ext cx="498322" cy="24316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>
              <a:glow rad="12700">
                <a:srgbClr val="FFFF00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76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3"/>
            <a:ext cx="2878524" cy="2282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33" y="844053"/>
            <a:ext cx="5182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 Black"/>
                <a:ea typeface="ＭＳ Ｐゴシック" charset="0"/>
                <a:cs typeface="Arial Black"/>
              </a:rPr>
              <a:t>(a)</a:t>
            </a:r>
            <a:endParaRPr lang="en-US" b="1" dirty="0">
              <a:solidFill>
                <a:prstClr val="white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9877" y="1614027"/>
            <a:ext cx="53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b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uoy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box</a:t>
            </a:r>
            <a:endParaRPr lang="en-US" sz="1400" b="1" dirty="0">
              <a:solidFill>
                <a:prstClr val="black"/>
              </a:solidFill>
              <a:effectLst>
                <a:outerShdw dist="25400" dir="2700000" algn="tl" rotWithShape="0">
                  <a:prstClr val="white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8530" y="1171688"/>
            <a:ext cx="88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parachute</a:t>
            </a:r>
            <a:endParaRPr lang="en-US" sz="1400" b="1" dirty="0">
              <a:solidFill>
                <a:prstClr val="black"/>
              </a:solidFill>
              <a:effectLst>
                <a:outerShdw dist="25400" dir="2700000" algn="tl" rotWithShape="0">
                  <a:prstClr val="white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01800" y="1419338"/>
            <a:ext cx="190500" cy="12382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127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21865" y="844053"/>
            <a:ext cx="9122139" cy="4858074"/>
            <a:chOff x="21865" y="844053"/>
            <a:chExt cx="9122139" cy="4858074"/>
          </a:xfrm>
        </p:grpSpPr>
        <p:grpSp>
          <p:nvGrpSpPr>
            <p:cNvPr id="31" name="Group 30"/>
            <p:cNvGrpSpPr/>
            <p:nvPr/>
          </p:nvGrpSpPr>
          <p:grpSpPr>
            <a:xfrm>
              <a:off x="3139971" y="844053"/>
              <a:ext cx="2864515" cy="2276470"/>
              <a:chOff x="3139971" y="844053"/>
              <a:chExt cx="2864515" cy="22764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b="837"/>
              <a:stretch/>
            </p:blipFill>
            <p:spPr>
              <a:xfrm>
                <a:off x="3139971" y="857304"/>
                <a:ext cx="2864515" cy="22632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139971" y="844053"/>
                <a:ext cx="518291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(b)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1865" y="3414903"/>
              <a:ext cx="2856664" cy="2263874"/>
              <a:chOff x="21865" y="3414903"/>
              <a:chExt cx="2856664" cy="226387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/>
              <a:srcRect t="1388"/>
              <a:stretch/>
            </p:blipFill>
            <p:spPr>
              <a:xfrm>
                <a:off x="21866" y="3428153"/>
                <a:ext cx="2856663" cy="225062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1865" y="3414903"/>
                <a:ext cx="518291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(d)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48575" y="3588639"/>
                <a:ext cx="8638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s</a:t>
                </a:r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tatic line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150669" y="3896416"/>
                <a:ext cx="89590" cy="19536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3139967" y="3419804"/>
              <a:ext cx="2864514" cy="2282323"/>
              <a:chOff x="3139967" y="3419804"/>
              <a:chExt cx="2864514" cy="228232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l="41482" t="24307" b="28816"/>
              <a:stretch/>
            </p:blipFill>
            <p:spPr>
              <a:xfrm>
                <a:off x="3139967" y="3419804"/>
                <a:ext cx="2864514" cy="228232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139971" y="3421157"/>
                <a:ext cx="518291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(e)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31142" y="3895431"/>
                <a:ext cx="888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parachute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28" name="Straight Arrow Connector 27"/>
              <p:cNvCxnSpPr>
                <a:stCxn id="26" idx="2"/>
              </p:cNvCxnSpPr>
              <p:nvPr/>
            </p:nvCxnSpPr>
            <p:spPr>
              <a:xfrm>
                <a:off x="4575272" y="4203208"/>
                <a:ext cx="152305" cy="19427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4131142" y="4397488"/>
                <a:ext cx="5363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buoy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38" name="Straight Arrow Connector 37"/>
              <p:cNvCxnSpPr>
                <a:stCxn id="37" idx="2"/>
              </p:cNvCxnSpPr>
              <p:nvPr/>
            </p:nvCxnSpPr>
            <p:spPr>
              <a:xfrm>
                <a:off x="4399330" y="4705265"/>
                <a:ext cx="328249" cy="19426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6285755" y="3419794"/>
              <a:ext cx="2858244" cy="2282322"/>
              <a:chOff x="6285755" y="3419794"/>
              <a:chExt cx="2858244" cy="228232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/>
              <a:srcRect l="8469" t="11424" r="8323"/>
              <a:stretch/>
            </p:blipFill>
            <p:spPr>
              <a:xfrm>
                <a:off x="6309421" y="3419794"/>
                <a:ext cx="2834578" cy="228232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285755" y="3421157"/>
                <a:ext cx="454158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(f)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73717" y="4409791"/>
                <a:ext cx="5363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buoy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6765928" y="4311763"/>
                <a:ext cx="22225" cy="20002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7518400" y="4409781"/>
                <a:ext cx="994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e</a:t>
                </a:r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xpendable</a:t>
                </a:r>
              </a:p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profilers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7839328" y="4273663"/>
                <a:ext cx="22225" cy="20002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6267407" y="863050"/>
              <a:ext cx="2876597" cy="2257473"/>
              <a:chOff x="6267407" y="863050"/>
              <a:chExt cx="2876597" cy="225747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7"/>
              <a:srcRect l="3330" t="1" r="3337" b="1089"/>
              <a:stretch/>
            </p:blipFill>
            <p:spPr>
              <a:xfrm>
                <a:off x="6267407" y="863050"/>
                <a:ext cx="2876597" cy="22574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274135" y="864413"/>
                <a:ext cx="518291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(c)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100091" y="2166126"/>
                <a:ext cx="8638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s</a:t>
                </a:r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tatic line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rot="10800000" flipV="1">
                <a:off x="7839332" y="2473902"/>
                <a:ext cx="652447" cy="240835"/>
              </a:xfrm>
              <a:prstGeom prst="curvedConnector3">
                <a:avLst>
                  <a:gd name="adj1" fmla="val -123"/>
                </a:avLst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6414261" y="2012237"/>
                <a:ext cx="6264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straps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36" name="Straight Arrow Connector 29"/>
              <p:cNvCxnSpPr/>
              <p:nvPr/>
            </p:nvCxnSpPr>
            <p:spPr>
              <a:xfrm>
                <a:off x="6840553" y="2292927"/>
                <a:ext cx="776272" cy="136061"/>
              </a:xfrm>
              <a:prstGeom prst="curvedConnector3">
                <a:avLst>
                  <a:gd name="adj1" fmla="val 1328"/>
                </a:avLst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6840558" y="1148637"/>
                <a:ext cx="888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parachute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42" name="Straight Arrow Connector 29"/>
              <p:cNvCxnSpPr/>
              <p:nvPr/>
            </p:nvCxnSpPr>
            <p:spPr>
              <a:xfrm>
                <a:off x="7369180" y="1456404"/>
                <a:ext cx="212725" cy="15911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/>
          <p:cNvSpPr txBox="1"/>
          <p:nvPr/>
        </p:nvSpPr>
        <p:spPr>
          <a:xfrm>
            <a:off x="912079" y="2228963"/>
            <a:ext cx="569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pallet</a:t>
            </a:r>
            <a:endParaRPr lang="en-US" sz="1400" b="1" dirty="0">
              <a:solidFill>
                <a:prstClr val="black"/>
              </a:solidFill>
              <a:effectLst>
                <a:outerShdw dist="25400" dir="2700000" algn="tl" rotWithShape="0">
                  <a:prstClr val="white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440046" y="2343254"/>
            <a:ext cx="193506" cy="39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127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5058" y="121591"/>
            <a:ext cx="456762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50800" dist="38100" dir="2700000" algn="tl" rotWithShape="0">
                    <a:srgbClr val="FF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Deployment by C130 aircraft</a:t>
            </a:r>
            <a:endParaRPr lang="en-US" sz="2400" b="1" dirty="0">
              <a:effectLst>
                <a:outerShdw blurRad="50800" dist="38100" dir="2700000" algn="tl" rotWithShape="0">
                  <a:srgbClr val="FF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9" name="Picture 48" descr="IMG_293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5" t="18205" r="40649" b="39431"/>
          <a:stretch/>
        </p:blipFill>
        <p:spPr>
          <a:xfrm>
            <a:off x="54041" y="2276430"/>
            <a:ext cx="810624" cy="1006493"/>
          </a:xfrm>
          <a:prstGeom prst="rect">
            <a:avLst/>
          </a:prstGeom>
          <a:ln>
            <a:solidFill>
              <a:srgbClr val="000000"/>
            </a:solidFill>
          </a:ln>
          <a:effectLst>
            <a:glow rad="76200">
              <a:srgbClr val="FFFFBD">
                <a:alpha val="90000"/>
              </a:srgbClr>
            </a:glow>
          </a:effectLst>
        </p:spPr>
      </p:pic>
      <p:sp>
        <p:nvSpPr>
          <p:cNvPr id="50" name="TextBox 49"/>
          <p:cNvSpPr txBox="1"/>
          <p:nvPr/>
        </p:nvSpPr>
        <p:spPr>
          <a:xfrm>
            <a:off x="1216063" y="2566712"/>
            <a:ext cx="945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glow rad="12700">
                    <a:schemeClr val="bg1"/>
                  </a:glow>
                  <a:outerShdw dist="25400" dir="2700000" algn="tl" rotWithShape="0">
                    <a:schemeClr val="tx1"/>
                  </a:outerShdw>
                </a:effectLst>
                <a:latin typeface="Arial Narrow"/>
                <a:ea typeface="ＭＳ Ｐゴシック" charset="0"/>
                <a:cs typeface="Arial Narrow"/>
              </a:rPr>
              <a:t>salt blocks</a:t>
            </a:r>
            <a:endParaRPr lang="en-US" sz="1400" b="1" dirty="0">
              <a:solidFill>
                <a:srgbClr val="FFFF00"/>
              </a:solidFill>
              <a:effectLst>
                <a:glow rad="12700">
                  <a:schemeClr val="bg1"/>
                </a:glow>
                <a:outerShdw dist="25400" dir="2700000" algn="tl" rotWithShape="0">
                  <a:schemeClr val="tx1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688947" y="2378075"/>
            <a:ext cx="203353" cy="2426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12700">
              <a:srgbClr val="FFFF0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727075" y="2760387"/>
            <a:ext cx="498322" cy="2431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12700">
              <a:srgbClr val="FFFF0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4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3"/>
            <a:ext cx="2878524" cy="2282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33" y="844053"/>
            <a:ext cx="5182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 Black"/>
                <a:ea typeface="ＭＳ Ｐゴシック" charset="0"/>
                <a:cs typeface="Arial Black"/>
              </a:rPr>
              <a:t>(a)</a:t>
            </a:r>
            <a:endParaRPr lang="en-US" b="1" dirty="0">
              <a:solidFill>
                <a:prstClr val="white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9877" y="1614027"/>
            <a:ext cx="53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b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uoy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box</a:t>
            </a:r>
            <a:endParaRPr lang="en-US" sz="1400" b="1" dirty="0">
              <a:solidFill>
                <a:prstClr val="black"/>
              </a:solidFill>
              <a:effectLst>
                <a:outerShdw dist="25400" dir="2700000" algn="tl" rotWithShape="0">
                  <a:prstClr val="white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8530" y="1171688"/>
            <a:ext cx="88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parachute</a:t>
            </a:r>
            <a:endParaRPr lang="en-US" sz="1400" b="1" dirty="0">
              <a:solidFill>
                <a:prstClr val="black"/>
              </a:solidFill>
              <a:effectLst>
                <a:outerShdw dist="25400" dir="2700000" algn="tl" rotWithShape="0">
                  <a:prstClr val="white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01800" y="1419338"/>
            <a:ext cx="190500" cy="12382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127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21865" y="844053"/>
            <a:ext cx="9122139" cy="4858074"/>
            <a:chOff x="21865" y="844053"/>
            <a:chExt cx="9122139" cy="4858074"/>
          </a:xfrm>
        </p:grpSpPr>
        <p:grpSp>
          <p:nvGrpSpPr>
            <p:cNvPr id="31" name="Group 30"/>
            <p:cNvGrpSpPr/>
            <p:nvPr/>
          </p:nvGrpSpPr>
          <p:grpSpPr>
            <a:xfrm>
              <a:off x="3139971" y="844053"/>
              <a:ext cx="2864515" cy="2276470"/>
              <a:chOff x="3139971" y="844053"/>
              <a:chExt cx="2864515" cy="22764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b="837"/>
              <a:stretch/>
            </p:blipFill>
            <p:spPr>
              <a:xfrm>
                <a:off x="3139971" y="857304"/>
                <a:ext cx="2864515" cy="22632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139971" y="844053"/>
                <a:ext cx="518291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(b)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1865" y="3414903"/>
              <a:ext cx="2856664" cy="2263874"/>
              <a:chOff x="21865" y="3414903"/>
              <a:chExt cx="2856664" cy="226387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/>
              <a:srcRect t="1388"/>
              <a:stretch/>
            </p:blipFill>
            <p:spPr>
              <a:xfrm>
                <a:off x="21866" y="3428153"/>
                <a:ext cx="2856663" cy="225062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1865" y="3414903"/>
                <a:ext cx="518291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(d)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48575" y="3588639"/>
                <a:ext cx="8638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s</a:t>
                </a:r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tatic line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150669" y="3896416"/>
                <a:ext cx="89590" cy="19536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3139967" y="3419804"/>
              <a:ext cx="2864514" cy="2282323"/>
              <a:chOff x="3139967" y="3419804"/>
              <a:chExt cx="2864514" cy="228232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l="41482" t="24307" b="28816"/>
              <a:stretch/>
            </p:blipFill>
            <p:spPr>
              <a:xfrm>
                <a:off x="3139967" y="3419804"/>
                <a:ext cx="2864514" cy="228232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139971" y="3421157"/>
                <a:ext cx="518291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(e)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31142" y="3895431"/>
                <a:ext cx="888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parachute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28" name="Straight Arrow Connector 27"/>
              <p:cNvCxnSpPr>
                <a:stCxn id="26" idx="2"/>
              </p:cNvCxnSpPr>
              <p:nvPr/>
            </p:nvCxnSpPr>
            <p:spPr>
              <a:xfrm>
                <a:off x="4575272" y="4203208"/>
                <a:ext cx="152305" cy="19427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4131142" y="4397488"/>
                <a:ext cx="5363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buoy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38" name="Straight Arrow Connector 37"/>
              <p:cNvCxnSpPr>
                <a:stCxn id="37" idx="2"/>
              </p:cNvCxnSpPr>
              <p:nvPr/>
            </p:nvCxnSpPr>
            <p:spPr>
              <a:xfrm>
                <a:off x="4399330" y="4705265"/>
                <a:ext cx="328249" cy="19426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6285755" y="3419794"/>
              <a:ext cx="2858244" cy="2282322"/>
              <a:chOff x="6285755" y="3419794"/>
              <a:chExt cx="2858244" cy="228232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/>
              <a:srcRect l="8469" t="11424" r="8323"/>
              <a:stretch/>
            </p:blipFill>
            <p:spPr>
              <a:xfrm>
                <a:off x="6309421" y="3419794"/>
                <a:ext cx="2834578" cy="228232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285755" y="3421157"/>
                <a:ext cx="454158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(f)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73717" y="4409791"/>
                <a:ext cx="5363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buoy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6765928" y="4311763"/>
                <a:ext cx="22225" cy="20002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7518400" y="4409781"/>
                <a:ext cx="994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e</a:t>
                </a:r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xpendable</a:t>
                </a:r>
              </a:p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profilers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7839328" y="4273663"/>
                <a:ext cx="22225" cy="20002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6267407" y="863050"/>
              <a:ext cx="2876597" cy="2257473"/>
              <a:chOff x="6267407" y="863050"/>
              <a:chExt cx="2876597" cy="225747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7"/>
              <a:srcRect l="3330" t="1" r="3337" b="1089"/>
              <a:stretch/>
            </p:blipFill>
            <p:spPr>
              <a:xfrm>
                <a:off x="6267407" y="863050"/>
                <a:ext cx="2876597" cy="22574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274135" y="864413"/>
                <a:ext cx="518291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white"/>
                    </a:solidFill>
                    <a:latin typeface="Arial Black"/>
                    <a:ea typeface="ＭＳ Ｐゴシック" charset="0"/>
                    <a:cs typeface="Arial Black"/>
                  </a:rPr>
                  <a:t>(c)</a:t>
                </a:r>
                <a:endParaRPr lang="en-US" b="1" dirty="0">
                  <a:solidFill>
                    <a:prstClr val="white"/>
                  </a:solidFill>
                  <a:latin typeface="Arial Black"/>
                  <a:ea typeface="ＭＳ Ｐゴシック" charset="0"/>
                  <a:cs typeface="Arial Black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100091" y="2166126"/>
                <a:ext cx="8638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s</a:t>
                </a:r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tatic line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rot="10800000" flipV="1">
                <a:off x="7839332" y="2473902"/>
                <a:ext cx="652447" cy="240835"/>
              </a:xfrm>
              <a:prstGeom prst="curvedConnector3">
                <a:avLst>
                  <a:gd name="adj1" fmla="val -123"/>
                </a:avLst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6414261" y="2012237"/>
                <a:ext cx="6264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straps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36" name="Straight Arrow Connector 29"/>
              <p:cNvCxnSpPr/>
              <p:nvPr/>
            </p:nvCxnSpPr>
            <p:spPr>
              <a:xfrm>
                <a:off x="6840553" y="2292927"/>
                <a:ext cx="776272" cy="136061"/>
              </a:xfrm>
              <a:prstGeom prst="curvedConnector3">
                <a:avLst>
                  <a:gd name="adj1" fmla="val 1328"/>
                </a:avLst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6840558" y="1148637"/>
                <a:ext cx="888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effectLst>
                      <a:outerShdw dist="25400" dir="2700000" algn="tl" rotWithShape="0">
                        <a:prstClr val="white"/>
                      </a:outerShdw>
                    </a:effectLst>
                    <a:latin typeface="Arial Narrow"/>
                    <a:ea typeface="ＭＳ Ｐゴシック" charset="0"/>
                    <a:cs typeface="Arial Narrow"/>
                  </a:rPr>
                  <a:t>parachute</a:t>
                </a:r>
                <a:endParaRPr lang="en-US" sz="1400" b="1" dirty="0">
                  <a:solidFill>
                    <a:prstClr val="black"/>
                  </a:solidFill>
                  <a:effectLst>
                    <a:outerShdw dist="25400" dir="2700000" algn="tl" rotWithShape="0">
                      <a:prstClr val="white"/>
                    </a:outerShdw>
                  </a:effectLst>
                  <a:latin typeface="Arial Narrow"/>
                  <a:ea typeface="ＭＳ Ｐゴシック" charset="0"/>
                  <a:cs typeface="Arial Narrow"/>
                </a:endParaRPr>
              </a:p>
            </p:txBody>
          </p:sp>
          <p:cxnSp>
            <p:nvCxnSpPr>
              <p:cNvPr id="42" name="Straight Arrow Connector 29"/>
              <p:cNvCxnSpPr/>
              <p:nvPr/>
            </p:nvCxnSpPr>
            <p:spPr>
              <a:xfrm>
                <a:off x="7369180" y="1456404"/>
                <a:ext cx="212725" cy="15911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>
                <a:glow rad="12700">
                  <a:schemeClr val="bg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/>
          <p:cNvSpPr txBox="1"/>
          <p:nvPr/>
        </p:nvSpPr>
        <p:spPr>
          <a:xfrm>
            <a:off x="912079" y="2228963"/>
            <a:ext cx="569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 Narrow"/>
                <a:ea typeface="ＭＳ Ｐゴシック" charset="0"/>
                <a:cs typeface="Arial Narrow"/>
              </a:rPr>
              <a:t>pallet</a:t>
            </a:r>
            <a:endParaRPr lang="en-US" sz="1400" b="1" dirty="0">
              <a:solidFill>
                <a:prstClr val="black"/>
              </a:solidFill>
              <a:effectLst>
                <a:outerShdw dist="25400" dir="2700000" algn="tl" rotWithShape="0">
                  <a:prstClr val="white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440046" y="2343254"/>
            <a:ext cx="193506" cy="39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127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5058" y="121591"/>
            <a:ext cx="456762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50800" dist="38100" dir="2700000" algn="tl" rotWithShape="0">
                    <a:srgbClr val="FF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Deployment by C130 aircraft</a:t>
            </a:r>
            <a:endParaRPr lang="en-US" sz="2400" b="1" dirty="0">
              <a:effectLst>
                <a:outerShdw blurRad="50800" dist="38100" dir="2700000" algn="tl" rotWithShape="0">
                  <a:srgbClr val="FF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9" name="Picture 48" descr="IMG_293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5" t="18205" r="40649" b="39431"/>
          <a:stretch/>
        </p:blipFill>
        <p:spPr>
          <a:xfrm>
            <a:off x="54041" y="2276430"/>
            <a:ext cx="810624" cy="1006493"/>
          </a:xfrm>
          <a:prstGeom prst="rect">
            <a:avLst/>
          </a:prstGeom>
          <a:ln>
            <a:solidFill>
              <a:srgbClr val="000000"/>
            </a:solidFill>
          </a:ln>
          <a:effectLst>
            <a:glow rad="76200">
              <a:srgbClr val="FFFFBD">
                <a:alpha val="90000"/>
              </a:srgbClr>
            </a:glow>
          </a:effectLst>
        </p:spPr>
      </p:pic>
      <p:sp>
        <p:nvSpPr>
          <p:cNvPr id="50" name="TextBox 49"/>
          <p:cNvSpPr txBox="1"/>
          <p:nvPr/>
        </p:nvSpPr>
        <p:spPr>
          <a:xfrm>
            <a:off x="1216063" y="2566712"/>
            <a:ext cx="945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glow rad="12700">
                    <a:schemeClr val="bg1"/>
                  </a:glow>
                  <a:outerShdw dist="25400" dir="2700000" algn="tl" rotWithShape="0">
                    <a:schemeClr val="tx1"/>
                  </a:outerShdw>
                </a:effectLst>
                <a:latin typeface="Arial Narrow"/>
                <a:ea typeface="ＭＳ Ｐゴシック" charset="0"/>
                <a:cs typeface="Arial Narrow"/>
              </a:rPr>
              <a:t>salt blocks</a:t>
            </a:r>
            <a:endParaRPr lang="en-US" sz="1400" b="1" dirty="0">
              <a:solidFill>
                <a:srgbClr val="FFFF00"/>
              </a:solidFill>
              <a:effectLst>
                <a:glow rad="12700">
                  <a:schemeClr val="bg1"/>
                </a:glow>
                <a:outerShdw dist="25400" dir="2700000" algn="tl" rotWithShape="0">
                  <a:schemeClr val="tx1"/>
                </a:outerShdw>
              </a:effectLst>
              <a:latin typeface="Arial Narrow"/>
              <a:ea typeface="ＭＳ Ｐゴシック" charset="0"/>
              <a:cs typeface="Arial Narrow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688947" y="2378075"/>
            <a:ext cx="203353" cy="2426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12700">
              <a:srgbClr val="FFFF0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727075" y="2760387"/>
            <a:ext cx="498322" cy="2431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12700">
              <a:srgbClr val="FFFF0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2172304" y="1770743"/>
            <a:ext cx="4660900" cy="4394200"/>
            <a:chOff x="2184400" y="1371600"/>
            <a:chExt cx="4660900" cy="4394200"/>
          </a:xfrm>
        </p:grpSpPr>
        <p:sp>
          <p:nvSpPr>
            <p:cNvPr id="65" name="Rectangle 64"/>
            <p:cNvSpPr/>
            <p:nvPr/>
          </p:nvSpPr>
          <p:spPr>
            <a:xfrm>
              <a:off x="2184400" y="1371600"/>
              <a:ext cx="4660900" cy="439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2533180" y="1478345"/>
              <a:ext cx="3892550" cy="3540845"/>
              <a:chOff x="158280" y="132145"/>
              <a:chExt cx="3892550" cy="3540845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158280" y="301140"/>
                <a:ext cx="3892550" cy="3371850"/>
                <a:chOff x="921617" y="44450"/>
                <a:chExt cx="3892550" cy="3371850"/>
              </a:xfrm>
            </p:grpSpPr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4274" t="22315" r="37075" b="31487"/>
                <a:stretch/>
              </p:blipFill>
              <p:spPr>
                <a:xfrm>
                  <a:off x="1194667" y="44450"/>
                  <a:ext cx="3363766" cy="2578100"/>
                </a:xfrm>
                <a:prstGeom prst="rect">
                  <a:avLst/>
                </a:prstGeom>
                <a:effectLst>
                  <a:glow rad="203200">
                    <a:schemeClr val="bg1">
                      <a:alpha val="75000"/>
                    </a:schemeClr>
                  </a:glow>
                </a:effectLst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40907" t="4904" r="2794" b="80985"/>
                <a:stretch/>
              </p:blipFill>
              <p:spPr>
                <a:xfrm>
                  <a:off x="921617" y="2628900"/>
                  <a:ext cx="3892550" cy="787400"/>
                </a:xfrm>
                <a:prstGeom prst="rect">
                  <a:avLst/>
                </a:prstGeom>
              </p:spPr>
            </p:pic>
            <p:sp>
              <p:nvSpPr>
                <p:cNvPr id="72" name="TextBox 71"/>
                <p:cNvSpPr txBox="1"/>
                <p:nvPr/>
              </p:nvSpPr>
              <p:spPr>
                <a:xfrm>
                  <a:off x="1393316" y="455884"/>
                  <a:ext cx="51217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prstClr val="white"/>
                      </a:solidFill>
                      <a:effectLst>
                        <a:glow rad="63500">
                          <a:prstClr val="black"/>
                        </a:glow>
                      </a:effectLst>
                      <a:latin typeface="Arial Narrow"/>
                      <a:ea typeface="ＭＳ Ｐゴシック" charset="0"/>
                      <a:cs typeface="Arial Narrow"/>
                    </a:rPr>
                    <a:t>2014</a:t>
                  </a:r>
                  <a:endParaRPr lang="en-US" sz="1400" b="1" dirty="0">
                    <a:solidFill>
                      <a:prstClr val="white"/>
                    </a:solidFill>
                    <a:effectLst>
                      <a:glow rad="63500">
                        <a:prstClr val="black"/>
                      </a:glow>
                    </a:effectLst>
                    <a:latin typeface="Arial Narrow"/>
                    <a:ea typeface="ＭＳ Ｐゴシック" charset="0"/>
                    <a:cs typeface="Arial Narrow"/>
                  </a:endParaRPr>
                </a:p>
              </p:txBody>
            </p:sp>
            <p:cxnSp>
              <p:nvCxnSpPr>
                <p:cNvPr id="73" name="Straight Arrow Connector 72"/>
                <p:cNvCxnSpPr>
                  <a:stCxn id="72" idx="3"/>
                </p:cNvCxnSpPr>
                <p:nvPr/>
              </p:nvCxnSpPr>
              <p:spPr>
                <a:xfrm>
                  <a:off x="1905495" y="609773"/>
                  <a:ext cx="698005" cy="180802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  <a:effectLst>
                  <a:glow rad="12700">
                    <a:schemeClr val="bg1"/>
                  </a:glow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1781176" y="714375"/>
                  <a:ext cx="95249" cy="15875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  <a:effectLst>
                  <a:glow rad="12700">
                    <a:schemeClr val="bg1"/>
                  </a:glow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1660526" y="720725"/>
                  <a:ext cx="193674" cy="25717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  <a:effectLst>
                  <a:glow rad="12700">
                    <a:schemeClr val="bg1"/>
                  </a:glow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Rectangle 68"/>
              <p:cNvSpPr/>
              <p:nvPr/>
            </p:nvSpPr>
            <p:spPr>
              <a:xfrm>
                <a:off x="2614257" y="132145"/>
                <a:ext cx="1324019" cy="3436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Arial"/>
                    <a:ea typeface="ＭＳ Ｐゴシック" charset="0"/>
                    <a:cs typeface="Arial"/>
                  </a:rPr>
                  <a:t>July </a:t>
                </a:r>
                <a:r>
                  <a:rPr lang="en-US" sz="1400" i="1" dirty="0">
                    <a:solidFill>
                      <a:prstClr val="black"/>
                    </a:solidFill>
                    <a:latin typeface="Arial"/>
                    <a:ea typeface="ＭＳ Ｐゴシック" charset="0"/>
                    <a:cs typeface="Arial"/>
                  </a:rPr>
                  <a:t>27, </a:t>
                </a:r>
                <a:r>
                  <a:rPr lang="en-US" sz="1400" i="1" dirty="0" smtClean="0">
                    <a:solidFill>
                      <a:prstClr val="black"/>
                    </a:solidFill>
                    <a:latin typeface="Arial"/>
                    <a:ea typeface="ＭＳ Ｐゴシック" charset="0"/>
                    <a:cs typeface="Arial"/>
                  </a:rPr>
                  <a:t>2014</a:t>
                </a:r>
                <a:endParaRPr lang="en-US" sz="1400" b="1" dirty="0">
                  <a:solidFill>
                    <a:prstClr val="black"/>
                  </a:solidFill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3223425" y="5112627"/>
              <a:ext cx="2894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effectLst>
                    <a:outerShdw blurRad="50800" dist="25400" dir="2700000" algn="tl" rotWithShape="0">
                      <a:srgbClr val="FFFF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A way to deploy “early!”</a:t>
              </a:r>
              <a:endParaRPr lang="en-US" b="1" i="1" dirty="0">
                <a:effectLst>
                  <a:outerShdw blurRad="50800" dist="25400" dir="2700000" algn="tl" rotWithShape="0">
                    <a:srgbClr val="FFFF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3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3" t="66492" r="33972" b="-591"/>
          <a:stretch>
            <a:fillRect/>
          </a:stretch>
        </p:blipFill>
        <p:spPr bwMode="auto">
          <a:xfrm>
            <a:off x="57151" y="4551363"/>
            <a:ext cx="18208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3" name="Picture 3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t="66492" r="67325" b="-591"/>
          <a:stretch>
            <a:fillRect/>
          </a:stretch>
        </p:blipFill>
        <p:spPr bwMode="auto">
          <a:xfrm>
            <a:off x="3771904" y="2747963"/>
            <a:ext cx="17319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4" name="Picture 4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32047" r="531" b="33537"/>
          <a:stretch>
            <a:fillRect/>
          </a:stretch>
        </p:blipFill>
        <p:spPr bwMode="auto">
          <a:xfrm>
            <a:off x="142875" y="2679707"/>
            <a:ext cx="3551238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5" name="Picture 5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1" t="32047" r="67000" b="33537"/>
          <a:stretch>
            <a:fillRect/>
          </a:stretch>
        </p:blipFill>
        <p:spPr bwMode="auto">
          <a:xfrm>
            <a:off x="3657600" y="838203"/>
            <a:ext cx="1860550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279404" y="46402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2006</a:t>
            </a:r>
          </a:p>
        </p:txBody>
      </p:sp>
      <p:pic>
        <p:nvPicPr>
          <p:cNvPr id="604167" name="Picture 7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b="67838"/>
          <a:stretch>
            <a:fillRect/>
          </a:stretch>
        </p:blipFill>
        <p:spPr bwMode="auto">
          <a:xfrm>
            <a:off x="157167" y="901700"/>
            <a:ext cx="3552825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8" name="Rectangle 8"/>
          <p:cNvSpPr>
            <a:spLocks noChangeArrowheads="1"/>
          </p:cNvSpPr>
          <p:nvPr/>
        </p:nvSpPr>
        <p:spPr bwMode="auto">
          <a:xfrm>
            <a:off x="1066800" y="460381"/>
            <a:ext cx="4572000" cy="5492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69" name="Text Box 9"/>
          <p:cNvSpPr txBox="1">
            <a:spLocks noChangeArrowheads="1"/>
          </p:cNvSpPr>
          <p:nvPr/>
        </p:nvSpPr>
        <p:spPr bwMode="auto">
          <a:xfrm>
            <a:off x="2068517" y="10398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2001</a:t>
            </a:r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3873504" y="1044581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2002</a:t>
            </a:r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3873504" y="28495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2005</a:t>
            </a:r>
          </a:p>
        </p:txBody>
      </p:sp>
      <p:sp>
        <p:nvSpPr>
          <p:cNvPr id="604172" name="Text Box 12"/>
          <p:cNvSpPr txBox="1">
            <a:spLocks noChangeArrowheads="1"/>
          </p:cNvSpPr>
          <p:nvPr/>
        </p:nvSpPr>
        <p:spPr bwMode="auto">
          <a:xfrm>
            <a:off x="2082800" y="2855919"/>
            <a:ext cx="4231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2004</a:t>
            </a:r>
          </a:p>
        </p:txBody>
      </p:sp>
      <p:sp>
        <p:nvSpPr>
          <p:cNvPr id="604173" name="Text Box 13"/>
          <p:cNvSpPr txBox="1">
            <a:spLocks noChangeArrowheads="1"/>
          </p:cNvSpPr>
          <p:nvPr/>
        </p:nvSpPr>
        <p:spPr bwMode="auto">
          <a:xfrm>
            <a:off x="298453" y="28686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2003</a:t>
            </a:r>
          </a:p>
        </p:txBody>
      </p:sp>
      <p:sp>
        <p:nvSpPr>
          <p:cNvPr id="604174" name="Rectangle 14"/>
          <p:cNvSpPr>
            <a:spLocks noChangeArrowheads="1"/>
          </p:cNvSpPr>
          <p:nvPr/>
        </p:nvSpPr>
        <p:spPr bwMode="auto">
          <a:xfrm>
            <a:off x="0" y="4572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5" name="Rectangle 15"/>
          <p:cNvSpPr>
            <a:spLocks noChangeArrowheads="1"/>
          </p:cNvSpPr>
          <p:nvPr/>
        </p:nvSpPr>
        <p:spPr bwMode="auto">
          <a:xfrm>
            <a:off x="522288" y="4572006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6" name="Rectangle 16"/>
          <p:cNvSpPr>
            <a:spLocks noChangeArrowheads="1"/>
          </p:cNvSpPr>
          <p:nvPr/>
        </p:nvSpPr>
        <p:spPr bwMode="auto">
          <a:xfrm>
            <a:off x="606425" y="2752731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7" name="Text Box 17"/>
          <p:cNvSpPr txBox="1">
            <a:spLocks noChangeArrowheads="1"/>
          </p:cNvSpPr>
          <p:nvPr/>
        </p:nvSpPr>
        <p:spPr bwMode="auto">
          <a:xfrm>
            <a:off x="470599" y="2452694"/>
            <a:ext cx="51296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Greenland</a:t>
            </a:r>
          </a:p>
        </p:txBody>
      </p:sp>
      <p:sp>
        <p:nvSpPr>
          <p:cNvPr id="604178" name="Text Box 18"/>
          <p:cNvSpPr txBox="1">
            <a:spLocks noChangeArrowheads="1"/>
          </p:cNvSpPr>
          <p:nvPr/>
        </p:nvSpPr>
        <p:spPr bwMode="auto">
          <a:xfrm>
            <a:off x="493691" y="1158881"/>
            <a:ext cx="33342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Alaska</a:t>
            </a:r>
          </a:p>
        </p:txBody>
      </p:sp>
      <p:sp>
        <p:nvSpPr>
          <p:cNvPr id="604179" name="Text Box 19"/>
          <p:cNvSpPr txBox="1">
            <a:spLocks noChangeArrowheads="1"/>
          </p:cNvSpPr>
          <p:nvPr/>
        </p:nvSpPr>
        <p:spPr bwMode="auto">
          <a:xfrm>
            <a:off x="1423111" y="1054106"/>
            <a:ext cx="34624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Russia</a:t>
            </a:r>
          </a:p>
        </p:txBody>
      </p:sp>
      <p:sp>
        <p:nvSpPr>
          <p:cNvPr id="604181" name="Text Box 21" descr="Light vertical"/>
          <p:cNvSpPr txBox="1">
            <a:spLocks noChangeArrowheads="1"/>
          </p:cNvSpPr>
          <p:nvPr/>
        </p:nvSpPr>
        <p:spPr bwMode="auto">
          <a:xfrm>
            <a:off x="928505" y="1851025"/>
            <a:ext cx="398822" cy="4493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Sept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sea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  ice</a:t>
            </a:r>
          </a:p>
        </p:txBody>
      </p:sp>
      <p:sp>
        <p:nvSpPr>
          <p:cNvPr id="604183" name="Text Box 23"/>
          <p:cNvSpPr txBox="1">
            <a:spLocks noChangeArrowheads="1"/>
          </p:cNvSpPr>
          <p:nvPr/>
        </p:nvSpPr>
        <p:spPr bwMode="auto">
          <a:xfrm>
            <a:off x="209553" y="9255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2000</a:t>
            </a:r>
          </a:p>
        </p:txBody>
      </p:sp>
      <p:sp>
        <p:nvSpPr>
          <p:cNvPr id="604191" name="Text Box 31"/>
          <p:cNvSpPr txBox="1">
            <a:spLocks noChangeArrowheads="1"/>
          </p:cNvSpPr>
          <p:nvPr/>
        </p:nvSpPr>
        <p:spPr bwMode="auto">
          <a:xfrm>
            <a:off x="6638928" y="2714525"/>
            <a:ext cx="2148649" cy="3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(relative to 1982-2007 mean)</a:t>
            </a:r>
          </a:p>
        </p:txBody>
      </p:sp>
      <p:sp>
        <p:nvSpPr>
          <p:cNvPr id="604194" name="Text Box 34"/>
          <p:cNvSpPr txBox="1">
            <a:spLocks noChangeArrowheads="1"/>
          </p:cNvSpPr>
          <p:nvPr/>
        </p:nvSpPr>
        <p:spPr bwMode="auto">
          <a:xfrm>
            <a:off x="6308420" y="2187476"/>
            <a:ext cx="2770802" cy="55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Anomaly of Summer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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JAS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ea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urface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emperature (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C)</a:t>
            </a:r>
          </a:p>
        </p:txBody>
      </p:sp>
      <p:grpSp>
        <p:nvGrpSpPr>
          <p:cNvPr id="604195" name="Group 35"/>
          <p:cNvGrpSpPr>
            <a:grpSpLocks/>
          </p:cNvGrpSpPr>
          <p:nvPr/>
        </p:nvGrpSpPr>
        <p:grpSpPr bwMode="auto">
          <a:xfrm>
            <a:off x="5726117" y="1047657"/>
            <a:ext cx="623887" cy="2995613"/>
            <a:chOff x="3607" y="864"/>
            <a:chExt cx="393" cy="1887"/>
          </a:xfrm>
        </p:grpSpPr>
        <p:pic>
          <p:nvPicPr>
            <p:cNvPr id="604196" name="Picture 36" descr="colorbar_forFig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7"/>
            <a:stretch>
              <a:fillRect/>
            </a:stretch>
          </p:blipFill>
          <p:spPr bwMode="auto">
            <a:xfrm flipV="1">
              <a:off x="3798" y="864"/>
              <a:ext cx="202" cy="1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197" name="Text Box 37"/>
            <p:cNvSpPr txBox="1">
              <a:spLocks noChangeArrowheads="1"/>
            </p:cNvSpPr>
            <p:nvPr/>
          </p:nvSpPr>
          <p:spPr bwMode="auto">
            <a:xfrm>
              <a:off x="3657" y="101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2.5</a:t>
              </a:r>
            </a:p>
          </p:txBody>
        </p:sp>
        <p:sp>
          <p:nvSpPr>
            <p:cNvPr id="604198" name="Text Box 38"/>
            <p:cNvSpPr txBox="1">
              <a:spLocks noChangeArrowheads="1"/>
            </p:cNvSpPr>
            <p:nvPr/>
          </p:nvSpPr>
          <p:spPr bwMode="auto">
            <a:xfrm>
              <a:off x="3657" y="1335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1.5</a:t>
              </a:r>
            </a:p>
          </p:txBody>
        </p:sp>
        <p:sp>
          <p:nvSpPr>
            <p:cNvPr id="604199" name="Text Box 39"/>
            <p:cNvSpPr txBox="1">
              <a:spLocks noChangeArrowheads="1"/>
            </p:cNvSpPr>
            <p:nvPr/>
          </p:nvSpPr>
          <p:spPr bwMode="auto">
            <a:xfrm>
              <a:off x="3657" y="166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0.5</a:t>
              </a:r>
            </a:p>
          </p:txBody>
        </p:sp>
        <p:sp>
          <p:nvSpPr>
            <p:cNvPr id="604200" name="Text Box 40"/>
            <p:cNvSpPr txBox="1">
              <a:spLocks noChangeArrowheads="1"/>
            </p:cNvSpPr>
            <p:nvPr/>
          </p:nvSpPr>
          <p:spPr bwMode="auto">
            <a:xfrm>
              <a:off x="3607" y="183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-0.5</a:t>
              </a:r>
            </a:p>
          </p:txBody>
        </p:sp>
        <p:sp>
          <p:nvSpPr>
            <p:cNvPr id="604201" name="Text Box 41"/>
            <p:cNvSpPr txBox="1">
              <a:spLocks noChangeArrowheads="1"/>
            </p:cNvSpPr>
            <p:nvPr/>
          </p:nvSpPr>
          <p:spPr bwMode="auto">
            <a:xfrm>
              <a:off x="3611" y="216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-1.5</a:t>
              </a:r>
            </a:p>
          </p:txBody>
        </p:sp>
        <p:sp>
          <p:nvSpPr>
            <p:cNvPr id="604202" name="Text Box 42"/>
            <p:cNvSpPr txBox="1">
              <a:spLocks noChangeArrowheads="1"/>
            </p:cNvSpPr>
            <p:nvPr/>
          </p:nvSpPr>
          <p:spPr bwMode="auto">
            <a:xfrm>
              <a:off x="3607" y="2489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-2.5</a:t>
              </a:r>
            </a:p>
          </p:txBody>
        </p:sp>
      </p:grpSp>
      <p:grpSp>
        <p:nvGrpSpPr>
          <p:cNvPr id="604203" name="Group 43"/>
          <p:cNvGrpSpPr>
            <a:grpSpLocks/>
          </p:cNvGrpSpPr>
          <p:nvPr/>
        </p:nvGrpSpPr>
        <p:grpSpPr bwMode="auto">
          <a:xfrm>
            <a:off x="1946275" y="4545013"/>
            <a:ext cx="1733550" cy="1885950"/>
            <a:chOff x="1226" y="2863"/>
            <a:chExt cx="1092" cy="1188"/>
          </a:xfrm>
        </p:grpSpPr>
        <p:grpSp>
          <p:nvGrpSpPr>
            <p:cNvPr id="604204" name="Group 44"/>
            <p:cNvGrpSpPr>
              <a:grpSpLocks/>
            </p:cNvGrpSpPr>
            <p:nvPr/>
          </p:nvGrpSpPr>
          <p:grpSpPr bwMode="auto">
            <a:xfrm>
              <a:off x="1226" y="2916"/>
              <a:ext cx="1092" cy="1135"/>
              <a:chOff x="1226" y="2916"/>
              <a:chExt cx="1092" cy="1135"/>
            </a:xfrm>
          </p:grpSpPr>
          <p:pic>
            <p:nvPicPr>
              <p:cNvPr id="604205" name="Picture 45" descr="SSTseaic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415" t="67966" r="679" b="-591"/>
              <a:stretch>
                <a:fillRect/>
              </a:stretch>
            </p:blipFill>
            <p:spPr bwMode="auto">
              <a:xfrm>
                <a:off x="1226" y="2916"/>
                <a:ext cx="1092" cy="1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4206" name="Text Box 46"/>
              <p:cNvSpPr txBox="1">
                <a:spLocks noChangeArrowheads="1"/>
              </p:cNvSpPr>
              <p:nvPr/>
            </p:nvSpPr>
            <p:spPr bwMode="auto">
              <a:xfrm>
                <a:off x="1300" y="2927"/>
                <a:ext cx="265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Arial Narrow" charset="0"/>
                    <a:ea typeface="ＭＳ Ｐゴシック" charset="0"/>
                  </a:rPr>
                  <a:t>2007</a:t>
                </a:r>
              </a:p>
            </p:txBody>
          </p:sp>
        </p:grpSp>
        <p:sp>
          <p:nvSpPr>
            <p:cNvPr id="604208" name="Rectangle 48"/>
            <p:cNvSpPr>
              <a:spLocks noChangeArrowheads="1"/>
            </p:cNvSpPr>
            <p:nvPr/>
          </p:nvSpPr>
          <p:spPr bwMode="auto">
            <a:xfrm>
              <a:off x="1497" y="2863"/>
              <a:ext cx="453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6604830" y="917575"/>
            <a:ext cx="2263707" cy="3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(GRL, 2008)</a:t>
            </a:r>
            <a:endParaRPr lang="en-US" sz="1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183306" y="903488"/>
            <a:ext cx="9327306" cy="5954512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1674812" y="174631"/>
            <a:ext cx="6108700" cy="7016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137160" rIns="82945" bIns="13716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Ice Retreat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Ocean Warming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0645" y="4046526"/>
            <a:ext cx="3634295" cy="1128083"/>
            <a:chOff x="5390645" y="4046526"/>
            <a:chExt cx="3634295" cy="1128083"/>
          </a:xfrm>
        </p:grpSpPr>
        <p:sp>
          <p:nvSpPr>
            <p:cNvPr id="52" name="Rectangle 51"/>
            <p:cNvSpPr/>
            <p:nvPr/>
          </p:nvSpPr>
          <p:spPr>
            <a:xfrm>
              <a:off x="5390645" y="4046526"/>
              <a:ext cx="3634295" cy="11280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5593301" y="4138319"/>
              <a:ext cx="3284267" cy="987626"/>
              <a:chOff x="5593301" y="4462269"/>
              <a:chExt cx="3284267" cy="98762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5593301" y="4802795"/>
                <a:ext cx="2852063" cy="647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  <a:latin typeface="Arial Narrow"/>
                    <a:cs typeface="Arial Narrow"/>
                  </a:rPr>
                  <a:t>Most of this is 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 Narrow"/>
                    <a:cs typeface="Arial Narrow"/>
                  </a:rPr>
                  <a:t>local solar input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sz="1500" i="1" dirty="0" smtClean="0">
                    <a:solidFill>
                      <a:prstClr val="black"/>
                    </a:solidFill>
                    <a:latin typeface="Arial Narrow"/>
                    <a:cs typeface="Arial Narrow"/>
                  </a:rPr>
                  <a:t>Steele et al. JGR (2010)</a:t>
                </a:r>
                <a:endParaRPr lang="en-US" sz="1500" i="1" dirty="0">
                  <a:solidFill>
                    <a:prstClr val="black"/>
                  </a:solidFill>
                  <a:latin typeface="Arial Narrow"/>
                  <a:cs typeface="Arial Narrow"/>
                </a:endParaRPr>
              </a:p>
            </p:txBody>
          </p:sp>
          <p:pic>
            <p:nvPicPr>
              <p:cNvPr id="54" name="Picture 18" descr="sun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4943" y="4462269"/>
                <a:ext cx="682625" cy="538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47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8" name="Rectangle 8"/>
          <p:cNvSpPr>
            <a:spLocks noChangeArrowheads="1"/>
          </p:cNvSpPr>
          <p:nvPr/>
        </p:nvSpPr>
        <p:spPr bwMode="auto">
          <a:xfrm>
            <a:off x="1066800" y="460381"/>
            <a:ext cx="4572000" cy="5492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4" name="Rectangle 14"/>
          <p:cNvSpPr>
            <a:spLocks noChangeArrowheads="1"/>
          </p:cNvSpPr>
          <p:nvPr/>
        </p:nvSpPr>
        <p:spPr bwMode="auto">
          <a:xfrm>
            <a:off x="0" y="4572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34708" y="1473530"/>
            <a:ext cx="5036713" cy="4108533"/>
            <a:chOff x="3794445" y="504951"/>
            <a:chExt cx="5036713" cy="4108533"/>
          </a:xfrm>
        </p:grpSpPr>
        <p:sp>
          <p:nvSpPr>
            <p:cNvPr id="96" name="TextBox 95"/>
            <p:cNvSpPr txBox="1"/>
            <p:nvPr/>
          </p:nvSpPr>
          <p:spPr>
            <a:xfrm>
              <a:off x="6531130" y="3684211"/>
              <a:ext cx="1672253" cy="276999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upward-looking camera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H="1">
              <a:off x="6159047" y="3826613"/>
              <a:ext cx="39687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3794445" y="1428394"/>
              <a:ext cx="1922468" cy="627366"/>
            </a:xfrm>
            <a:prstGeom prst="rect">
              <a:avLst/>
            </a:prstGeom>
            <a:pattFill prst="wdUpDiag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197531" y="1428394"/>
              <a:ext cx="1922468" cy="627366"/>
            </a:xfrm>
            <a:prstGeom prst="rect">
              <a:avLst/>
            </a:prstGeom>
            <a:pattFill prst="wdUpDiag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4194960" y="897545"/>
              <a:ext cx="560720" cy="53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1" name="Straight Connector 100"/>
            <p:cNvCxnSpPr>
              <a:stCxn id="100" idx="6"/>
            </p:cNvCxnSpPr>
            <p:nvPr/>
          </p:nvCxnSpPr>
          <p:spPr>
            <a:xfrm>
              <a:off x="4755680" y="1162970"/>
              <a:ext cx="1161491" cy="2171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5917171" y="1380135"/>
              <a:ext cx="0" cy="27025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/>
            <p:cNvSpPr/>
            <p:nvPr/>
          </p:nvSpPr>
          <p:spPr>
            <a:xfrm>
              <a:off x="5920812" y="1492008"/>
              <a:ext cx="160206" cy="1447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753324" y="1742077"/>
              <a:ext cx="160206" cy="1447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317685" y="897545"/>
              <a:ext cx="774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Licor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 PAR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H="1">
              <a:off x="6081017" y="1131451"/>
              <a:ext cx="236668" cy="2486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/>
            <p:cNvSpPr/>
            <p:nvPr/>
          </p:nvSpPr>
          <p:spPr>
            <a:xfrm>
              <a:off x="5753324" y="2248796"/>
              <a:ext cx="160206" cy="144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917171" y="2248796"/>
              <a:ext cx="160206" cy="14477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920812" y="2417702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>
              <a:off x="6094671" y="2321185"/>
              <a:ext cx="52562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5923542" y="2683126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753324" y="3005584"/>
              <a:ext cx="160206" cy="144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934466" y="3005584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934466" y="3378493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934466" y="3728775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753324" y="3728775"/>
              <a:ext cx="160206" cy="144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833427" y="4082636"/>
              <a:ext cx="170218" cy="530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477891" y="4231107"/>
              <a:ext cx="1659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Ballast, Pressure sensor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9" name="Straight Arrow Connector 118"/>
            <p:cNvCxnSpPr>
              <a:stCxn id="118" idx="1"/>
            </p:cNvCxnSpPr>
            <p:nvPr/>
          </p:nvCxnSpPr>
          <p:spPr>
            <a:xfrm flipH="1" flipV="1">
              <a:off x="6081023" y="4348063"/>
              <a:ext cx="396868" cy="215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6620296" y="2170752"/>
              <a:ext cx="22108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Satlantic OCR 412, 443, 555nm</a:t>
              </a:r>
            </a:p>
            <a:p>
              <a:pPr defTabSz="914400"/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Wetlabs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 ECO,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Chl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, FDOM, bb532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  <a:p>
              <a:pPr defTabSz="914400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Thermistor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7519225" y="504951"/>
              <a:ext cx="1139195" cy="829695"/>
              <a:chOff x="7620000" y="218301"/>
              <a:chExt cx="2167383" cy="1310075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7620000" y="266700"/>
                <a:ext cx="304800" cy="228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7620000" y="565666"/>
                <a:ext cx="304800" cy="2286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620000" y="838200"/>
                <a:ext cx="304800" cy="228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7996539" y="803226"/>
                <a:ext cx="1620056" cy="437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LICOR PAR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7996539" y="526227"/>
                <a:ext cx="863704" cy="437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OCR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7996539" y="218301"/>
                <a:ext cx="1790844" cy="437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Thermistors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620000" y="1115199"/>
                <a:ext cx="3048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7996539" y="1090999"/>
                <a:ext cx="844261" cy="437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ECO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5056026" y="1386685"/>
              <a:ext cx="59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0.5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056026" y="1631674"/>
              <a:ext cx="59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1.0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056026" y="2187345"/>
              <a:ext cx="59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5.0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056026" y="2550788"/>
              <a:ext cx="59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7.5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056026" y="2881903"/>
              <a:ext cx="550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10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056026" y="3272478"/>
              <a:ext cx="550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15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056026" y="3658550"/>
              <a:ext cx="550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20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2409591" y="168138"/>
            <a:ext cx="3205269" cy="984885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prstClr val="black"/>
                </a:solidFill>
                <a:latin typeface="Calibri"/>
              </a:rPr>
              <a:t>UpTempO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 + 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</a:rPr>
              <a:t>Optics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he "</a:t>
            </a:r>
            <a:r>
              <a:rPr lang="en-US" sz="2800" b="1" dirty="0" smtClean="0">
                <a:solidFill>
                  <a:srgbClr val="660066"/>
                </a:solidFill>
                <a:latin typeface="Calibri"/>
              </a:rPr>
              <a:t>WARM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" buoy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752061" y="1164484"/>
            <a:ext cx="257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"/>
                <a:cs typeface="Arial"/>
              </a:rPr>
              <a:t>V. Hill</a:t>
            </a:r>
            <a:r>
              <a:rPr lang="en-US" sz="1600" i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"/>
                <a:cs typeface="Arial"/>
              </a:rPr>
              <a:t>, B. Light, M. Steele</a:t>
            </a:r>
            <a:endParaRPr lang="en-US" sz="1600" i="1" dirty="0">
              <a:solidFill>
                <a:prstClr val="black"/>
              </a:solidFill>
              <a:effectLst>
                <a:outerShdw dist="25400" dir="2700000" algn="tl" rotWithShape="0">
                  <a:prstClr val="white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3316" y="347855"/>
            <a:ext cx="21485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Arial Narrow"/>
                <a:cs typeface="Arial Narrow"/>
              </a:rPr>
              <a:t>WA</a:t>
            </a:r>
            <a:r>
              <a:rPr lang="en-US" sz="16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rming</a:t>
            </a:r>
            <a:r>
              <a:rPr lang="en-US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 &amp;</a:t>
            </a:r>
          </a:p>
          <a:p>
            <a:pPr algn="ctr"/>
            <a:r>
              <a:rPr lang="en-US" sz="16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ir</a:t>
            </a:r>
            <a:r>
              <a:rPr lang="en-US" sz="1600" b="1" dirty="0" err="1" smtClean="0">
                <a:solidFill>
                  <a:srgbClr val="660066"/>
                </a:solidFill>
                <a:latin typeface="Arial Narrow"/>
                <a:cs typeface="Arial Narrow"/>
              </a:rPr>
              <a:t>R</a:t>
            </a:r>
            <a:r>
              <a:rPr lang="en-US" sz="16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adiance</a:t>
            </a:r>
            <a:r>
              <a:rPr lang="en-US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smtClean="0">
                <a:solidFill>
                  <a:srgbClr val="660066"/>
                </a:solidFill>
                <a:latin typeface="Arial Narrow"/>
                <a:cs typeface="Arial Narrow"/>
              </a:rPr>
              <a:t>M</a:t>
            </a:r>
            <a:r>
              <a:rPr lang="en-US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easurements</a:t>
            </a:r>
            <a:endParaRPr lang="en-US" sz="16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2500" y="5905500"/>
            <a:ext cx="183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…&amp; some to 50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6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8" name="Rectangle 8"/>
          <p:cNvSpPr>
            <a:spLocks noChangeArrowheads="1"/>
          </p:cNvSpPr>
          <p:nvPr/>
        </p:nvSpPr>
        <p:spPr bwMode="auto">
          <a:xfrm>
            <a:off x="1066800" y="460381"/>
            <a:ext cx="4572000" cy="5492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4" name="Rectangle 14"/>
          <p:cNvSpPr>
            <a:spLocks noChangeArrowheads="1"/>
          </p:cNvSpPr>
          <p:nvPr/>
        </p:nvSpPr>
        <p:spPr bwMode="auto">
          <a:xfrm>
            <a:off x="0" y="4572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34708" y="1473530"/>
            <a:ext cx="5036713" cy="4108533"/>
            <a:chOff x="3794445" y="504951"/>
            <a:chExt cx="5036713" cy="4108533"/>
          </a:xfrm>
        </p:grpSpPr>
        <p:sp>
          <p:nvSpPr>
            <p:cNvPr id="96" name="TextBox 95"/>
            <p:cNvSpPr txBox="1"/>
            <p:nvPr/>
          </p:nvSpPr>
          <p:spPr>
            <a:xfrm>
              <a:off x="6531130" y="3684211"/>
              <a:ext cx="1672253" cy="276999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upward-looking camera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H="1">
              <a:off x="6159047" y="3826613"/>
              <a:ext cx="39687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3794445" y="1428394"/>
              <a:ext cx="1922468" cy="627366"/>
            </a:xfrm>
            <a:prstGeom prst="rect">
              <a:avLst/>
            </a:prstGeom>
            <a:pattFill prst="wdUpDiag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197531" y="1428394"/>
              <a:ext cx="1922468" cy="627366"/>
            </a:xfrm>
            <a:prstGeom prst="rect">
              <a:avLst/>
            </a:prstGeom>
            <a:pattFill prst="wdUpDiag">
              <a:fgClr>
                <a:schemeClr val="bg1">
                  <a:lumMod val="85000"/>
                </a:schemeClr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4194960" y="897545"/>
              <a:ext cx="560720" cy="53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1" name="Straight Connector 100"/>
            <p:cNvCxnSpPr>
              <a:stCxn id="100" idx="6"/>
            </p:cNvCxnSpPr>
            <p:nvPr/>
          </p:nvCxnSpPr>
          <p:spPr>
            <a:xfrm>
              <a:off x="4755680" y="1162970"/>
              <a:ext cx="1161491" cy="2171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5917171" y="1380135"/>
              <a:ext cx="0" cy="27025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/>
            <p:cNvSpPr/>
            <p:nvPr/>
          </p:nvSpPr>
          <p:spPr>
            <a:xfrm>
              <a:off x="5920812" y="1492008"/>
              <a:ext cx="160206" cy="1447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753324" y="1742077"/>
              <a:ext cx="160206" cy="1447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317685" y="897545"/>
              <a:ext cx="774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Licor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 PAR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H="1">
              <a:off x="6081017" y="1131451"/>
              <a:ext cx="236668" cy="2486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/>
            <p:cNvSpPr/>
            <p:nvPr/>
          </p:nvSpPr>
          <p:spPr>
            <a:xfrm>
              <a:off x="5753324" y="2248796"/>
              <a:ext cx="160206" cy="144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917171" y="2248796"/>
              <a:ext cx="160206" cy="14477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920812" y="2417702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>
              <a:off x="6094671" y="2321185"/>
              <a:ext cx="52562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5923542" y="2683126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753324" y="3005584"/>
              <a:ext cx="160206" cy="144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934466" y="3005584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934466" y="3378493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934466" y="3728775"/>
              <a:ext cx="160206" cy="144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753324" y="3728775"/>
              <a:ext cx="160206" cy="1447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833427" y="4082636"/>
              <a:ext cx="170218" cy="530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477891" y="4231107"/>
              <a:ext cx="1659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Ballast, Pressure sensor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9" name="Straight Arrow Connector 118"/>
            <p:cNvCxnSpPr>
              <a:stCxn id="118" idx="1"/>
            </p:cNvCxnSpPr>
            <p:nvPr/>
          </p:nvCxnSpPr>
          <p:spPr>
            <a:xfrm flipH="1" flipV="1">
              <a:off x="6081023" y="4348063"/>
              <a:ext cx="396868" cy="215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6620296" y="2170752"/>
              <a:ext cx="22108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Satlantic OCR 412, 443, 555nm</a:t>
              </a:r>
            </a:p>
            <a:p>
              <a:pPr defTabSz="914400"/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Wetlabs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 ECO,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/>
                </a:rPr>
                <a:t>Chl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, FDOM, bb532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  <a:p>
              <a:pPr defTabSz="914400"/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Thermistor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7519225" y="504951"/>
              <a:ext cx="1139195" cy="829695"/>
              <a:chOff x="7620000" y="218301"/>
              <a:chExt cx="2167383" cy="1310075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7620000" y="266700"/>
                <a:ext cx="304800" cy="228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7620000" y="565666"/>
                <a:ext cx="304800" cy="2286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620000" y="838200"/>
                <a:ext cx="304800" cy="228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7996539" y="803226"/>
                <a:ext cx="1620056" cy="437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LICOR PAR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7996539" y="526227"/>
                <a:ext cx="863704" cy="437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OCR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7996539" y="218301"/>
                <a:ext cx="1790844" cy="437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Thermistors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620000" y="1115199"/>
                <a:ext cx="3048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7996539" y="1090999"/>
                <a:ext cx="844261" cy="437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</a:rPr>
                  <a:t>ECO</a:t>
                </a: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5056026" y="1386685"/>
              <a:ext cx="59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0.5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056026" y="1631674"/>
              <a:ext cx="59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1.0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056026" y="2187345"/>
              <a:ext cx="59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5.0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056026" y="2550788"/>
              <a:ext cx="59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7.5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056026" y="2881903"/>
              <a:ext cx="550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10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056026" y="3272478"/>
              <a:ext cx="550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15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056026" y="3658550"/>
              <a:ext cx="550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20 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2409591" y="168138"/>
            <a:ext cx="3205269" cy="984885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prstClr val="black"/>
                </a:solidFill>
                <a:latin typeface="Calibri"/>
              </a:rPr>
              <a:t>UpTempO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 + 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</a:rPr>
              <a:t>Optics</a:t>
            </a: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he "</a:t>
            </a:r>
            <a:r>
              <a:rPr lang="en-US" sz="2800" b="1" dirty="0" smtClean="0">
                <a:solidFill>
                  <a:srgbClr val="660066"/>
                </a:solidFill>
                <a:latin typeface="Calibri"/>
              </a:rPr>
              <a:t>WARM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" buoy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752061" y="1164484"/>
            <a:ext cx="257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"/>
                <a:cs typeface="Arial"/>
              </a:rPr>
              <a:t>V. Hill</a:t>
            </a:r>
            <a:r>
              <a:rPr lang="en-US" sz="1600" i="1" dirty="0" smtClean="0">
                <a:solidFill>
                  <a:prstClr val="black"/>
                </a:solidFill>
                <a:effectLst>
                  <a:outerShdw dist="25400" dir="2700000" algn="tl" rotWithShape="0">
                    <a:prstClr val="white"/>
                  </a:outerShdw>
                </a:effectLst>
                <a:latin typeface="Arial"/>
                <a:cs typeface="Arial"/>
              </a:rPr>
              <a:t>, B. Light, M. Steele</a:t>
            </a:r>
            <a:endParaRPr lang="en-US" sz="1600" i="1" dirty="0">
              <a:solidFill>
                <a:prstClr val="black"/>
              </a:solidFill>
              <a:effectLst>
                <a:outerShdw dist="25400" dir="2700000" algn="tl" rotWithShape="0">
                  <a:prstClr val="white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3316" y="347855"/>
            <a:ext cx="21485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660066"/>
                </a:solidFill>
                <a:latin typeface="Arial Narrow"/>
                <a:cs typeface="Arial Narrow"/>
              </a:rPr>
              <a:t>WA</a:t>
            </a:r>
            <a:r>
              <a:rPr lang="en-US" sz="16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rming</a:t>
            </a:r>
            <a:r>
              <a:rPr lang="en-US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 &amp;</a:t>
            </a:r>
          </a:p>
          <a:p>
            <a:pPr algn="ctr"/>
            <a:r>
              <a:rPr lang="en-US" sz="16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ir</a:t>
            </a:r>
            <a:r>
              <a:rPr lang="en-US" sz="1600" b="1" dirty="0" err="1" smtClean="0">
                <a:solidFill>
                  <a:srgbClr val="660066"/>
                </a:solidFill>
                <a:latin typeface="Arial Narrow"/>
                <a:cs typeface="Arial Narrow"/>
              </a:rPr>
              <a:t>R</a:t>
            </a:r>
            <a:r>
              <a:rPr lang="en-US" sz="16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adiance</a:t>
            </a:r>
            <a:r>
              <a:rPr lang="en-US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smtClean="0">
                <a:solidFill>
                  <a:srgbClr val="660066"/>
                </a:solidFill>
                <a:latin typeface="Arial Narrow"/>
                <a:cs typeface="Arial Narrow"/>
              </a:rPr>
              <a:t>M</a:t>
            </a:r>
            <a:r>
              <a:rPr lang="en-US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easurements</a:t>
            </a:r>
            <a:endParaRPr lang="en-US" sz="16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2500" y="5905500"/>
            <a:ext cx="183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…&amp; some to 50 m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967222" y="3926002"/>
            <a:ext cx="3779701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prstClr val="black"/>
                </a:solidFill>
                <a:latin typeface="Calibri"/>
              </a:rPr>
              <a:t>warming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~ </a:t>
            </a:r>
            <a:r>
              <a:rPr lang="en-US" sz="2400" b="1" u="sng" dirty="0" smtClean="0">
                <a:solidFill>
                  <a:prstClr val="black"/>
                </a:solidFill>
                <a:latin typeface="Calibri"/>
              </a:rPr>
              <a:t>solar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+ </a:t>
            </a:r>
            <a:r>
              <a:rPr lang="en-US" sz="2400" b="1" u="sng" dirty="0" smtClean="0">
                <a:solidFill>
                  <a:prstClr val="black"/>
                </a:solidFill>
                <a:latin typeface="Calibri"/>
              </a:rPr>
              <a:t>advection</a:t>
            </a:r>
            <a:endParaRPr lang="en-US" sz="2400" b="1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04047" y="4411382"/>
            <a:ext cx="3321405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660066"/>
                </a:solidFill>
                <a:latin typeface="Calibri"/>
              </a:rPr>
              <a:t>T        ~  PAR  +    residual</a:t>
            </a:r>
            <a:endParaRPr lang="en-US" sz="2400" i="1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2896" y="3835556"/>
            <a:ext cx="4302297" cy="116621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Box 22"/>
          <p:cNvSpPr txBox="1">
            <a:spLocks noChangeArrowheads="1"/>
          </p:cNvSpPr>
          <p:nvPr/>
        </p:nvSpPr>
        <p:spPr bwMode="auto">
          <a:xfrm>
            <a:off x="6248922" y="5271860"/>
            <a:ext cx="2491714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(JGR, 2017)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1018032" y="460561"/>
            <a:ext cx="7705344" cy="2694809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Arial"/>
                <a:cs typeface="Arial"/>
              </a:rPr>
              <a:t>Ice 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50800" dist="25400" dir="2700000" algn="tl" rotWithShape="0">
                    <a:schemeClr val="tx1">
                      <a:alpha val="70000"/>
                    </a:schemeClr>
                  </a:outerShdw>
                </a:effectLst>
                <a:latin typeface="Arial"/>
                <a:cs typeface="Arial"/>
              </a:rPr>
              <a:t>retreat</a:t>
            </a:r>
            <a:r>
              <a:rPr lang="en-US" sz="3200" dirty="0" smtClean="0">
                <a:solidFill>
                  <a:srgbClr val="0070C0"/>
                </a:solidFill>
                <a:latin typeface="Arial"/>
                <a:cs typeface="Arial"/>
              </a:rPr>
              <a:t>  </a:t>
            </a:r>
            <a:r>
              <a:rPr lang="en-US" sz="3200" dirty="0" smtClean="0">
                <a:latin typeface="Arial"/>
                <a:cs typeface="Arial"/>
              </a:rPr>
              <a:t>+  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Ocean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prstClr val="black">
                      <a:alpha val="70000"/>
                    </a:prstClr>
                  </a:outerShdw>
                </a:effectLst>
                <a:latin typeface="Arial"/>
                <a:cs typeface="Arial"/>
              </a:rPr>
              <a:t>warming</a:t>
            </a:r>
          </a:p>
          <a:p>
            <a:pPr>
              <a:lnSpc>
                <a:spcPct val="110000"/>
              </a:lnSpc>
            </a:pPr>
            <a:endParaRPr lang="en-US" sz="18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3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Part 1: 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“</a:t>
            </a:r>
            <a:r>
              <a:rPr lang="en-US" sz="4000" b="1" u="sng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86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Loitering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”</a:t>
            </a:r>
            <a:endParaRPr lang="en-US" sz="3600" dirty="0" smtClean="0">
              <a:solidFill>
                <a:srgbClr val="00B05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500" y1="40449" x2="64500" y2="61798"/>
                        <a14:foregroundMark x1="46250" y1="60300" x2="46250" y2="60300"/>
                        <a14:foregroundMark x1="73250" y1="53184" x2="73250" y2="53184"/>
                        <a14:foregroundMark x1="71750" y1="52434" x2="71750" y2="52434"/>
                        <a14:foregroundMark x1="74750" y1="52434" x2="74750" y2="52434"/>
                        <a14:foregroundMark x1="17750" y1="62921" x2="35000" y2="50562"/>
                        <a14:foregroundMark x1="30250" y1="44569" x2="30250" y2="44569"/>
                        <a14:foregroundMark x1="41500" y1="27341" x2="52750" y2="26592"/>
                        <a14:foregroundMark x1="55750" y1="25843" x2="55750" y2="25843"/>
                        <a14:foregroundMark x1="51750" y1="23596" x2="51750" y2="23596"/>
                        <a14:foregroundMark x1="57750" y1="26217" x2="57750" y2="26217"/>
                        <a14:foregroundMark x1="54250" y1="23970" x2="54250" y2="23970"/>
                        <a14:foregroundMark x1="56750" y1="24345" x2="56750" y2="24345"/>
                        <a14:foregroundMark x1="59500" y1="25094" x2="59500" y2="25094"/>
                        <a14:foregroundMark x1="75250" y1="67416" x2="75250" y2="67416"/>
                        <a14:foregroundMark x1="74250" y1="66292" x2="74250" y2="66292"/>
                        <a14:foregroundMark x1="75750" y1="65543" x2="75750" y2="65543"/>
                        <a14:foregroundMark x1="73500" y1="65543" x2="73500" y2="65543"/>
                        <a14:foregroundMark x1="78000" y1="66667" x2="78000" y2="66667"/>
                        <a14:foregroundMark x1="72250" y1="65918" x2="72250" y2="65918"/>
                        <a14:foregroundMark x1="40750" y1="27715" x2="40750" y2="27715"/>
                        <a14:foregroundMark x1="40000" y1="27715" x2="40000" y2="2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48" y="198873"/>
            <a:ext cx="2074250" cy="13845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0475" y="509329"/>
            <a:ext cx="870877" cy="7636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382" y="3338419"/>
            <a:ext cx="8406201" cy="1261884"/>
          </a:xfrm>
        </p:spPr>
        <p:txBody>
          <a:bodyPr>
            <a:spAutoFit/>
          </a:bodyPr>
          <a:lstStyle/>
          <a:p>
            <a:r>
              <a:rPr lang="en-US" sz="2800" b="1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90000"/>
                    </a:schemeClr>
                  </a:outerShdw>
                </a:effectLst>
                <a:latin typeface="Arial"/>
                <a:cs typeface="Arial"/>
              </a:rPr>
              <a:t>Michael Steele</a:t>
            </a:r>
            <a:endParaRPr lang="en-US" sz="1200" dirty="0" smtClean="0"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Polar Science Center, Applied Physics Lab, Univ. of WA</a:t>
            </a: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Seattle, WA USA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6270" y="25810"/>
            <a:ext cx="6859439" cy="2623053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FF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Sea </a:t>
            </a:r>
            <a:r>
              <a:rPr lang="en-US" sz="4000" b="1" dirty="0">
                <a:solidFill>
                  <a:srgbClr val="0000FF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ice </a:t>
            </a:r>
            <a:r>
              <a:rPr lang="en-US" sz="4000" b="1" dirty="0" smtClean="0">
                <a:solidFill>
                  <a:srgbClr val="0000FF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retreat</a:t>
            </a:r>
            <a:r>
              <a:rPr lang="en-US" sz="4000" dirty="0" smtClean="0">
                <a:effectLst>
                  <a:glow rad="254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  <a:endParaRPr lang="en-US" sz="4000" b="1" dirty="0" smtClean="0">
              <a:solidFill>
                <a:srgbClr val="0000FF"/>
              </a:solidFill>
              <a:effectLst>
                <a:glow rad="254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ocean </a:t>
            </a:r>
            <a:r>
              <a:rPr lang="en-US" sz="4000" b="1" dirty="0">
                <a:solidFill>
                  <a:srgbClr val="FF0000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surface </a:t>
            </a:r>
            <a:r>
              <a:rPr lang="en-US" sz="4000" b="1" dirty="0" smtClean="0">
                <a:solidFill>
                  <a:srgbClr val="FF0000"/>
                </a:solidFill>
                <a:effectLst>
                  <a:glow rad="25400">
                    <a:schemeClr val="tx1">
                      <a:lumMod val="65000"/>
                      <a:lumOff val="3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warming</a:t>
            </a:r>
            <a:r>
              <a:rPr lang="en-US" sz="4000" dirty="0" smtClean="0">
                <a:solidFill>
                  <a:srgbClr val="000000"/>
                </a:solidFill>
                <a:effectLst>
                  <a:glow rad="254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</a:p>
          <a:p>
            <a:r>
              <a:rPr lang="en-US" sz="3200" dirty="0" smtClean="0">
                <a:solidFill>
                  <a:srgbClr val="000000"/>
                </a:solidFill>
                <a:effectLst>
                  <a:glow rad="254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&amp;</a:t>
            </a:r>
          </a:p>
          <a:p>
            <a:r>
              <a:rPr lang="en-US" sz="3400" b="1" i="1" dirty="0" smtClean="0">
                <a:solidFill>
                  <a:srgbClr val="000000"/>
                </a:solidFill>
                <a:effectLst>
                  <a:glow rad="254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What’s new in the US of 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500" y1="40449" x2="64500" y2="61798"/>
                        <a14:foregroundMark x1="46250" y1="60300" x2="46250" y2="60300"/>
                        <a14:foregroundMark x1="73250" y1="53184" x2="73250" y2="53184"/>
                        <a14:foregroundMark x1="71750" y1="52434" x2="71750" y2="52434"/>
                        <a14:foregroundMark x1="74750" y1="52434" x2="74750" y2="52434"/>
                        <a14:foregroundMark x1="17750" y1="62921" x2="35000" y2="50562"/>
                        <a14:foregroundMark x1="30250" y1="44569" x2="30250" y2="44569"/>
                        <a14:foregroundMark x1="41500" y1="27341" x2="52750" y2="26592"/>
                        <a14:foregroundMark x1="55750" y1="25843" x2="55750" y2="25843"/>
                        <a14:foregroundMark x1="51750" y1="23596" x2="51750" y2="23596"/>
                        <a14:foregroundMark x1="57750" y1="26217" x2="57750" y2="26217"/>
                        <a14:foregroundMark x1="54250" y1="23970" x2="54250" y2="23970"/>
                        <a14:foregroundMark x1="56750" y1="24345" x2="56750" y2="24345"/>
                        <a14:foregroundMark x1="59500" y1="25094" x2="59500" y2="25094"/>
                        <a14:foregroundMark x1="75250" y1="67416" x2="75250" y2="67416"/>
                        <a14:foregroundMark x1="74250" y1="66292" x2="74250" y2="66292"/>
                        <a14:foregroundMark x1="75750" y1="65543" x2="75750" y2="65543"/>
                        <a14:foregroundMark x1="73500" y1="65543" x2="73500" y2="65543"/>
                        <a14:foregroundMark x1="78000" y1="66667" x2="78000" y2="66667"/>
                        <a14:foregroundMark x1="72250" y1="65918" x2="72250" y2="65918"/>
                        <a14:foregroundMark x1="40750" y1="27715" x2="40750" y2="27715"/>
                        <a14:foregroundMark x1="40000" y1="27715" x2="40000" y2="2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6057" y="0"/>
            <a:ext cx="3691086" cy="2463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92" y="597505"/>
            <a:ext cx="1549708" cy="13589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6400022" y="2356979"/>
            <a:ext cx="2129190" cy="1046624"/>
            <a:chOff x="6400022" y="2356979"/>
            <a:chExt cx="2129190" cy="10466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64" b="99773" l="7778" r="100000">
                          <a14:foregroundMark x1="14111" y1="96136" x2="24222" y2="97500"/>
                          <a14:foregroundMark x1="59111" y1="97955" x2="59111" y2="97955"/>
                          <a14:foregroundMark x1="69222" y1="11136" x2="92667" y2="38864"/>
                          <a14:foregroundMark x1="95222" y1="43864" x2="98778" y2="47500"/>
                          <a14:foregroundMark x1="96556" y1="48636" x2="98889" y2="50000"/>
                          <a14:foregroundMark x1="59000" y1="98636" x2="59000" y2="98636"/>
                          <a14:foregroundMark x1="86000" y1="98409" x2="86000" y2="98409"/>
                          <a14:foregroundMark x1="86889" y1="47045" x2="86889" y2="47045"/>
                          <a14:foregroundMark x1="95333" y1="50682" x2="95333" y2="50682"/>
                          <a14:foregroundMark x1="92778" y1="49318" x2="92778" y2="493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0022" y="2356979"/>
              <a:ext cx="2129190" cy="1040937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6599767" y="3403603"/>
              <a:ext cx="1706033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7599598" y="3417371"/>
            <a:ext cx="1419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 Narrow"/>
                <a:cs typeface="Arial Narrow"/>
              </a:rPr>
              <a:t>b</a:t>
            </a:r>
            <a:r>
              <a:rPr lang="en-US" i="1" dirty="0" smtClean="0">
                <a:latin typeface="Arial Narrow"/>
                <a:cs typeface="Arial Narrow"/>
              </a:rPr>
              <a:t>esides this…</a:t>
            </a:r>
            <a:endParaRPr lang="en-US" i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59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5478839" y="1141464"/>
            <a:ext cx="3194342" cy="923330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  <a:effectLst>
            <a:glow rad="177800">
              <a:schemeClr val="bg1">
                <a:alpha val="75000"/>
              </a:schemeClr>
            </a:glow>
          </a:effectLst>
        </p:spPr>
        <p:txBody>
          <a:bodyPr wrap="square" tIns="91440" bIns="9144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Daily 15% ice concentration contour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= "ice edge"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SSM/I-SSMIS</a:t>
            </a:r>
            <a:r>
              <a:rPr lang="en-US" sz="12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(NASA Team algorithm)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915119" y="-43295"/>
            <a:ext cx="3275199" cy="598936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Daily ice retreat</a:t>
            </a:r>
            <a:endParaRPr lang="en-US" sz="28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7" name="Picture 26" descr="Screen Shot 2015-04-21 at 5.09.32 P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865"/>
          <a:stretch/>
        </p:blipFill>
        <p:spPr>
          <a:xfrm>
            <a:off x="411952" y="671097"/>
            <a:ext cx="4855454" cy="58233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98839" y="5643839"/>
            <a:ext cx="1922092" cy="615553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CC33CC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2012</a:t>
            </a:r>
          </a:p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Arial Narrow"/>
                <a:cs typeface="Arial Narrow"/>
              </a:rPr>
              <a:t>March 13 – September 23</a:t>
            </a:r>
            <a:endParaRPr lang="en-US" sz="1400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7725" y="4742799"/>
            <a:ext cx="19788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54498" y="3529680"/>
            <a:ext cx="326555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180°E</a:t>
            </a:r>
          </a:p>
        </p:txBody>
      </p:sp>
      <p:sp>
        <p:nvSpPr>
          <p:cNvPr id="31" name="TextBox 30"/>
          <p:cNvSpPr txBox="1"/>
          <p:nvPr/>
        </p:nvSpPr>
        <p:spPr>
          <a:xfrm rot="18762629">
            <a:off x="1347291" y="5193206"/>
            <a:ext cx="7633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Greenland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56641" y="4129128"/>
            <a:ext cx="294251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0°W</a:t>
            </a:r>
          </a:p>
        </p:txBody>
      </p:sp>
      <p:sp>
        <p:nvSpPr>
          <p:cNvPr id="33" name="TextBox 32"/>
          <p:cNvSpPr txBox="1"/>
          <p:nvPr/>
        </p:nvSpPr>
        <p:spPr>
          <a:xfrm rot="2342455">
            <a:off x="1624112" y="5749309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4" name="TextBox 33"/>
          <p:cNvSpPr txBox="1"/>
          <p:nvPr/>
        </p:nvSpPr>
        <p:spPr>
          <a:xfrm rot="2384173">
            <a:off x="2026417" y="541142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 rot="2312506">
            <a:off x="2233544" y="4959985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80°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 rot="2521119">
            <a:off x="2370293" y="4463144"/>
            <a:ext cx="26855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85°</a:t>
            </a:r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endParaRPr lang="en-US" sz="1100" dirty="0" smtClean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 rot="2831194">
            <a:off x="880780" y="583277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65°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8066" y="1922401"/>
            <a:ext cx="5097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Alaska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43073" y="2539553"/>
            <a:ext cx="5178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Russia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0192" y="4020838"/>
            <a:ext cx="5668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Canada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986" y="4135445"/>
            <a:ext cx="262222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82259" y="570072"/>
            <a:ext cx="1168251" cy="3373717"/>
            <a:chOff x="1782259" y="570072"/>
            <a:chExt cx="1168251" cy="3373717"/>
          </a:xfrm>
        </p:grpSpPr>
        <p:sp>
          <p:nvSpPr>
            <p:cNvPr id="21" name="TextBox 20"/>
            <p:cNvSpPr txBox="1"/>
            <p:nvPr/>
          </p:nvSpPr>
          <p:spPr>
            <a:xfrm>
              <a:off x="2265707" y="570072"/>
              <a:ext cx="684803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effectLst>
                    <a:glow rad="635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winter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effectLst>
                    <a:glow rad="635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max</a:t>
              </a:r>
              <a:endParaRPr lang="en-US" sz="1600" b="1" dirty="0">
                <a:effectLst>
                  <a:glow rad="63500">
                    <a:srgbClr val="FFFF00">
                      <a:alpha val="75000"/>
                    </a:srgbClr>
                  </a:glow>
                </a:effectLst>
                <a:latin typeface="Arial Narrow"/>
                <a:cs typeface="Arial Narrow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259" y="3449295"/>
              <a:ext cx="839192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effectLst>
                    <a:glow rad="635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summer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effectLst>
                    <a:glow rad="635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min</a:t>
              </a:r>
              <a:endParaRPr lang="en-US" sz="1600" b="1" dirty="0">
                <a:effectLst>
                  <a:glow rad="63500">
                    <a:srgbClr val="FFFF00">
                      <a:alpha val="75000"/>
                    </a:srgbClr>
                  </a:glow>
                </a:effectLst>
                <a:latin typeface="Arial Narrow"/>
                <a:cs typeface="Arial Narrow"/>
              </a:endParaRPr>
            </a:p>
          </p:txBody>
        </p:sp>
      </p:grp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401365" y="536603"/>
            <a:ext cx="2890661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&amp;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Ermold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(JGR, 2015)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5478839" y="1141464"/>
            <a:ext cx="3194342" cy="923330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  <a:effectLst>
            <a:glow rad="177800">
              <a:schemeClr val="bg1">
                <a:alpha val="75000"/>
              </a:schemeClr>
            </a:glow>
          </a:effectLst>
        </p:spPr>
        <p:txBody>
          <a:bodyPr wrap="square" tIns="91440" bIns="9144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Daily 15% ice concentration contour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= "ice edge"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SSM/I-SSMIS</a:t>
            </a:r>
            <a:r>
              <a:rPr lang="en-US" sz="12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(NASA Team algorithm)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915119" y="-43295"/>
            <a:ext cx="3275199" cy="598936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Daily ice retreat</a:t>
            </a:r>
            <a:endParaRPr lang="en-US" sz="28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7" name="Picture 26" descr="Screen Shot 2015-04-21 at 5.09.32 P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865"/>
          <a:stretch/>
        </p:blipFill>
        <p:spPr>
          <a:xfrm>
            <a:off x="411952" y="671097"/>
            <a:ext cx="4855454" cy="58233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98839" y="5643839"/>
            <a:ext cx="1922092" cy="615553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CC33CC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2012</a:t>
            </a:r>
          </a:p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Arial Narrow"/>
                <a:cs typeface="Arial Narrow"/>
              </a:rPr>
              <a:t>March 13 – September 23</a:t>
            </a:r>
            <a:endParaRPr lang="en-US" sz="1400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7725" y="4742799"/>
            <a:ext cx="19788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54498" y="3529680"/>
            <a:ext cx="326555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180°E</a:t>
            </a:r>
          </a:p>
        </p:txBody>
      </p:sp>
      <p:sp>
        <p:nvSpPr>
          <p:cNvPr id="31" name="TextBox 30"/>
          <p:cNvSpPr txBox="1"/>
          <p:nvPr/>
        </p:nvSpPr>
        <p:spPr>
          <a:xfrm rot="18762629">
            <a:off x="1347291" y="5193206"/>
            <a:ext cx="7633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Greenland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56641" y="4129128"/>
            <a:ext cx="294251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0°W</a:t>
            </a:r>
          </a:p>
        </p:txBody>
      </p:sp>
      <p:sp>
        <p:nvSpPr>
          <p:cNvPr id="33" name="TextBox 32"/>
          <p:cNvSpPr txBox="1"/>
          <p:nvPr/>
        </p:nvSpPr>
        <p:spPr>
          <a:xfrm rot="2342455">
            <a:off x="1624112" y="5749309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4" name="TextBox 33"/>
          <p:cNvSpPr txBox="1"/>
          <p:nvPr/>
        </p:nvSpPr>
        <p:spPr>
          <a:xfrm rot="2384173">
            <a:off x="2026417" y="541142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 rot="2312506">
            <a:off x="2233544" y="4959985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80°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 rot="2521119">
            <a:off x="2370293" y="4463144"/>
            <a:ext cx="26855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85°</a:t>
            </a:r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endParaRPr lang="en-US" sz="1100" dirty="0" smtClean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 rot="2831194">
            <a:off x="880780" y="583277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65°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8066" y="1922401"/>
            <a:ext cx="5097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Alaska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43073" y="2539553"/>
            <a:ext cx="5178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Russia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0192" y="4020838"/>
            <a:ext cx="5668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Canada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986" y="4135445"/>
            <a:ext cx="262222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82259" y="570072"/>
            <a:ext cx="6720102" cy="3373717"/>
            <a:chOff x="1782259" y="570072"/>
            <a:chExt cx="6720102" cy="3373717"/>
          </a:xfrm>
        </p:grpSpPr>
        <p:sp>
          <p:nvSpPr>
            <p:cNvPr id="19" name="TextBox 18"/>
            <p:cNvSpPr txBox="1"/>
            <p:nvPr/>
          </p:nvSpPr>
          <p:spPr>
            <a:xfrm>
              <a:off x="5670236" y="2356176"/>
              <a:ext cx="2832125" cy="1066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The "</a:t>
              </a:r>
              <a:r>
                <a:rPr lang="en-US" sz="2000" b="1" dirty="0" smtClean="0"/>
                <a:t>SIZ</a:t>
              </a:r>
              <a:r>
                <a:rPr lang="en-US" sz="2000" dirty="0" smtClean="0"/>
                <a:t>"</a:t>
              </a:r>
            </a:p>
            <a:p>
              <a:pPr algn="ctr"/>
              <a:r>
                <a:rPr lang="en-US" sz="2000" dirty="0" smtClean="0"/>
                <a:t>= </a:t>
              </a:r>
              <a:r>
                <a:rPr lang="en-US" sz="2000" b="1" dirty="0" smtClean="0">
                  <a:effectLst>
                    <a:outerShdw blurRad="50800" dist="38100" dir="2700000" algn="tl" rotWithShape="0">
                      <a:srgbClr val="FFFF00">
                        <a:alpha val="43000"/>
                      </a:srgbClr>
                    </a:outerShdw>
                  </a:effectLst>
                </a:rPr>
                <a:t>S</a:t>
              </a:r>
              <a:r>
                <a:rPr lang="en-US" sz="2000" dirty="0" smtClean="0">
                  <a:effectLst>
                    <a:outerShdw blurRad="50800" dist="38100" dir="2700000" algn="tl" rotWithShape="0">
                      <a:srgbClr val="FFFF00">
                        <a:alpha val="43000"/>
                      </a:srgbClr>
                    </a:outerShdw>
                  </a:effectLst>
                </a:rPr>
                <a:t>easonal </a:t>
              </a:r>
              <a:r>
                <a:rPr lang="en-US" sz="2000" b="1" dirty="0" smtClean="0">
                  <a:effectLst>
                    <a:outerShdw blurRad="50800" dist="38100" dir="2700000" algn="tl" rotWithShape="0">
                      <a:srgbClr val="FFFF00">
                        <a:alpha val="43000"/>
                      </a:srgbClr>
                    </a:outerShdw>
                  </a:effectLst>
                </a:rPr>
                <a:t>I</a:t>
              </a:r>
              <a:r>
                <a:rPr lang="en-US" sz="2000" dirty="0" smtClean="0">
                  <a:effectLst>
                    <a:outerShdw blurRad="50800" dist="38100" dir="2700000" algn="tl" rotWithShape="0">
                      <a:srgbClr val="FFFF00">
                        <a:alpha val="43000"/>
                      </a:srgbClr>
                    </a:outerShdw>
                  </a:effectLst>
                </a:rPr>
                <a:t>ce </a:t>
              </a:r>
              <a:r>
                <a:rPr lang="en-US" sz="2000" b="1" dirty="0" smtClean="0">
                  <a:effectLst>
                    <a:outerShdw blurRad="50800" dist="38100" dir="2700000" algn="tl" rotWithShape="0">
                      <a:srgbClr val="FFFF00">
                        <a:alpha val="43000"/>
                      </a:srgbClr>
                    </a:outerShdw>
                  </a:effectLst>
                </a:rPr>
                <a:t>Z</a:t>
              </a:r>
              <a:r>
                <a:rPr lang="en-US" sz="2000" dirty="0" smtClean="0">
                  <a:effectLst>
                    <a:outerShdw blurRad="50800" dist="38100" dir="2700000" algn="tl" rotWithShape="0">
                      <a:srgbClr val="FFFF00">
                        <a:alpha val="43000"/>
                      </a:srgbClr>
                    </a:outerShdw>
                  </a:effectLst>
                </a:rPr>
                <a:t>one</a:t>
              </a:r>
            </a:p>
            <a:p>
              <a:pPr algn="ctr">
                <a:lnSpc>
                  <a:spcPct val="120000"/>
                </a:lnSpc>
              </a:pPr>
              <a:r>
                <a:rPr lang="en-US" sz="2000" dirty="0" smtClean="0">
                  <a:latin typeface="Arial Narrow"/>
                  <a:cs typeface="Arial Narrow"/>
                </a:rPr>
                <a:t>= </a:t>
              </a:r>
              <a:r>
                <a:rPr lang="en-US" sz="2000" dirty="0" smtClean="0">
                  <a:effectLst>
                    <a:glow rad="508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winter max </a:t>
              </a:r>
              <a:r>
                <a:rPr lang="en-US" sz="2000" dirty="0" smtClean="0">
                  <a:latin typeface="Arial Narrow"/>
                  <a:cs typeface="Arial Narrow"/>
                </a:rPr>
                <a:t>to </a:t>
              </a:r>
              <a:r>
                <a:rPr lang="en-US" sz="2000" dirty="0" smtClean="0">
                  <a:effectLst>
                    <a:glow rad="508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summer min</a:t>
              </a:r>
              <a:endParaRPr lang="en-US" sz="2000" dirty="0">
                <a:effectLst>
                  <a:glow rad="50800">
                    <a:srgbClr val="FFFF00">
                      <a:alpha val="75000"/>
                    </a:srgbClr>
                  </a:glow>
                </a:effectLst>
                <a:latin typeface="Arial Narrow"/>
                <a:cs typeface="Arial Narrow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65707" y="570072"/>
              <a:ext cx="684803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effectLst>
                    <a:glow rad="635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winter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effectLst>
                    <a:glow rad="635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max</a:t>
              </a:r>
              <a:endParaRPr lang="en-US" sz="1600" b="1" dirty="0">
                <a:effectLst>
                  <a:glow rad="63500">
                    <a:srgbClr val="FFFF00">
                      <a:alpha val="75000"/>
                    </a:srgbClr>
                  </a:glow>
                </a:effectLst>
                <a:latin typeface="Arial Narrow"/>
                <a:cs typeface="Arial Narrow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259" y="3449295"/>
              <a:ext cx="839192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effectLst>
                    <a:glow rad="635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summer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effectLst>
                    <a:glow rad="63500">
                      <a:srgbClr val="FFFF00">
                        <a:alpha val="75000"/>
                      </a:srgbClr>
                    </a:glow>
                  </a:effectLst>
                  <a:latin typeface="Arial Narrow"/>
                  <a:cs typeface="Arial Narrow"/>
                </a:rPr>
                <a:t>min</a:t>
              </a:r>
              <a:endParaRPr lang="en-US" sz="1600" b="1" dirty="0">
                <a:effectLst>
                  <a:glow rad="63500">
                    <a:srgbClr val="FFFF00">
                      <a:alpha val="75000"/>
                    </a:srgbClr>
                  </a:glow>
                </a:effectLst>
                <a:latin typeface="Arial Narrow"/>
                <a:cs typeface="Arial Narrow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 rot="3640125">
            <a:off x="1319202" y="2008195"/>
            <a:ext cx="2545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effectLst>
                  <a:glow rad="50800">
                    <a:srgbClr val="FFFF00">
                      <a:alpha val="75000"/>
                    </a:srgbClr>
                  </a:glow>
                  <a:outerShdw blurRad="28575" dist="88900" dir="2700000" algn="tl" rotWithShape="0">
                    <a:srgbClr val="FFFF00"/>
                  </a:outerShdw>
                </a:effectLst>
                <a:latin typeface="Arial Narrow"/>
                <a:cs typeface="Arial Narrow"/>
              </a:rPr>
              <a:t>Seasonal Ice Zone (SIZ)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5401365" y="536603"/>
            <a:ext cx="2890661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&amp;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Ermold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(JGR, 2015)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306040" y="3793923"/>
            <a:ext cx="3699584" cy="2282999"/>
            <a:chOff x="570035" y="1111279"/>
            <a:chExt cx="3699584" cy="2282999"/>
          </a:xfrm>
        </p:grpSpPr>
        <p:pic>
          <p:nvPicPr>
            <p:cNvPr id="26" name="Picture 25" descr="Screen Shot 2015-05-26 at 1.41.20 PM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5" t="2923" r="2488" b="66246"/>
            <a:stretch/>
          </p:blipFill>
          <p:spPr>
            <a:xfrm>
              <a:off x="807656" y="1111279"/>
              <a:ext cx="3461963" cy="173675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70035" y="1432449"/>
              <a:ext cx="245331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Arial"/>
                  <a:cs typeface="Arial"/>
                </a:rPr>
                <a:t>12</a:t>
              </a:r>
            </a:p>
            <a:p>
              <a:endParaRPr lang="en-US" sz="1400" dirty="0">
                <a:solidFill>
                  <a:prstClr val="black"/>
                </a:solidFill>
                <a:latin typeface="Arial"/>
                <a:cs typeface="Arial"/>
              </a:endParaRPr>
            </a:p>
            <a:p>
              <a:endParaRPr lang="en-US" sz="1400" dirty="0" smtClean="0">
                <a:solidFill>
                  <a:prstClr val="black"/>
                </a:solidFill>
                <a:latin typeface="Arial"/>
                <a:cs typeface="Arial"/>
              </a:endParaRPr>
            </a:p>
            <a:p>
              <a:endParaRPr lang="en-US" sz="1400" dirty="0" smtClean="0">
                <a:solidFill>
                  <a:prstClr val="black"/>
                </a:solidFill>
                <a:latin typeface="Arial"/>
                <a:cs typeface="Arial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20551" y="2855669"/>
              <a:ext cx="3254317" cy="5386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1990        1995         2000        2005        2010</a:t>
              </a:r>
              <a:r>
                <a:rPr lang="en-US" sz="1600" i="1" baseline="30000" dirty="0" smtClean="0">
                  <a:solidFill>
                    <a:srgbClr val="6077FF"/>
                  </a:solidFill>
                  <a:latin typeface="Arial Narrow"/>
                  <a:cs typeface="Arial Narrow"/>
                </a:rPr>
                <a:t>2012</a:t>
              </a:r>
            </a:p>
            <a:p>
              <a:pPr>
                <a:lnSpc>
                  <a:spcPct val="120000"/>
                </a:lnSpc>
              </a:pPr>
              <a:r>
                <a:rPr lang="en-US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			  Year                                     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71886" y="1222327"/>
              <a:ext cx="80039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( Mkm</a:t>
              </a:r>
              <a:r>
                <a:rPr lang="en-US" sz="1400" baseline="30000" dirty="0" smtClean="0">
                  <a:solidFill>
                    <a:prstClr val="black"/>
                  </a:solidFill>
                  <a:latin typeface="Calibri"/>
                </a:rPr>
                <a:t>2 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)</a:t>
              </a:r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778525" y="1131376"/>
              <a:ext cx="2315789" cy="1415644"/>
              <a:chOff x="1267498" y="2425133"/>
              <a:chExt cx="2315789" cy="141564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267498" y="2425133"/>
                <a:ext cx="43626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2400" b="1" dirty="0" smtClean="0">
                    <a:solidFill>
                      <a:prstClr val="black"/>
                    </a:solidFill>
                    <a:latin typeface="Calibri"/>
                  </a:rPr>
                  <a:t>A</a:t>
                </a:r>
                <a:r>
                  <a:rPr lang="en-US" sz="2400" b="1" baseline="-25000" dirty="0" smtClean="0">
                    <a:solidFill>
                      <a:prstClr val="black"/>
                    </a:solidFill>
                    <a:latin typeface="Calibri"/>
                  </a:rPr>
                  <a:t>SIZ</a:t>
                </a:r>
                <a:endParaRPr lang="en-US" sz="2400" dirty="0" smtClea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428464" y="3607380"/>
                <a:ext cx="1154823" cy="233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Arial Narrow"/>
                    <a:cs typeface="Arial Narrow"/>
                  </a:rPr>
                  <a:t>+0.05 Mkm</a:t>
                </a:r>
                <a:r>
                  <a:rPr lang="en-US" sz="1400" i="1" baseline="30000" dirty="0" smtClean="0">
                    <a:solidFill>
                      <a:prstClr val="black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400" i="1" dirty="0" smtClean="0">
                    <a:solidFill>
                      <a:prstClr val="black"/>
                    </a:solidFill>
                    <a:latin typeface="Arial Narrow"/>
                    <a:cs typeface="Arial Narrow"/>
                  </a:rPr>
                  <a:t>/year</a:t>
                </a:r>
                <a:r>
                  <a:rPr lang="en-US" sz="1400" b="1" i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endParaRPr lang="en-US" sz="1400" b="1" i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826662" y="2832700"/>
              <a:ext cx="3432676" cy="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56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5478839" y="1141464"/>
            <a:ext cx="3194342" cy="923330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  <a:effectLst>
            <a:glow rad="177800">
              <a:schemeClr val="bg1">
                <a:alpha val="75000"/>
              </a:schemeClr>
            </a:glow>
          </a:effectLst>
        </p:spPr>
        <p:txBody>
          <a:bodyPr wrap="square" tIns="91440" bIns="9144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Daily 15% ice concentration contour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= "ice edge"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SSM/I-SSMIS</a:t>
            </a:r>
            <a:r>
              <a:rPr lang="en-US" sz="12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(NASA Team algorithm)</a:t>
            </a:r>
          </a:p>
        </p:txBody>
      </p:sp>
      <p:pic>
        <p:nvPicPr>
          <p:cNvPr id="27" name="Picture 26" descr="Screen Shot 2015-04-21 at 5.09.32 P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865"/>
          <a:stretch/>
        </p:blipFill>
        <p:spPr>
          <a:xfrm>
            <a:off x="411952" y="671097"/>
            <a:ext cx="4855454" cy="58233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98839" y="5643839"/>
            <a:ext cx="1922092" cy="615553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CC33CC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2012</a:t>
            </a:r>
          </a:p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Arial Narrow"/>
                <a:cs typeface="Arial Narrow"/>
              </a:rPr>
              <a:t>March 13 – September 23</a:t>
            </a:r>
            <a:endParaRPr lang="en-US" sz="1400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7725" y="4742799"/>
            <a:ext cx="19788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54498" y="3529680"/>
            <a:ext cx="326555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180°E</a:t>
            </a:r>
          </a:p>
        </p:txBody>
      </p:sp>
      <p:sp>
        <p:nvSpPr>
          <p:cNvPr id="31" name="TextBox 30"/>
          <p:cNvSpPr txBox="1"/>
          <p:nvPr/>
        </p:nvSpPr>
        <p:spPr>
          <a:xfrm rot="18762629">
            <a:off x="1347291" y="5193206"/>
            <a:ext cx="7633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Greenland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56641" y="4129128"/>
            <a:ext cx="294251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0°W</a:t>
            </a:r>
          </a:p>
        </p:txBody>
      </p:sp>
      <p:sp>
        <p:nvSpPr>
          <p:cNvPr id="33" name="TextBox 32"/>
          <p:cNvSpPr txBox="1"/>
          <p:nvPr/>
        </p:nvSpPr>
        <p:spPr>
          <a:xfrm rot="2342455">
            <a:off x="1624112" y="5749309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4" name="TextBox 33"/>
          <p:cNvSpPr txBox="1"/>
          <p:nvPr/>
        </p:nvSpPr>
        <p:spPr>
          <a:xfrm rot="2384173">
            <a:off x="2026417" y="541142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 rot="2312506">
            <a:off x="2233544" y="4959985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80°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 rot="2521119">
            <a:off x="2370293" y="4463144"/>
            <a:ext cx="26855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85°</a:t>
            </a:r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endParaRPr lang="en-US" sz="1100" dirty="0" smtClean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 rot="2831194">
            <a:off x="880780" y="583277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65°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8066" y="1922401"/>
            <a:ext cx="5097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Alaska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43073" y="2539553"/>
            <a:ext cx="5178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Russia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0192" y="4020838"/>
            <a:ext cx="5668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Canada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986" y="4135445"/>
            <a:ext cx="262222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37822" y="1929287"/>
            <a:ext cx="610238" cy="32316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6600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 dirty="0" smtClean="0">
                <a:solidFill>
                  <a:srgbClr val="FF6600"/>
                </a:solidFill>
                <a:latin typeface="Calibri"/>
              </a:rPr>
              <a:t>fast</a:t>
            </a:r>
            <a:endParaRPr lang="en-US" i="1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2526258" y="2231447"/>
            <a:ext cx="905403" cy="695384"/>
          </a:xfrm>
          <a:custGeom>
            <a:avLst/>
            <a:gdLst>
              <a:gd name="connsiteX0" fmla="*/ 0 w 547161"/>
              <a:gd name="connsiteY0" fmla="*/ 30365 h 265315"/>
              <a:gd name="connsiteX1" fmla="*/ 365125 w 547161"/>
              <a:gd name="connsiteY1" fmla="*/ 11315 h 265315"/>
              <a:gd name="connsiteX2" fmla="*/ 546100 w 547161"/>
              <a:gd name="connsiteY2" fmla="*/ 182765 h 265315"/>
              <a:gd name="connsiteX3" fmla="*/ 444500 w 547161"/>
              <a:gd name="connsiteY3" fmla="*/ 265315 h 265315"/>
              <a:gd name="connsiteX0" fmla="*/ 0 w 628462"/>
              <a:gd name="connsiteY0" fmla="*/ 3533 h 238483"/>
              <a:gd name="connsiteX1" fmla="*/ 593725 w 628462"/>
              <a:gd name="connsiteY1" fmla="*/ 95608 h 238483"/>
              <a:gd name="connsiteX2" fmla="*/ 546100 w 628462"/>
              <a:gd name="connsiteY2" fmla="*/ 155933 h 238483"/>
              <a:gd name="connsiteX3" fmla="*/ 444500 w 628462"/>
              <a:gd name="connsiteY3" fmla="*/ 238483 h 238483"/>
              <a:gd name="connsiteX0" fmla="*/ 0 w 579264"/>
              <a:gd name="connsiteY0" fmla="*/ 13587 h 248537"/>
              <a:gd name="connsiteX1" fmla="*/ 530225 w 579264"/>
              <a:gd name="connsiteY1" fmla="*/ 23112 h 248537"/>
              <a:gd name="connsiteX2" fmla="*/ 546100 w 579264"/>
              <a:gd name="connsiteY2" fmla="*/ 165987 h 248537"/>
              <a:gd name="connsiteX3" fmla="*/ 444500 w 579264"/>
              <a:gd name="connsiteY3" fmla="*/ 248537 h 248537"/>
              <a:gd name="connsiteX0" fmla="*/ 0 w 579264"/>
              <a:gd name="connsiteY0" fmla="*/ 16549 h 252442"/>
              <a:gd name="connsiteX1" fmla="*/ 530225 w 579264"/>
              <a:gd name="connsiteY1" fmla="*/ 26074 h 252442"/>
              <a:gd name="connsiteX2" fmla="*/ 546100 w 579264"/>
              <a:gd name="connsiteY2" fmla="*/ 222924 h 252442"/>
              <a:gd name="connsiteX3" fmla="*/ 444500 w 579264"/>
              <a:gd name="connsiteY3" fmla="*/ 251499 h 252442"/>
              <a:gd name="connsiteX0" fmla="*/ 0 w 564543"/>
              <a:gd name="connsiteY0" fmla="*/ 13588 h 248538"/>
              <a:gd name="connsiteX1" fmla="*/ 530225 w 564543"/>
              <a:gd name="connsiteY1" fmla="*/ 23113 h 248538"/>
              <a:gd name="connsiteX2" fmla="*/ 504825 w 564543"/>
              <a:gd name="connsiteY2" fmla="*/ 165988 h 248538"/>
              <a:gd name="connsiteX3" fmla="*/ 444500 w 564543"/>
              <a:gd name="connsiteY3" fmla="*/ 248538 h 248538"/>
              <a:gd name="connsiteX0" fmla="*/ 0 w 566415"/>
              <a:gd name="connsiteY0" fmla="*/ 13588 h 248538"/>
              <a:gd name="connsiteX1" fmla="*/ 530225 w 566415"/>
              <a:gd name="connsiteY1" fmla="*/ 23113 h 248538"/>
              <a:gd name="connsiteX2" fmla="*/ 504825 w 566415"/>
              <a:gd name="connsiteY2" fmla="*/ 165988 h 248538"/>
              <a:gd name="connsiteX3" fmla="*/ 444500 w 566415"/>
              <a:gd name="connsiteY3" fmla="*/ 248538 h 248538"/>
              <a:gd name="connsiteX0" fmla="*/ 0 w 565460"/>
              <a:gd name="connsiteY0" fmla="*/ 13588 h 261238"/>
              <a:gd name="connsiteX1" fmla="*/ 530225 w 565460"/>
              <a:gd name="connsiteY1" fmla="*/ 23113 h 261238"/>
              <a:gd name="connsiteX2" fmla="*/ 504825 w 565460"/>
              <a:gd name="connsiteY2" fmla="*/ 165988 h 261238"/>
              <a:gd name="connsiteX3" fmla="*/ 415925 w 565460"/>
              <a:gd name="connsiteY3" fmla="*/ 261238 h 261238"/>
              <a:gd name="connsiteX0" fmla="*/ 0 w 620007"/>
              <a:gd name="connsiteY0" fmla="*/ 13588 h 261238"/>
              <a:gd name="connsiteX1" fmla="*/ 581025 w 620007"/>
              <a:gd name="connsiteY1" fmla="*/ 23113 h 261238"/>
              <a:gd name="connsiteX2" fmla="*/ 555625 w 620007"/>
              <a:gd name="connsiteY2" fmla="*/ 165988 h 261238"/>
              <a:gd name="connsiteX3" fmla="*/ 466725 w 620007"/>
              <a:gd name="connsiteY3" fmla="*/ 261238 h 261238"/>
              <a:gd name="connsiteX0" fmla="*/ 0 w 555625"/>
              <a:gd name="connsiteY0" fmla="*/ 0 h 247650"/>
              <a:gd name="connsiteX1" fmla="*/ 555625 w 555625"/>
              <a:gd name="connsiteY1" fmla="*/ 152400 h 247650"/>
              <a:gd name="connsiteX2" fmla="*/ 466725 w 555625"/>
              <a:gd name="connsiteY2" fmla="*/ 247650 h 247650"/>
              <a:gd name="connsiteX0" fmla="*/ 0 w 466725"/>
              <a:gd name="connsiteY0" fmla="*/ 0 h 247650"/>
              <a:gd name="connsiteX1" fmla="*/ 466725 w 466725"/>
              <a:gd name="connsiteY1" fmla="*/ 247650 h 247650"/>
              <a:gd name="connsiteX0" fmla="*/ 561975 w 561975"/>
              <a:gd name="connsiteY0" fmla="*/ 0 h 552450"/>
              <a:gd name="connsiteX1" fmla="*/ 0 w 561975"/>
              <a:gd name="connsiteY1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1975" h="552450">
                <a:moveTo>
                  <a:pt x="561975" y="0"/>
                </a:moveTo>
                <a:lnTo>
                  <a:pt x="0" y="552450"/>
                </a:lnTo>
              </a:path>
            </a:pathLst>
          </a:custGeom>
          <a:ln w="38100" cmpd="sng">
            <a:solidFill>
              <a:srgbClr val="FF6600"/>
            </a:solidFill>
            <a:tailEnd type="arrow" w="lg" len="lg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2915119" y="-43295"/>
            <a:ext cx="3275199" cy="598936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Daily ice retreat</a:t>
            </a:r>
            <a:endParaRPr lang="en-US" sz="28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401365" y="536603"/>
            <a:ext cx="2890661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&amp;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Ermold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(JGR, 2015)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5478839" y="1141464"/>
            <a:ext cx="3194342" cy="923330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  <a:effectLst>
            <a:glow rad="177800">
              <a:schemeClr val="bg1">
                <a:alpha val="75000"/>
              </a:schemeClr>
            </a:glow>
          </a:effectLst>
        </p:spPr>
        <p:txBody>
          <a:bodyPr wrap="square" tIns="91440" bIns="9144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Daily 15% ice concentration contour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= "ice edge"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SSM/I-SSMIS</a:t>
            </a:r>
            <a:r>
              <a:rPr lang="en-US" sz="12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(NASA Team algorithm)</a:t>
            </a:r>
          </a:p>
        </p:txBody>
      </p:sp>
      <p:pic>
        <p:nvPicPr>
          <p:cNvPr id="27" name="Picture 26" descr="Screen Shot 2015-04-21 at 5.09.32 P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865"/>
          <a:stretch/>
        </p:blipFill>
        <p:spPr>
          <a:xfrm>
            <a:off x="411952" y="671097"/>
            <a:ext cx="4855454" cy="58233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98839" y="5643839"/>
            <a:ext cx="1922092" cy="615553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CC33CC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2012</a:t>
            </a:r>
          </a:p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Arial Narrow"/>
                <a:cs typeface="Arial Narrow"/>
              </a:rPr>
              <a:t>March 13 – September 23</a:t>
            </a:r>
            <a:endParaRPr lang="en-US" sz="1400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7725" y="4742799"/>
            <a:ext cx="19788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54498" y="3529680"/>
            <a:ext cx="326555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180°E</a:t>
            </a:r>
          </a:p>
        </p:txBody>
      </p:sp>
      <p:sp>
        <p:nvSpPr>
          <p:cNvPr id="31" name="TextBox 30"/>
          <p:cNvSpPr txBox="1"/>
          <p:nvPr/>
        </p:nvSpPr>
        <p:spPr>
          <a:xfrm rot="18762629">
            <a:off x="1347291" y="5193206"/>
            <a:ext cx="7633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Greenland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56641" y="4129128"/>
            <a:ext cx="294251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0°W</a:t>
            </a:r>
          </a:p>
        </p:txBody>
      </p:sp>
      <p:sp>
        <p:nvSpPr>
          <p:cNvPr id="33" name="TextBox 32"/>
          <p:cNvSpPr txBox="1"/>
          <p:nvPr/>
        </p:nvSpPr>
        <p:spPr>
          <a:xfrm rot="2342455">
            <a:off x="1624112" y="5749309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4" name="TextBox 33"/>
          <p:cNvSpPr txBox="1"/>
          <p:nvPr/>
        </p:nvSpPr>
        <p:spPr>
          <a:xfrm rot="2384173">
            <a:off x="2026417" y="541142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 rot="2312506">
            <a:off x="2233544" y="4959985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80°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 rot="2521119">
            <a:off x="2370293" y="4463144"/>
            <a:ext cx="26855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85°</a:t>
            </a:r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endParaRPr lang="en-US" sz="1100" dirty="0" smtClean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 rot="2831194">
            <a:off x="880780" y="583277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65°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8066" y="1922401"/>
            <a:ext cx="5097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Alaska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43073" y="2539553"/>
            <a:ext cx="5178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Russia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0192" y="4020838"/>
            <a:ext cx="5668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Canada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986" y="4135445"/>
            <a:ext cx="262222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5316" y="2196694"/>
            <a:ext cx="610167" cy="36933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i="1" smtClean="0">
                <a:solidFill>
                  <a:srgbClr val="FF0000"/>
                </a:solidFill>
                <a:latin typeface="Calibri"/>
              </a:rPr>
              <a:t>slow</a:t>
            </a:r>
            <a:endParaRPr lang="en-US" i="1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1350202" y="2440973"/>
            <a:ext cx="791920" cy="328827"/>
          </a:xfrm>
          <a:custGeom>
            <a:avLst/>
            <a:gdLst>
              <a:gd name="connsiteX0" fmla="*/ 0 w 547161"/>
              <a:gd name="connsiteY0" fmla="*/ 30365 h 265315"/>
              <a:gd name="connsiteX1" fmla="*/ 365125 w 547161"/>
              <a:gd name="connsiteY1" fmla="*/ 11315 h 265315"/>
              <a:gd name="connsiteX2" fmla="*/ 546100 w 547161"/>
              <a:gd name="connsiteY2" fmla="*/ 182765 h 265315"/>
              <a:gd name="connsiteX3" fmla="*/ 444500 w 547161"/>
              <a:gd name="connsiteY3" fmla="*/ 265315 h 265315"/>
              <a:gd name="connsiteX0" fmla="*/ 0 w 628462"/>
              <a:gd name="connsiteY0" fmla="*/ 3533 h 238483"/>
              <a:gd name="connsiteX1" fmla="*/ 593725 w 628462"/>
              <a:gd name="connsiteY1" fmla="*/ 95608 h 238483"/>
              <a:gd name="connsiteX2" fmla="*/ 546100 w 628462"/>
              <a:gd name="connsiteY2" fmla="*/ 155933 h 238483"/>
              <a:gd name="connsiteX3" fmla="*/ 444500 w 628462"/>
              <a:gd name="connsiteY3" fmla="*/ 238483 h 238483"/>
              <a:gd name="connsiteX0" fmla="*/ 0 w 579264"/>
              <a:gd name="connsiteY0" fmla="*/ 13587 h 248537"/>
              <a:gd name="connsiteX1" fmla="*/ 530225 w 579264"/>
              <a:gd name="connsiteY1" fmla="*/ 23112 h 248537"/>
              <a:gd name="connsiteX2" fmla="*/ 546100 w 579264"/>
              <a:gd name="connsiteY2" fmla="*/ 165987 h 248537"/>
              <a:gd name="connsiteX3" fmla="*/ 444500 w 579264"/>
              <a:gd name="connsiteY3" fmla="*/ 248537 h 248537"/>
              <a:gd name="connsiteX0" fmla="*/ 0 w 579264"/>
              <a:gd name="connsiteY0" fmla="*/ 16549 h 252442"/>
              <a:gd name="connsiteX1" fmla="*/ 530225 w 579264"/>
              <a:gd name="connsiteY1" fmla="*/ 26074 h 252442"/>
              <a:gd name="connsiteX2" fmla="*/ 546100 w 579264"/>
              <a:gd name="connsiteY2" fmla="*/ 222924 h 252442"/>
              <a:gd name="connsiteX3" fmla="*/ 444500 w 579264"/>
              <a:gd name="connsiteY3" fmla="*/ 251499 h 252442"/>
              <a:gd name="connsiteX0" fmla="*/ 0 w 564543"/>
              <a:gd name="connsiteY0" fmla="*/ 13588 h 248538"/>
              <a:gd name="connsiteX1" fmla="*/ 530225 w 564543"/>
              <a:gd name="connsiteY1" fmla="*/ 23113 h 248538"/>
              <a:gd name="connsiteX2" fmla="*/ 504825 w 564543"/>
              <a:gd name="connsiteY2" fmla="*/ 165988 h 248538"/>
              <a:gd name="connsiteX3" fmla="*/ 444500 w 564543"/>
              <a:gd name="connsiteY3" fmla="*/ 248538 h 248538"/>
              <a:gd name="connsiteX0" fmla="*/ 0 w 566415"/>
              <a:gd name="connsiteY0" fmla="*/ 13588 h 248538"/>
              <a:gd name="connsiteX1" fmla="*/ 530225 w 566415"/>
              <a:gd name="connsiteY1" fmla="*/ 23113 h 248538"/>
              <a:gd name="connsiteX2" fmla="*/ 504825 w 566415"/>
              <a:gd name="connsiteY2" fmla="*/ 165988 h 248538"/>
              <a:gd name="connsiteX3" fmla="*/ 444500 w 566415"/>
              <a:gd name="connsiteY3" fmla="*/ 248538 h 248538"/>
              <a:gd name="connsiteX0" fmla="*/ 0 w 565460"/>
              <a:gd name="connsiteY0" fmla="*/ 13588 h 261238"/>
              <a:gd name="connsiteX1" fmla="*/ 530225 w 565460"/>
              <a:gd name="connsiteY1" fmla="*/ 23113 h 261238"/>
              <a:gd name="connsiteX2" fmla="*/ 504825 w 565460"/>
              <a:gd name="connsiteY2" fmla="*/ 165988 h 261238"/>
              <a:gd name="connsiteX3" fmla="*/ 415925 w 565460"/>
              <a:gd name="connsiteY3" fmla="*/ 261238 h 261238"/>
              <a:gd name="connsiteX0" fmla="*/ 0 w 620007"/>
              <a:gd name="connsiteY0" fmla="*/ 13588 h 261238"/>
              <a:gd name="connsiteX1" fmla="*/ 581025 w 620007"/>
              <a:gd name="connsiteY1" fmla="*/ 23113 h 261238"/>
              <a:gd name="connsiteX2" fmla="*/ 555625 w 620007"/>
              <a:gd name="connsiteY2" fmla="*/ 165988 h 261238"/>
              <a:gd name="connsiteX3" fmla="*/ 466725 w 620007"/>
              <a:gd name="connsiteY3" fmla="*/ 261238 h 26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007" h="261238">
                <a:moveTo>
                  <a:pt x="0" y="13588"/>
                </a:moveTo>
                <a:cubicBezTo>
                  <a:pt x="137054" y="-8637"/>
                  <a:pt x="488421" y="-2287"/>
                  <a:pt x="581025" y="23113"/>
                </a:cubicBezTo>
                <a:cubicBezTo>
                  <a:pt x="673629" y="48513"/>
                  <a:pt x="574675" y="126300"/>
                  <a:pt x="555625" y="165988"/>
                </a:cubicBezTo>
                <a:cubicBezTo>
                  <a:pt x="536575" y="205676"/>
                  <a:pt x="466725" y="261238"/>
                  <a:pt x="466725" y="261238"/>
                </a:cubicBezTo>
              </a:path>
            </a:pathLst>
          </a:custGeom>
          <a:ln w="38100" cmpd="sng">
            <a:solidFill>
              <a:srgbClr val="FF0000"/>
            </a:solidFill>
            <a:tailEnd type="arrow" w="lg" len="lg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43"/>
          <p:cNvSpPr>
            <a:spLocks noChangeAspect="1"/>
          </p:cNvSpPr>
          <p:nvPr/>
        </p:nvSpPr>
        <p:spPr>
          <a:xfrm>
            <a:off x="1343222" y="2589961"/>
            <a:ext cx="283875" cy="287745"/>
          </a:xfrm>
          <a:custGeom>
            <a:avLst/>
            <a:gdLst>
              <a:gd name="connsiteX0" fmla="*/ 0 w 547161"/>
              <a:gd name="connsiteY0" fmla="*/ 30365 h 265315"/>
              <a:gd name="connsiteX1" fmla="*/ 365125 w 547161"/>
              <a:gd name="connsiteY1" fmla="*/ 11315 h 265315"/>
              <a:gd name="connsiteX2" fmla="*/ 546100 w 547161"/>
              <a:gd name="connsiteY2" fmla="*/ 182765 h 265315"/>
              <a:gd name="connsiteX3" fmla="*/ 444500 w 547161"/>
              <a:gd name="connsiteY3" fmla="*/ 265315 h 265315"/>
              <a:gd name="connsiteX0" fmla="*/ 0 w 628462"/>
              <a:gd name="connsiteY0" fmla="*/ 3533 h 238483"/>
              <a:gd name="connsiteX1" fmla="*/ 593725 w 628462"/>
              <a:gd name="connsiteY1" fmla="*/ 95608 h 238483"/>
              <a:gd name="connsiteX2" fmla="*/ 546100 w 628462"/>
              <a:gd name="connsiteY2" fmla="*/ 155933 h 238483"/>
              <a:gd name="connsiteX3" fmla="*/ 444500 w 628462"/>
              <a:gd name="connsiteY3" fmla="*/ 238483 h 238483"/>
              <a:gd name="connsiteX0" fmla="*/ 0 w 579264"/>
              <a:gd name="connsiteY0" fmla="*/ 13587 h 248537"/>
              <a:gd name="connsiteX1" fmla="*/ 530225 w 579264"/>
              <a:gd name="connsiteY1" fmla="*/ 23112 h 248537"/>
              <a:gd name="connsiteX2" fmla="*/ 546100 w 579264"/>
              <a:gd name="connsiteY2" fmla="*/ 165987 h 248537"/>
              <a:gd name="connsiteX3" fmla="*/ 444500 w 579264"/>
              <a:gd name="connsiteY3" fmla="*/ 248537 h 248537"/>
              <a:gd name="connsiteX0" fmla="*/ 0 w 579264"/>
              <a:gd name="connsiteY0" fmla="*/ 16549 h 252442"/>
              <a:gd name="connsiteX1" fmla="*/ 530225 w 579264"/>
              <a:gd name="connsiteY1" fmla="*/ 26074 h 252442"/>
              <a:gd name="connsiteX2" fmla="*/ 546100 w 579264"/>
              <a:gd name="connsiteY2" fmla="*/ 222924 h 252442"/>
              <a:gd name="connsiteX3" fmla="*/ 444500 w 579264"/>
              <a:gd name="connsiteY3" fmla="*/ 251499 h 252442"/>
              <a:gd name="connsiteX0" fmla="*/ 0 w 564543"/>
              <a:gd name="connsiteY0" fmla="*/ 13588 h 248538"/>
              <a:gd name="connsiteX1" fmla="*/ 530225 w 564543"/>
              <a:gd name="connsiteY1" fmla="*/ 23113 h 248538"/>
              <a:gd name="connsiteX2" fmla="*/ 504825 w 564543"/>
              <a:gd name="connsiteY2" fmla="*/ 165988 h 248538"/>
              <a:gd name="connsiteX3" fmla="*/ 444500 w 564543"/>
              <a:gd name="connsiteY3" fmla="*/ 248538 h 248538"/>
              <a:gd name="connsiteX0" fmla="*/ 0 w 566415"/>
              <a:gd name="connsiteY0" fmla="*/ 13588 h 248538"/>
              <a:gd name="connsiteX1" fmla="*/ 530225 w 566415"/>
              <a:gd name="connsiteY1" fmla="*/ 23113 h 248538"/>
              <a:gd name="connsiteX2" fmla="*/ 504825 w 566415"/>
              <a:gd name="connsiteY2" fmla="*/ 165988 h 248538"/>
              <a:gd name="connsiteX3" fmla="*/ 444500 w 566415"/>
              <a:gd name="connsiteY3" fmla="*/ 248538 h 248538"/>
              <a:gd name="connsiteX0" fmla="*/ 0 w 565460"/>
              <a:gd name="connsiteY0" fmla="*/ 13588 h 261238"/>
              <a:gd name="connsiteX1" fmla="*/ 530225 w 565460"/>
              <a:gd name="connsiteY1" fmla="*/ 23113 h 261238"/>
              <a:gd name="connsiteX2" fmla="*/ 504825 w 565460"/>
              <a:gd name="connsiteY2" fmla="*/ 165988 h 261238"/>
              <a:gd name="connsiteX3" fmla="*/ 415925 w 565460"/>
              <a:gd name="connsiteY3" fmla="*/ 261238 h 261238"/>
              <a:gd name="connsiteX0" fmla="*/ 0 w 620007"/>
              <a:gd name="connsiteY0" fmla="*/ 13588 h 261238"/>
              <a:gd name="connsiteX1" fmla="*/ 581025 w 620007"/>
              <a:gd name="connsiteY1" fmla="*/ 23113 h 261238"/>
              <a:gd name="connsiteX2" fmla="*/ 555625 w 620007"/>
              <a:gd name="connsiteY2" fmla="*/ 165988 h 261238"/>
              <a:gd name="connsiteX3" fmla="*/ 466725 w 620007"/>
              <a:gd name="connsiteY3" fmla="*/ 261238 h 261238"/>
              <a:gd name="connsiteX0" fmla="*/ 0 w 567451"/>
              <a:gd name="connsiteY0" fmla="*/ 1983 h 249633"/>
              <a:gd name="connsiteX1" fmla="*/ 149225 w 567451"/>
              <a:gd name="connsiteY1" fmla="*/ 176608 h 249633"/>
              <a:gd name="connsiteX2" fmla="*/ 555625 w 567451"/>
              <a:gd name="connsiteY2" fmla="*/ 154383 h 249633"/>
              <a:gd name="connsiteX3" fmla="*/ 466725 w 567451"/>
              <a:gd name="connsiteY3" fmla="*/ 249633 h 249633"/>
              <a:gd name="connsiteX0" fmla="*/ 0 w 466725"/>
              <a:gd name="connsiteY0" fmla="*/ 2161 h 249811"/>
              <a:gd name="connsiteX1" fmla="*/ 149225 w 466725"/>
              <a:gd name="connsiteY1" fmla="*/ 176786 h 249811"/>
              <a:gd name="connsiteX2" fmla="*/ 466725 w 466725"/>
              <a:gd name="connsiteY2" fmla="*/ 249811 h 249811"/>
              <a:gd name="connsiteX0" fmla="*/ 0 w 200025"/>
              <a:gd name="connsiteY0" fmla="*/ 2063 h 198913"/>
              <a:gd name="connsiteX1" fmla="*/ 149225 w 200025"/>
              <a:gd name="connsiteY1" fmla="*/ 176688 h 198913"/>
              <a:gd name="connsiteX2" fmla="*/ 200025 w 200025"/>
              <a:gd name="connsiteY2" fmla="*/ 198913 h 198913"/>
              <a:gd name="connsiteX0" fmla="*/ 0 w 200025"/>
              <a:gd name="connsiteY0" fmla="*/ 0 h 196850"/>
              <a:gd name="connsiteX1" fmla="*/ 200025 w 200025"/>
              <a:gd name="connsiteY1" fmla="*/ 196850 h 196850"/>
              <a:gd name="connsiteX0" fmla="*/ 0 w 200025"/>
              <a:gd name="connsiteY0" fmla="*/ 0 h 196850"/>
              <a:gd name="connsiteX1" fmla="*/ 84842 w 200025"/>
              <a:gd name="connsiteY1" fmla="*/ 79373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75317 w 200025"/>
              <a:gd name="connsiteY1" fmla="*/ 13969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126117 w 200025"/>
              <a:gd name="connsiteY1" fmla="*/ 123823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75318 w 200025"/>
              <a:gd name="connsiteY1" fmla="*/ 96836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75318 w 200025"/>
              <a:gd name="connsiteY1" fmla="*/ 96836 h 196850"/>
              <a:gd name="connsiteX2" fmla="*/ 200025 w 200025"/>
              <a:gd name="connsiteY2" fmla="*/ 196850 h 196850"/>
              <a:gd name="connsiteX0" fmla="*/ 0 w 111125"/>
              <a:gd name="connsiteY0" fmla="*/ 0 h 114300"/>
              <a:gd name="connsiteX1" fmla="*/ 75318 w 111125"/>
              <a:gd name="connsiteY1" fmla="*/ 96836 h 114300"/>
              <a:gd name="connsiteX2" fmla="*/ 111125 w 111125"/>
              <a:gd name="connsiteY2" fmla="*/ 114300 h 114300"/>
              <a:gd name="connsiteX0" fmla="*/ 0 w 111125"/>
              <a:gd name="connsiteY0" fmla="*/ 0 h 114300"/>
              <a:gd name="connsiteX1" fmla="*/ 22931 w 111125"/>
              <a:gd name="connsiteY1" fmla="*/ 74611 h 114300"/>
              <a:gd name="connsiteX2" fmla="*/ 111125 w 111125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125" h="114300">
                <a:moveTo>
                  <a:pt x="0" y="0"/>
                </a:moveTo>
                <a:cubicBezTo>
                  <a:pt x="51565" y="40216"/>
                  <a:pt x="4410" y="55561"/>
                  <a:pt x="22931" y="74611"/>
                </a:cubicBezTo>
                <a:cubicBezTo>
                  <a:pt x="41452" y="93661"/>
                  <a:pt x="-11112" y="67733"/>
                  <a:pt x="111125" y="114300"/>
                </a:cubicBezTo>
              </a:path>
            </a:pathLst>
          </a:custGeom>
          <a:ln w="38100" cmpd="sng">
            <a:solidFill>
              <a:srgbClr val="FF0000"/>
            </a:solidFill>
            <a:tailEnd type="arrow" w="lg" len="lg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2915119" y="-43295"/>
            <a:ext cx="3275199" cy="598936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Daily ice retreat</a:t>
            </a:r>
            <a:endParaRPr lang="en-US" sz="28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9518" y="2793244"/>
            <a:ext cx="2287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</a:t>
            </a:r>
            <a:r>
              <a:rPr lang="en-US" sz="2400" i="1" dirty="0" smtClean="0"/>
              <a:t>low</a:t>
            </a:r>
            <a:r>
              <a:rPr lang="en-US" sz="2400" dirty="0" smtClean="0"/>
              <a:t>: “</a:t>
            </a:r>
            <a:r>
              <a:rPr lang="en-US" sz="2400" b="1" dirty="0" smtClean="0"/>
              <a:t>Loitering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5401365" y="536603"/>
            <a:ext cx="2890661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&amp;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Ermold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(JGR, 2015)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834" y="4976584"/>
            <a:ext cx="2101260" cy="14540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745" y="4051899"/>
            <a:ext cx="2152971" cy="14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2907778" y="138476"/>
            <a:ext cx="4040744" cy="742402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Space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&amp;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Time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Scales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78055" y="5376300"/>
            <a:ext cx="2366805" cy="85151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Loitering covers</a:t>
            </a:r>
          </a:p>
          <a:p>
            <a:pPr algn="ctr">
              <a:lnSpc>
                <a:spcPct val="12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20-25% of the SIZ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10986" y="593653"/>
            <a:ext cx="12058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1989-2013</a:t>
            </a:r>
          </a:p>
          <a:p>
            <a:r>
              <a:rPr lang="en-US" sz="1600" i="1" dirty="0" smtClean="0">
                <a:solidFill>
                  <a:prstClr val="black"/>
                </a:solidFill>
                <a:latin typeface="Arial Narrow"/>
                <a:cs typeface="Arial Narrow"/>
              </a:rPr>
              <a:t>SSMI/SSMIS</a:t>
            </a:r>
            <a:endParaRPr lang="en-US" sz="1600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60356" y="1140971"/>
            <a:ext cx="3525953" cy="4285417"/>
            <a:chOff x="-15875" y="758517"/>
            <a:chExt cx="3525953" cy="4285417"/>
          </a:xfrm>
        </p:grpSpPr>
        <p:pic>
          <p:nvPicPr>
            <p:cNvPr id="27" name="Picture 26" descr="Screen Shot 2015-04-21 at 6.09.43 PM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5"/>
            <a:stretch/>
          </p:blipFill>
          <p:spPr>
            <a:xfrm>
              <a:off x="-15875" y="758517"/>
              <a:ext cx="3090672" cy="37645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3642" y="1195304"/>
              <a:ext cx="1030601" cy="47705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  <a:effectLst>
              <a:glow rad="25400">
                <a:schemeClr val="bg1"/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prstClr val="black"/>
                  </a:solidFill>
                  <a:latin typeface="Calibri"/>
                </a:rPr>
                <a:t>SSMI/SSMIS</a:t>
              </a:r>
            </a:p>
            <a:p>
              <a:pPr algn="ctr"/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(1989-2013)</a:t>
              </a:r>
              <a:endParaRPr lang="en-US" sz="1200" i="1" dirty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2405" y="1694648"/>
              <a:ext cx="399286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Alaska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76376" y="1897461"/>
              <a:ext cx="405622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Russia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8877493">
              <a:off x="441212" y="3671808"/>
              <a:ext cx="598484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Greenland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6259" y="3012637"/>
              <a:ext cx="444126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Canada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1850" y="3394877"/>
              <a:ext cx="161910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0°E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17494" y="2514758"/>
              <a:ext cx="267182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180°E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86795" y="2963751"/>
              <a:ext cx="256480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Arial Narrow"/>
                  <a:cs typeface="Arial Narrow"/>
                </a:rPr>
                <a:t>9</a:t>
              </a:r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0°W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2483960">
              <a:off x="727210" y="3967616"/>
              <a:ext cx="25788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 smtClean="0">
                  <a:solidFill>
                    <a:prstClr val="white"/>
                  </a:solidFill>
                  <a:latin typeface="Arial"/>
                  <a:cs typeface="Arial"/>
                </a:rPr>
                <a:t>70°</a:t>
              </a:r>
              <a:r>
                <a:rPr lang="en-US" sz="900" b="1" dirty="0">
                  <a:solidFill>
                    <a:prstClr val="white"/>
                  </a:solidFill>
                  <a:latin typeface="Arial"/>
                  <a:cs typeface="Arial"/>
                </a:rPr>
                <a:t>N</a:t>
              </a:r>
              <a:endParaRPr lang="en-US" sz="900" b="1" dirty="0" smtClea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2277952">
              <a:off x="964401" y="3745658"/>
              <a:ext cx="25788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 smtClean="0">
                  <a:solidFill>
                    <a:prstClr val="white"/>
                  </a:solidFill>
                  <a:latin typeface="Arial"/>
                  <a:cs typeface="Arial"/>
                </a:rPr>
                <a:t>75°</a:t>
              </a:r>
              <a:r>
                <a:rPr lang="en-US" sz="900" b="1" dirty="0">
                  <a:solidFill>
                    <a:prstClr val="white"/>
                  </a:solidFill>
                  <a:latin typeface="Arial"/>
                  <a:cs typeface="Arial"/>
                </a:rPr>
                <a:t>N</a:t>
              </a:r>
              <a:endParaRPr lang="en-US" sz="900" b="1" dirty="0" smtClea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745067">
              <a:off x="263570" y="4073375"/>
              <a:ext cx="25788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 smtClean="0">
                  <a:solidFill>
                    <a:prstClr val="white"/>
                  </a:solidFill>
                  <a:latin typeface="Arial"/>
                  <a:cs typeface="Arial"/>
                </a:rPr>
                <a:t>65°</a:t>
              </a:r>
              <a:r>
                <a:rPr lang="en-US" sz="900" b="1" dirty="0">
                  <a:solidFill>
                    <a:prstClr val="white"/>
                  </a:solidFill>
                  <a:latin typeface="Arial"/>
                  <a:cs typeface="Arial"/>
                </a:rPr>
                <a:t>N</a:t>
              </a:r>
              <a:endParaRPr lang="en-US" sz="900" b="1" dirty="0" smtClea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48098" y="2963751"/>
              <a:ext cx="214546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Arial Narrow"/>
                  <a:cs typeface="Arial Narrow"/>
                </a:rPr>
                <a:t>9</a:t>
              </a:r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0°E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86976" y="4172617"/>
              <a:ext cx="424771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Europe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835735">
              <a:off x="1287419" y="3227759"/>
              <a:ext cx="219730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85°</a:t>
              </a:r>
              <a:r>
                <a:rPr lang="en-US" sz="900" dirty="0">
                  <a:solidFill>
                    <a:prstClr val="black"/>
                  </a:solidFill>
                  <a:latin typeface="Arial Narrow"/>
                  <a:cs typeface="Arial Narrow"/>
                </a:rPr>
                <a:t>N</a:t>
              </a:r>
              <a:endParaRPr lang="en-US" sz="9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178598">
              <a:off x="1097661" y="3455766"/>
              <a:ext cx="25788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 smtClean="0">
                  <a:solidFill>
                    <a:prstClr val="white"/>
                  </a:solidFill>
                  <a:latin typeface="Arial"/>
                  <a:cs typeface="Arial"/>
                </a:rPr>
                <a:t>80°</a:t>
              </a:r>
              <a:r>
                <a:rPr lang="en-US" sz="900" b="1" dirty="0">
                  <a:solidFill>
                    <a:prstClr val="white"/>
                  </a:solidFill>
                  <a:latin typeface="Arial"/>
                  <a:cs typeface="Arial"/>
                </a:rPr>
                <a:t>N</a:t>
              </a:r>
              <a:endParaRPr lang="en-US" sz="900" b="1" dirty="0" smtClea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5129" y="4668343"/>
              <a:ext cx="2541154" cy="1692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Arial Narrow"/>
                  <a:cs typeface="Arial Narrow"/>
                </a:rPr>
                <a:t> </a:t>
              </a:r>
              <a:r>
                <a:rPr lang="en-US" sz="11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</a:t>
              </a:r>
              <a:r>
                <a:rPr lang="en-US" sz="1100" dirty="0">
                  <a:solidFill>
                    <a:prstClr val="black"/>
                  </a:solidFill>
                  <a:latin typeface="Arial Narrow"/>
                  <a:cs typeface="Arial Narrow"/>
                </a:rPr>
                <a:t> </a:t>
              </a:r>
              <a:r>
                <a:rPr lang="en-US" sz="11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                0.3             0.5             0.7             0.9       </a:t>
              </a:r>
              <a:endParaRPr lang="en-US" sz="1200" b="1" baseline="-250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44" name="Picture 43" descr="Screen Shot 2015-04-21 at 5.50.39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56" r="10139" b="14492"/>
            <a:stretch/>
          </p:blipFill>
          <p:spPr>
            <a:xfrm>
              <a:off x="252933" y="4474786"/>
              <a:ext cx="2684999" cy="193557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356259" y="4502883"/>
              <a:ext cx="520700" cy="119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727813" y="4689991"/>
              <a:ext cx="782265" cy="35394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</a:t>
              </a:r>
              <a:r>
                <a:rPr lang="en-US" sz="12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Loitering</a:t>
              </a:r>
              <a:endParaRPr lang="en-US" sz="1100" b="1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pPr algn="ctr"/>
              <a:r>
                <a:rPr lang="en-US" sz="11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Frequency F</a:t>
              </a:r>
              <a:r>
                <a:rPr lang="en-US" sz="1100" b="1" baseline="-250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4+</a:t>
              </a:r>
              <a:endParaRPr lang="en-US" sz="1200" b="1" baseline="-250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2435" y="2172244"/>
            <a:ext cx="63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 Narrow"/>
                <a:cs typeface="Arial Narrow"/>
              </a:rPr>
              <a:t>here</a:t>
            </a:r>
            <a:endParaRPr lang="en-US" b="1" i="1" dirty="0">
              <a:solidFill>
                <a:srgbClr val="0000FF"/>
              </a:solidFill>
              <a:effectLst>
                <a:glow rad="101600">
                  <a:schemeClr val="bg1">
                    <a:alpha val="90000"/>
                  </a:schemeClr>
                </a:glow>
              </a:effectLst>
              <a:latin typeface="Arial Narrow"/>
              <a:cs typeface="Arial Narrow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95325" y="2444750"/>
            <a:ext cx="374650" cy="114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>
            <a:glow rad="25400">
              <a:schemeClr val="bg1">
                <a:alpha val="8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419072" y="1870146"/>
            <a:ext cx="97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90000"/>
                    </a:schemeClr>
                  </a:glow>
                </a:effectLst>
                <a:latin typeface="Arial Narrow"/>
                <a:cs typeface="Arial Narrow"/>
              </a:rPr>
              <a:t>not here</a:t>
            </a:r>
            <a:endParaRPr lang="en-US" b="1" i="1" dirty="0">
              <a:solidFill>
                <a:srgbClr val="0000FF"/>
              </a:solidFill>
              <a:effectLst>
                <a:glow rad="101600">
                  <a:schemeClr val="bg1">
                    <a:alpha val="90000"/>
                  </a:schemeClr>
                </a:glow>
              </a:effectLst>
              <a:latin typeface="Arial Narrow"/>
              <a:cs typeface="Arial Narrow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2160907" y="2172803"/>
            <a:ext cx="294647" cy="1914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>
            <a:glow rad="25400">
              <a:schemeClr val="bg1">
                <a:alpha val="8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7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2907778" y="138476"/>
            <a:ext cx="4040744" cy="742402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Space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&amp;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Time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Scales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78055" y="5376300"/>
            <a:ext cx="2366805" cy="85151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Loitering covers</a:t>
            </a:r>
          </a:p>
          <a:p>
            <a:pPr algn="ctr">
              <a:lnSpc>
                <a:spcPct val="12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20-25% of the SIZ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79342" y="1511659"/>
            <a:ext cx="3403962" cy="4824653"/>
            <a:chOff x="4979342" y="1511659"/>
            <a:chExt cx="3403962" cy="4824653"/>
          </a:xfrm>
        </p:grpSpPr>
        <p:pic>
          <p:nvPicPr>
            <p:cNvPr id="54" name="Picture 53" descr="Screen Shot 2015-04-22 at 5.55.57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2" t="55439" r="52760" b="3735"/>
            <a:stretch/>
          </p:blipFill>
          <p:spPr>
            <a:xfrm>
              <a:off x="5574027" y="1597237"/>
              <a:ext cx="2404812" cy="258389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6727824" y="3764516"/>
              <a:ext cx="9552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(ΣN</a:t>
              </a:r>
              <a:r>
                <a:rPr lang="en-US" sz="1100" i="1" baseline="-250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4+</a:t>
              </a:r>
              <a:r>
                <a:rPr lang="en-US" sz="11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= 5,802)</a:t>
              </a:r>
              <a:endParaRPr lang="en-US" sz="1100" i="1" dirty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47058" y="4355594"/>
              <a:ext cx="957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T</a:t>
              </a:r>
              <a:r>
                <a:rPr lang="en-US" sz="1600" b="1" baseline="-25000" dirty="0">
                  <a:solidFill>
                    <a:prstClr val="black"/>
                  </a:solidFill>
                  <a:latin typeface="Arial Narrow"/>
                  <a:cs typeface="Arial Narrow"/>
                </a:rPr>
                <a:t>4</a:t>
              </a:r>
              <a:r>
                <a:rPr lang="en-US" sz="1600" b="1" baseline="-250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+</a:t>
              </a:r>
              <a:r>
                <a:rPr lang="en-US" sz="16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(days)</a:t>
              </a:r>
              <a:endParaRPr lang="en-US" sz="1600" b="1" dirty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4684389" y="2795494"/>
              <a:ext cx="928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3366FF"/>
                  </a:solidFill>
                  <a:effectLst>
                    <a:outerShdw dist="12700" dir="2700000" algn="tl" rotWithShape="0">
                      <a:srgbClr val="000000"/>
                    </a:outerShdw>
                  </a:effectLst>
                  <a:latin typeface="Arial Narrow"/>
                  <a:cs typeface="Arial Narrow"/>
                </a:rPr>
                <a:t>N</a:t>
              </a:r>
              <a:r>
                <a:rPr lang="en-US" sz="1600" b="1" baseline="-25000" dirty="0">
                  <a:solidFill>
                    <a:srgbClr val="3366FF"/>
                  </a:solidFill>
                  <a:effectLst>
                    <a:outerShdw dist="12700" dir="2700000" algn="tl" rotWithShape="0">
                      <a:srgbClr val="000000"/>
                    </a:outerShdw>
                  </a:effectLst>
                  <a:latin typeface="Arial Narrow"/>
                  <a:cs typeface="Arial Narrow"/>
                </a:rPr>
                <a:t>4</a:t>
              </a:r>
              <a:r>
                <a:rPr lang="en-US" sz="1600" b="1" baseline="-25000" dirty="0" smtClean="0">
                  <a:solidFill>
                    <a:srgbClr val="3366FF"/>
                  </a:solidFill>
                  <a:effectLst>
                    <a:outerShdw dist="12700" dir="2700000" algn="tl" rotWithShape="0">
                      <a:srgbClr val="000000"/>
                    </a:outerShdw>
                  </a:effectLst>
                  <a:latin typeface="Arial Narrow"/>
                  <a:cs typeface="Arial Narrow"/>
                </a:rPr>
                <a:t>+</a:t>
              </a:r>
              <a:r>
                <a:rPr lang="en-US" sz="1600" b="1" dirty="0" smtClean="0">
                  <a:solidFill>
                    <a:srgbClr val="3366FF"/>
                  </a:solidFill>
                  <a:effectLst>
                    <a:outerShdw dist="12700" dir="2700000" algn="tl" rotWithShape="0">
                      <a:srgbClr val="000000"/>
                    </a:outerShdw>
                  </a:effectLst>
                  <a:latin typeface="Arial Narrow"/>
                  <a:cs typeface="Arial Narrow"/>
                </a:rPr>
                <a:t> / ΣN</a:t>
              </a:r>
              <a:r>
                <a:rPr lang="en-US" sz="1600" b="1" baseline="-25000" dirty="0" smtClean="0">
                  <a:solidFill>
                    <a:srgbClr val="3366FF"/>
                  </a:solidFill>
                  <a:effectLst>
                    <a:outerShdw dist="12700" dir="2700000" algn="tl" rotWithShape="0">
                      <a:srgbClr val="000000"/>
                    </a:outerShdw>
                  </a:effectLst>
                  <a:latin typeface="Arial Narrow"/>
                  <a:cs typeface="Arial Narrow"/>
                </a:rPr>
                <a:t>4+</a:t>
              </a:r>
              <a:endParaRPr lang="en-US" sz="1600" b="1" baseline="-25000" dirty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352933" y="1511659"/>
              <a:ext cx="205184" cy="28007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3366FF"/>
                  </a:solidFill>
                  <a:effectLst>
                    <a:outerShdw dist="12700" dir="2700000" algn="tl" rotWithShape="0">
                      <a:srgbClr val="000000"/>
                    </a:outerShdw>
                  </a:effectLst>
                  <a:latin typeface="Arial Narrow"/>
                  <a:cs typeface="Arial Narrow"/>
                </a:rPr>
                <a:t>0.6</a:t>
              </a:r>
            </a:p>
            <a:p>
              <a:endParaRPr lang="en-US" sz="1400" dirty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  <a:p>
              <a:endParaRPr lang="en-US" sz="1400" dirty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  <a:p>
              <a:endParaRPr lang="en-US" sz="1400" dirty="0" smtClean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  <a:p>
              <a:r>
                <a:rPr lang="en-US" sz="1400" dirty="0" smtClean="0">
                  <a:solidFill>
                    <a:srgbClr val="3366FF"/>
                  </a:solidFill>
                  <a:effectLst>
                    <a:outerShdw dist="12700" dir="2700000" algn="tl" rotWithShape="0">
                      <a:srgbClr val="000000"/>
                    </a:outerShdw>
                  </a:effectLst>
                  <a:latin typeface="Arial Narrow"/>
                  <a:cs typeface="Arial Narrow"/>
                </a:rPr>
                <a:t>0.4</a:t>
              </a:r>
            </a:p>
            <a:p>
              <a:endParaRPr lang="en-US" sz="1400" dirty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  <a:p>
              <a:endParaRPr lang="en-US" sz="1400" dirty="0" smtClean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  <a:p>
              <a:endParaRPr lang="en-US" sz="1400" dirty="0" smtClean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  <a:p>
              <a:r>
                <a:rPr lang="en-US" sz="1400" dirty="0" smtClean="0">
                  <a:solidFill>
                    <a:srgbClr val="3366FF"/>
                  </a:solidFill>
                  <a:effectLst>
                    <a:outerShdw dist="12700" dir="2700000" algn="tl" rotWithShape="0">
                      <a:srgbClr val="000000"/>
                    </a:outerShdw>
                  </a:effectLst>
                  <a:latin typeface="Arial Narrow"/>
                  <a:cs typeface="Arial Narrow"/>
                </a:rPr>
                <a:t>0.2</a:t>
              </a:r>
            </a:p>
            <a:p>
              <a:endParaRPr lang="en-US" sz="1400" dirty="0" smtClean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  <a:p>
              <a:endParaRPr lang="en-US" sz="1400" dirty="0" smtClean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  <a:p>
              <a:endParaRPr lang="en-US" sz="1400" dirty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  <a:p>
              <a:r>
                <a:rPr lang="en-US" sz="1400" dirty="0" smtClean="0">
                  <a:solidFill>
                    <a:srgbClr val="3366FF"/>
                  </a:solidFill>
                  <a:effectLst>
                    <a:outerShdw dist="12700" dir="2700000" algn="tl" rotWithShape="0">
                      <a:srgbClr val="000000"/>
                    </a:outerShdw>
                  </a:effectLst>
                  <a:latin typeface="Arial Narrow"/>
                  <a:cs typeface="Arial Narrow"/>
                </a:rPr>
                <a:t>   0 </a:t>
              </a:r>
              <a:endParaRPr lang="en-US" sz="1400" dirty="0">
                <a:solidFill>
                  <a:srgbClr val="3366FF"/>
                </a:solidFill>
                <a:effectLst>
                  <a:outerShdw dist="12700" dir="2700000" algn="tl" rotWithShape="0">
                    <a:srgbClr val="000000"/>
                  </a:outerShdw>
                </a:effectLst>
                <a:latin typeface="Arial Narrow"/>
                <a:cs typeface="Arial Narrow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581596" y="4196689"/>
              <a:ext cx="23708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     5              </a:t>
              </a:r>
              <a:r>
                <a:rPr lang="en-US" sz="11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 </a:t>
              </a:r>
              <a:r>
                <a:rPr lang="en-US" sz="14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10              15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62638" y="1544202"/>
              <a:ext cx="205184" cy="273921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1.0</a:t>
              </a:r>
            </a:p>
            <a:p>
              <a:endParaRPr lang="en-US" sz="1400" dirty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endParaRPr lang="en-US" sz="2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r>
                <a:rPr lang="en-US" sz="14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0.8</a:t>
              </a:r>
            </a:p>
            <a:p>
              <a:endParaRPr lang="en-US" sz="1400" dirty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endParaRPr lang="en-US" sz="6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0.6</a:t>
              </a:r>
            </a:p>
            <a:p>
              <a:endParaRPr lang="en-US" sz="1400" dirty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endParaRPr lang="en-US" sz="6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0.4</a:t>
              </a:r>
            </a:p>
            <a:p>
              <a:endParaRPr lang="en-US" sz="1400" dirty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endParaRPr lang="en-US" sz="6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0.2</a:t>
              </a:r>
            </a:p>
            <a:p>
              <a:endParaRPr lang="en-US" sz="1400" dirty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endParaRPr lang="en-US" sz="4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</a:t>
              </a:r>
              <a:endParaRPr lang="en-US" sz="1400" dirty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424921" y="4831850"/>
              <a:ext cx="2943698" cy="85151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lIns="121917" tIns="60958" rIns="121917" bIns="60958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80% of loitering</a:t>
              </a:r>
            </a:p>
            <a:p>
              <a:pPr algn="ctr">
                <a:lnSpc>
                  <a:spcPct val="120000"/>
                </a:lnSpc>
              </a:pPr>
              <a:r>
                <a:rPr lang="en-US" sz="2000" b="1" dirty="0" smtClean="0">
                  <a:solidFill>
                    <a:srgbClr val="0000FF"/>
                  </a:solidFill>
                  <a:latin typeface="Calibri"/>
                </a:rPr>
                <a:t>events last 4-7 days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439606" y="5705374"/>
              <a:ext cx="2943698" cy="6309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21917" tIns="60958" rIns="121917" bIns="60958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b="1" i="1" dirty="0" smtClean="0">
                  <a:solidFill>
                    <a:srgbClr val="000000"/>
                  </a:solidFill>
                  <a:latin typeface="Calibri"/>
                </a:rPr>
                <a:t>...synoptic storms...</a:t>
              </a:r>
              <a:endParaRPr lang="en-US" b="1" i="1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203950" y="2120954"/>
              <a:ext cx="1743627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6080125" y="2025652"/>
              <a:ext cx="177800" cy="174625"/>
            </a:xfrm>
            <a:prstGeom prst="ellipse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710986" y="593653"/>
            <a:ext cx="12058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1989-2013</a:t>
            </a:r>
          </a:p>
          <a:p>
            <a:r>
              <a:rPr lang="en-US" sz="1600" i="1" dirty="0" smtClean="0">
                <a:solidFill>
                  <a:prstClr val="black"/>
                </a:solidFill>
                <a:latin typeface="Arial Narrow"/>
                <a:cs typeface="Arial Narrow"/>
              </a:rPr>
              <a:t>SSMI/SSMIS</a:t>
            </a:r>
            <a:endParaRPr lang="en-US" sz="1600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60356" y="1140971"/>
            <a:ext cx="3525953" cy="4285417"/>
            <a:chOff x="-15875" y="758517"/>
            <a:chExt cx="3525953" cy="4285417"/>
          </a:xfrm>
        </p:grpSpPr>
        <p:pic>
          <p:nvPicPr>
            <p:cNvPr id="27" name="Picture 26" descr="Screen Shot 2015-04-21 at 6.09.43 PM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5"/>
            <a:stretch/>
          </p:blipFill>
          <p:spPr>
            <a:xfrm>
              <a:off x="-15875" y="758517"/>
              <a:ext cx="3090672" cy="37645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3642" y="1195304"/>
              <a:ext cx="1030601" cy="47705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  <a:effectLst>
              <a:glow rad="25400">
                <a:schemeClr val="bg1"/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prstClr val="black"/>
                  </a:solidFill>
                  <a:latin typeface="Calibri"/>
                </a:rPr>
                <a:t>SSMI/SSMIS</a:t>
              </a:r>
            </a:p>
            <a:p>
              <a:pPr algn="ctr"/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(1989-2013)</a:t>
              </a:r>
              <a:endParaRPr lang="en-US" sz="1200" i="1" dirty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2405" y="1694648"/>
              <a:ext cx="399286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Alaska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76376" y="1897461"/>
              <a:ext cx="405622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Russia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8877493">
              <a:off x="441212" y="3671808"/>
              <a:ext cx="598484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Greenland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6259" y="3012637"/>
              <a:ext cx="444126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Canada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1850" y="3394877"/>
              <a:ext cx="161910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0°E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17494" y="2514758"/>
              <a:ext cx="267182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180°E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86795" y="2963751"/>
              <a:ext cx="256480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Arial Narrow"/>
                  <a:cs typeface="Arial Narrow"/>
                </a:rPr>
                <a:t>9</a:t>
              </a:r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0°W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2483960">
              <a:off x="727210" y="3967616"/>
              <a:ext cx="25788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 smtClean="0">
                  <a:solidFill>
                    <a:prstClr val="white"/>
                  </a:solidFill>
                  <a:latin typeface="Arial"/>
                  <a:cs typeface="Arial"/>
                </a:rPr>
                <a:t>70°</a:t>
              </a:r>
              <a:r>
                <a:rPr lang="en-US" sz="900" b="1" dirty="0">
                  <a:solidFill>
                    <a:prstClr val="white"/>
                  </a:solidFill>
                  <a:latin typeface="Arial"/>
                  <a:cs typeface="Arial"/>
                </a:rPr>
                <a:t>N</a:t>
              </a:r>
              <a:endParaRPr lang="en-US" sz="900" b="1" dirty="0" smtClea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2277952">
              <a:off x="964401" y="3745658"/>
              <a:ext cx="25788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 smtClean="0">
                  <a:solidFill>
                    <a:prstClr val="white"/>
                  </a:solidFill>
                  <a:latin typeface="Arial"/>
                  <a:cs typeface="Arial"/>
                </a:rPr>
                <a:t>75°</a:t>
              </a:r>
              <a:r>
                <a:rPr lang="en-US" sz="900" b="1" dirty="0">
                  <a:solidFill>
                    <a:prstClr val="white"/>
                  </a:solidFill>
                  <a:latin typeface="Arial"/>
                  <a:cs typeface="Arial"/>
                </a:rPr>
                <a:t>N</a:t>
              </a:r>
              <a:endParaRPr lang="en-US" sz="900" b="1" dirty="0" smtClea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745067">
              <a:off x="263570" y="4073375"/>
              <a:ext cx="25788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 smtClean="0">
                  <a:solidFill>
                    <a:prstClr val="white"/>
                  </a:solidFill>
                  <a:latin typeface="Arial"/>
                  <a:cs typeface="Arial"/>
                </a:rPr>
                <a:t>65°</a:t>
              </a:r>
              <a:r>
                <a:rPr lang="en-US" sz="900" b="1" dirty="0">
                  <a:solidFill>
                    <a:prstClr val="white"/>
                  </a:solidFill>
                  <a:latin typeface="Arial"/>
                  <a:cs typeface="Arial"/>
                </a:rPr>
                <a:t>N</a:t>
              </a:r>
              <a:endParaRPr lang="en-US" sz="900" b="1" dirty="0" smtClea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48098" y="2963751"/>
              <a:ext cx="214546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Arial Narrow"/>
                  <a:cs typeface="Arial Narrow"/>
                </a:rPr>
                <a:t>9</a:t>
              </a:r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0°E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86976" y="4172617"/>
              <a:ext cx="424771" cy="1706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Europe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835735">
              <a:off x="1287419" y="3227759"/>
              <a:ext cx="219730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85°</a:t>
              </a:r>
              <a:r>
                <a:rPr lang="en-US" sz="900" dirty="0">
                  <a:solidFill>
                    <a:prstClr val="black"/>
                  </a:solidFill>
                  <a:latin typeface="Arial Narrow"/>
                  <a:cs typeface="Arial Narrow"/>
                </a:rPr>
                <a:t>N</a:t>
              </a:r>
              <a:endParaRPr lang="en-US" sz="9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178598">
              <a:off x="1097661" y="3455766"/>
              <a:ext cx="257883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b="1" dirty="0" smtClean="0">
                  <a:solidFill>
                    <a:prstClr val="white"/>
                  </a:solidFill>
                  <a:latin typeface="Arial"/>
                  <a:cs typeface="Arial"/>
                </a:rPr>
                <a:t>80°</a:t>
              </a:r>
              <a:r>
                <a:rPr lang="en-US" sz="900" b="1" dirty="0">
                  <a:solidFill>
                    <a:prstClr val="white"/>
                  </a:solidFill>
                  <a:latin typeface="Arial"/>
                  <a:cs typeface="Arial"/>
                </a:rPr>
                <a:t>N</a:t>
              </a:r>
              <a:endParaRPr lang="en-US" sz="900" b="1" dirty="0" smtClea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5129" y="4668343"/>
              <a:ext cx="2541154" cy="1692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  <a:latin typeface="Arial Narrow"/>
                  <a:cs typeface="Arial Narrow"/>
                </a:rPr>
                <a:t> </a:t>
              </a:r>
              <a:r>
                <a:rPr lang="en-US" sz="11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</a:t>
              </a:r>
              <a:r>
                <a:rPr lang="en-US" sz="1100" dirty="0">
                  <a:solidFill>
                    <a:prstClr val="black"/>
                  </a:solidFill>
                  <a:latin typeface="Arial Narrow"/>
                  <a:cs typeface="Arial Narrow"/>
                </a:rPr>
                <a:t> </a:t>
              </a:r>
              <a:r>
                <a:rPr lang="en-US" sz="11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                0.3             0.5             0.7             0.9       </a:t>
              </a:r>
              <a:endParaRPr lang="en-US" sz="1200" b="1" baseline="-250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44" name="Picture 43" descr="Screen Shot 2015-04-21 at 5.50.39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56" r="10139" b="14492"/>
            <a:stretch/>
          </p:blipFill>
          <p:spPr>
            <a:xfrm>
              <a:off x="252933" y="4474786"/>
              <a:ext cx="2684999" cy="193557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356259" y="4502883"/>
              <a:ext cx="520700" cy="119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727813" y="4689991"/>
              <a:ext cx="782265" cy="35394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 </a:t>
              </a:r>
              <a:r>
                <a:rPr lang="en-US" sz="12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Loitering</a:t>
              </a:r>
              <a:endParaRPr lang="en-US" sz="1100" b="1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  <a:p>
              <a:pPr algn="ctr"/>
              <a:r>
                <a:rPr lang="en-US" sz="11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Frequency F</a:t>
              </a:r>
              <a:r>
                <a:rPr lang="en-US" sz="1100" b="1" baseline="-250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4+</a:t>
              </a:r>
              <a:endParaRPr lang="en-US" sz="1200" b="1" baseline="-25000" dirty="0" smtClean="0">
                <a:solidFill>
                  <a:prstClr val="black"/>
                </a:solidFill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4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53994" y="2081886"/>
            <a:ext cx="3124249" cy="4539515"/>
            <a:chOff x="3152089" y="2081886"/>
            <a:chExt cx="3124249" cy="4539515"/>
          </a:xfrm>
        </p:grpSpPr>
        <p:pic>
          <p:nvPicPr>
            <p:cNvPr id="17" name="Picture 16" descr="Screen Shot 2015-04-21 at 5.09.32 PM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9" b="865"/>
            <a:stretch/>
          </p:blipFill>
          <p:spPr>
            <a:xfrm>
              <a:off x="3152089" y="2081886"/>
              <a:ext cx="2960336" cy="36323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18762629">
              <a:off x="3624742" y="4877372"/>
              <a:ext cx="66060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Greenland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08191" y="2862384"/>
              <a:ext cx="43757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Alaska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87891" y="3247329"/>
              <a:ext cx="44449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Russia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25374" y="4171271"/>
              <a:ext cx="48649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Canada</a:t>
              </a: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19216570">
              <a:off x="3678919" y="3272390"/>
              <a:ext cx="482892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5973380">
              <a:off x="4195276" y="2900476"/>
              <a:ext cx="507037" cy="41682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15241810">
              <a:off x="5014081" y="3524723"/>
              <a:ext cx="507037" cy="69493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5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19216570">
              <a:off x="3525092" y="4378295"/>
              <a:ext cx="385625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27884" y="5445176"/>
              <a:ext cx="1148454" cy="443198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rgbClr val="CC33CC"/>
              </a:solidFill>
            </a:ln>
            <a:effectLst>
              <a:glow rad="38100">
                <a:schemeClr val="bg1">
                  <a:alpha val="85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2012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Mar 13 – Sep 23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92822" y="6019185"/>
              <a:ext cx="1640602" cy="602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i="1" dirty="0" smtClean="0">
                  <a:latin typeface="Arial Narrow"/>
                  <a:cs typeface="Arial Narrow"/>
                </a:rPr>
                <a:t>N. Baffin, E. Beaufort,</a:t>
              </a:r>
            </a:p>
            <a:p>
              <a:pPr>
                <a:lnSpc>
                  <a:spcPct val="120000"/>
                </a:lnSpc>
              </a:pPr>
              <a:r>
                <a:rPr lang="en-US" sz="1400" i="1" dirty="0" smtClean="0">
                  <a:latin typeface="Arial Narrow"/>
                  <a:cs typeface="Arial Narrow"/>
                </a:rPr>
                <a:t>N. Chukchi, Laptev...</a:t>
              </a:r>
              <a:endParaRPr lang="en-US" sz="1400" i="1" dirty="0">
                <a:latin typeface="Arial Narrow"/>
                <a:cs typeface="Arial Narrow"/>
              </a:endParaRP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2179379" y="17526"/>
            <a:ext cx="4769142" cy="742402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i="1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Where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does it loiter?</a:t>
            </a:r>
            <a:endParaRPr lang="en-US" sz="28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69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2179379" y="17526"/>
            <a:ext cx="4769142" cy="742402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i="1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Where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does it loiter?</a:t>
            </a:r>
            <a:endParaRPr lang="en-US" sz="28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53994" y="2081886"/>
            <a:ext cx="3124249" cy="4539515"/>
            <a:chOff x="3152089" y="2081886"/>
            <a:chExt cx="3124249" cy="4539515"/>
          </a:xfrm>
        </p:grpSpPr>
        <p:pic>
          <p:nvPicPr>
            <p:cNvPr id="17" name="Picture 16" descr="Screen Shot 2015-04-21 at 5.09.32 PM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9" b="865"/>
            <a:stretch/>
          </p:blipFill>
          <p:spPr>
            <a:xfrm>
              <a:off x="3152089" y="2081886"/>
              <a:ext cx="2960336" cy="36323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18762629">
              <a:off x="3624742" y="4877372"/>
              <a:ext cx="66060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Greenland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08191" y="2862384"/>
              <a:ext cx="43757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Alaska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87891" y="3247329"/>
              <a:ext cx="44449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Russia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25374" y="4171271"/>
              <a:ext cx="48649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Canada</a:t>
              </a: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19216570">
              <a:off x="3678919" y="3272390"/>
              <a:ext cx="482892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5973380">
              <a:off x="4195276" y="2900476"/>
              <a:ext cx="507037" cy="41682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15241810">
              <a:off x="5014081" y="3524723"/>
              <a:ext cx="507037" cy="69493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5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19216570">
              <a:off x="3525092" y="4378295"/>
              <a:ext cx="385625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27884" y="5445176"/>
              <a:ext cx="1148454" cy="443198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rgbClr val="CC33CC"/>
              </a:solidFill>
            </a:ln>
            <a:effectLst>
              <a:glow rad="38100">
                <a:schemeClr val="bg1">
                  <a:alpha val="85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2012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Mar 13 – Sep 23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92822" y="6019185"/>
              <a:ext cx="1640602" cy="602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i="1" dirty="0" smtClean="0">
                  <a:latin typeface="Arial Narrow"/>
                  <a:cs typeface="Arial Narrow"/>
                </a:rPr>
                <a:t>N. Baffin, E. Beaufort,</a:t>
              </a:r>
            </a:p>
            <a:p>
              <a:pPr>
                <a:lnSpc>
                  <a:spcPct val="120000"/>
                </a:lnSpc>
              </a:pPr>
              <a:r>
                <a:rPr lang="en-US" sz="1400" i="1" dirty="0" smtClean="0">
                  <a:latin typeface="Arial Narrow"/>
                  <a:cs typeface="Arial Narrow"/>
                </a:rPr>
                <a:t>N. Chukchi, Laptev...</a:t>
              </a:r>
              <a:endParaRPr lang="en-US" sz="1400" i="1" dirty="0">
                <a:latin typeface="Arial Narrow"/>
                <a:cs typeface="Arial Narrow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40686" y="978135"/>
            <a:ext cx="1879278" cy="1415772"/>
          </a:xfrm>
          <a:prstGeom prst="rect">
            <a:avLst/>
          </a:prstGeom>
          <a:noFill/>
          <a:ln w="38100" cmpd="dbl">
            <a:noFill/>
          </a:ln>
          <a:effectLst>
            <a:glow rad="177800">
              <a:schemeClr val="bg1">
                <a:alpha val="75000"/>
              </a:schemeClr>
            </a:glow>
          </a:effectLst>
        </p:spPr>
        <p:txBody>
          <a:bodyPr wrap="square" tIns="91440" bIns="9144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Early ice retreat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early SST </a:t>
            </a:r>
            <a:r>
              <a:rPr lang="en-US" sz="1600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warming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loitering</a:t>
            </a:r>
            <a:endParaRPr lang="en-US" sz="1600" dirty="0">
              <a:solidFill>
                <a:prstClr val="black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28508" y="2757791"/>
            <a:ext cx="2320558" cy="2858823"/>
            <a:chOff x="6242794" y="2388646"/>
            <a:chExt cx="2320558" cy="2858823"/>
          </a:xfrm>
        </p:grpSpPr>
        <p:grpSp>
          <p:nvGrpSpPr>
            <p:cNvPr id="25" name="Group 24"/>
            <p:cNvGrpSpPr/>
            <p:nvPr/>
          </p:nvGrpSpPr>
          <p:grpSpPr>
            <a:xfrm>
              <a:off x="6242794" y="2443099"/>
              <a:ext cx="2320558" cy="2804370"/>
              <a:chOff x="6554934" y="1736725"/>
              <a:chExt cx="2436586" cy="280437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/>
              <a:srcRect l="5738" t="5290" r="5133" b="4849"/>
              <a:stretch/>
            </p:blipFill>
            <p:spPr>
              <a:xfrm>
                <a:off x="6554934" y="1736725"/>
                <a:ext cx="2436586" cy="2804370"/>
              </a:xfrm>
              <a:prstGeom prst="rect">
                <a:avLst/>
              </a:prstGeom>
            </p:spPr>
          </p:pic>
          <p:sp>
            <p:nvSpPr>
              <p:cNvPr id="32" name="Rectangle 3"/>
              <p:cNvSpPr/>
              <p:nvPr/>
            </p:nvSpPr>
            <p:spPr>
              <a:xfrm>
                <a:off x="7225913" y="2354980"/>
                <a:ext cx="177632" cy="168164"/>
              </a:xfrm>
              <a:custGeom>
                <a:avLst/>
                <a:gdLst>
                  <a:gd name="connsiteX0" fmla="*/ 0 w 236442"/>
                  <a:gd name="connsiteY0" fmla="*/ 0 h 184936"/>
                  <a:gd name="connsiteX1" fmla="*/ 236442 w 236442"/>
                  <a:gd name="connsiteY1" fmla="*/ 0 h 184936"/>
                  <a:gd name="connsiteX2" fmla="*/ 236442 w 236442"/>
                  <a:gd name="connsiteY2" fmla="*/ 184936 h 184936"/>
                  <a:gd name="connsiteX3" fmla="*/ 0 w 236442"/>
                  <a:gd name="connsiteY3" fmla="*/ 184936 h 184936"/>
                  <a:gd name="connsiteX4" fmla="*/ 0 w 236442"/>
                  <a:gd name="connsiteY4" fmla="*/ 0 h 184936"/>
                  <a:gd name="connsiteX0" fmla="*/ 0 w 236442"/>
                  <a:gd name="connsiteY0" fmla="*/ 3175 h 188111"/>
                  <a:gd name="connsiteX1" fmla="*/ 111479 w 236442"/>
                  <a:gd name="connsiteY1" fmla="*/ 0 h 188111"/>
                  <a:gd name="connsiteX2" fmla="*/ 236442 w 236442"/>
                  <a:gd name="connsiteY2" fmla="*/ 3175 h 188111"/>
                  <a:gd name="connsiteX3" fmla="*/ 236442 w 236442"/>
                  <a:gd name="connsiteY3" fmla="*/ 188111 h 188111"/>
                  <a:gd name="connsiteX4" fmla="*/ 0 w 236442"/>
                  <a:gd name="connsiteY4" fmla="*/ 188111 h 188111"/>
                  <a:gd name="connsiteX5" fmla="*/ 0 w 236442"/>
                  <a:gd name="connsiteY5" fmla="*/ 3175 h 188111"/>
                  <a:gd name="connsiteX0" fmla="*/ 0 w 236442"/>
                  <a:gd name="connsiteY0" fmla="*/ 34925 h 219861"/>
                  <a:gd name="connsiteX1" fmla="*/ 117829 w 236442"/>
                  <a:gd name="connsiteY1" fmla="*/ 0 h 219861"/>
                  <a:gd name="connsiteX2" fmla="*/ 236442 w 236442"/>
                  <a:gd name="connsiteY2" fmla="*/ 34925 h 219861"/>
                  <a:gd name="connsiteX3" fmla="*/ 236442 w 236442"/>
                  <a:gd name="connsiteY3" fmla="*/ 219861 h 219861"/>
                  <a:gd name="connsiteX4" fmla="*/ 0 w 236442"/>
                  <a:gd name="connsiteY4" fmla="*/ 219861 h 219861"/>
                  <a:gd name="connsiteX5" fmla="*/ 0 w 236442"/>
                  <a:gd name="connsiteY5" fmla="*/ 34925 h 21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442" h="219861">
                    <a:moveTo>
                      <a:pt x="0" y="34925"/>
                    </a:moveTo>
                    <a:lnTo>
                      <a:pt x="117829" y="0"/>
                    </a:lnTo>
                    <a:lnTo>
                      <a:pt x="236442" y="34925"/>
                    </a:lnTo>
                    <a:lnTo>
                      <a:pt x="236442" y="219861"/>
                    </a:lnTo>
                    <a:lnTo>
                      <a:pt x="0" y="219861"/>
                    </a:lnTo>
                    <a:lnTo>
                      <a:pt x="0" y="349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non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54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sp>
          <p:nvSpPr>
            <p:cNvPr id="27" name="Oval 26"/>
            <p:cNvSpPr>
              <a:spLocks noChangeAspect="1"/>
            </p:cNvSpPr>
            <p:nvPr/>
          </p:nvSpPr>
          <p:spPr>
            <a:xfrm rot="19216570">
              <a:off x="6446924" y="2805667"/>
              <a:ext cx="482892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5973380">
              <a:off x="6963286" y="2433752"/>
              <a:ext cx="507037" cy="41682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5241810">
              <a:off x="7782091" y="3058010"/>
              <a:ext cx="507037" cy="69493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5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9216570">
              <a:off x="6293093" y="3911572"/>
              <a:ext cx="385625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04022" y="5703435"/>
            <a:ext cx="2997082" cy="852670"/>
            <a:chOff x="6018308" y="5251630"/>
            <a:chExt cx="2997082" cy="85267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1870" t="25341" r="1454" b="44711"/>
            <a:stretch/>
          </p:blipFill>
          <p:spPr>
            <a:xfrm>
              <a:off x="6527448" y="5331263"/>
              <a:ext cx="1778035" cy="246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1870" t="68214" r="1454" b="5686"/>
            <a:stretch/>
          </p:blipFill>
          <p:spPr>
            <a:xfrm>
              <a:off x="6436724" y="5710414"/>
              <a:ext cx="1475092" cy="21485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198953" y="5334859"/>
              <a:ext cx="816437" cy="7694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SST (°C)</a:t>
              </a:r>
            </a:p>
            <a:p>
              <a:pPr algn="ctr"/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(satellite data:</a:t>
              </a:r>
            </a:p>
            <a:p>
              <a:pPr algn="ctr"/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NOAA OI.v2</a:t>
              </a:r>
            </a:p>
            <a:p>
              <a:pPr algn="ctr"/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AVHRR)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18308" y="5710395"/>
              <a:ext cx="540187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ice conc.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27233" y="5251630"/>
              <a:ext cx="1649089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-2       -1         0        1    2   3   4    5  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88231" y="5617576"/>
              <a:ext cx="111120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0.2   0.3   0.4   0.5  0.75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090032" y="5085389"/>
            <a:ext cx="600645" cy="443198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CC33CC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2012</a:t>
            </a:r>
          </a:p>
          <a:p>
            <a:pPr algn="ctr">
              <a:lnSpc>
                <a:spcPct val="80000"/>
              </a:lnSpc>
            </a:pPr>
            <a:r>
              <a:rPr lang="en-US" sz="1200" i="1" dirty="0" smtClean="0">
                <a:solidFill>
                  <a:prstClr val="black"/>
                </a:solidFill>
                <a:latin typeface="Arial Narrow"/>
                <a:cs typeface="Arial Narrow"/>
              </a:rPr>
              <a:t>July 8</a:t>
            </a:r>
          </a:p>
        </p:txBody>
      </p:sp>
    </p:spTree>
    <p:extLst>
      <p:ext uri="{BB962C8B-B14F-4D97-AF65-F5344CB8AC3E}">
        <p14:creationId xmlns:p14="http://schemas.microsoft.com/office/powerpoint/2010/main" val="26435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2179379" y="17526"/>
            <a:ext cx="4769142" cy="742402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i="1" u="sng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Where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does it loiter?</a:t>
            </a:r>
            <a:endParaRPr lang="en-US" sz="28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53994" y="2081886"/>
            <a:ext cx="3124249" cy="4539515"/>
            <a:chOff x="3152089" y="2081886"/>
            <a:chExt cx="3124249" cy="4539515"/>
          </a:xfrm>
        </p:grpSpPr>
        <p:pic>
          <p:nvPicPr>
            <p:cNvPr id="17" name="Picture 16" descr="Screen Shot 2015-04-21 at 5.09.32 PM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9" b="865"/>
            <a:stretch/>
          </p:blipFill>
          <p:spPr>
            <a:xfrm>
              <a:off x="3152089" y="2081886"/>
              <a:ext cx="2960336" cy="36323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18762629">
              <a:off x="3624742" y="4877372"/>
              <a:ext cx="66060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Greenland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08191" y="2862384"/>
              <a:ext cx="43757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Alaska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87891" y="3247329"/>
              <a:ext cx="44449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Russia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25374" y="4171271"/>
              <a:ext cx="48649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white"/>
                  </a:solidFill>
                  <a:effectLst>
                    <a:glow rad="25400">
                      <a:prstClr val="black"/>
                    </a:glow>
                  </a:effectLst>
                  <a:latin typeface="Arial Narrow"/>
                  <a:cs typeface="Arial Narrow"/>
                </a:rPr>
                <a:t>Canada</a:t>
              </a: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19216570">
              <a:off x="3678919" y="3272390"/>
              <a:ext cx="482892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5973380">
              <a:off x="4195276" y="2900476"/>
              <a:ext cx="507037" cy="41682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15241810">
              <a:off x="5014081" y="3524723"/>
              <a:ext cx="507037" cy="69493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5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19216570">
              <a:off x="3525092" y="4378295"/>
              <a:ext cx="385625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27884" y="5445176"/>
              <a:ext cx="1148454" cy="443198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rgbClr val="CC33CC"/>
              </a:solidFill>
            </a:ln>
            <a:effectLst>
              <a:glow rad="38100">
                <a:schemeClr val="bg1">
                  <a:alpha val="85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2012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Mar 13 – Sep 23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92822" y="6019185"/>
              <a:ext cx="1640602" cy="602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i="1" dirty="0" smtClean="0">
                  <a:latin typeface="Arial Narrow"/>
                  <a:cs typeface="Arial Narrow"/>
                </a:rPr>
                <a:t>N. Baffin, E. Beaufort,</a:t>
              </a:r>
            </a:p>
            <a:p>
              <a:pPr>
                <a:lnSpc>
                  <a:spcPct val="120000"/>
                </a:lnSpc>
              </a:pPr>
              <a:r>
                <a:rPr lang="en-US" sz="1400" i="1" dirty="0" smtClean="0">
                  <a:latin typeface="Arial Narrow"/>
                  <a:cs typeface="Arial Narrow"/>
                </a:rPr>
                <a:t>N. Chukchi, Laptev...</a:t>
              </a:r>
              <a:endParaRPr lang="en-US" sz="1400" i="1" dirty="0">
                <a:latin typeface="Arial Narrow"/>
                <a:cs typeface="Arial Narrow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40686" y="978135"/>
            <a:ext cx="1879278" cy="1415772"/>
          </a:xfrm>
          <a:prstGeom prst="rect">
            <a:avLst/>
          </a:prstGeom>
          <a:noFill/>
          <a:ln w="38100" cmpd="dbl">
            <a:noFill/>
          </a:ln>
          <a:effectLst>
            <a:glow rad="177800">
              <a:schemeClr val="bg1">
                <a:alpha val="75000"/>
              </a:schemeClr>
            </a:glow>
          </a:effectLst>
        </p:spPr>
        <p:txBody>
          <a:bodyPr wrap="square" tIns="91440" bIns="9144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Early ice retreat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early SST </a:t>
            </a:r>
            <a:r>
              <a:rPr lang="en-US" sz="1600" dirty="0" smtClean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rPr>
              <a:t>warming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loitering</a:t>
            </a:r>
            <a:endParaRPr lang="en-US" sz="1600" dirty="0">
              <a:solidFill>
                <a:prstClr val="black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28508" y="2757791"/>
            <a:ext cx="2320558" cy="2858823"/>
            <a:chOff x="6242794" y="2388646"/>
            <a:chExt cx="2320558" cy="2858823"/>
          </a:xfrm>
        </p:grpSpPr>
        <p:grpSp>
          <p:nvGrpSpPr>
            <p:cNvPr id="25" name="Group 24"/>
            <p:cNvGrpSpPr/>
            <p:nvPr/>
          </p:nvGrpSpPr>
          <p:grpSpPr>
            <a:xfrm>
              <a:off x="6242794" y="2443099"/>
              <a:ext cx="2320558" cy="2804370"/>
              <a:chOff x="6554934" y="1736725"/>
              <a:chExt cx="2436586" cy="280437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/>
              <a:srcRect l="5738" t="5290" r="5133" b="4849"/>
              <a:stretch/>
            </p:blipFill>
            <p:spPr>
              <a:xfrm>
                <a:off x="6554934" y="1736725"/>
                <a:ext cx="2436586" cy="2804370"/>
              </a:xfrm>
              <a:prstGeom prst="rect">
                <a:avLst/>
              </a:prstGeom>
            </p:spPr>
          </p:pic>
          <p:sp>
            <p:nvSpPr>
              <p:cNvPr id="32" name="Rectangle 3"/>
              <p:cNvSpPr/>
              <p:nvPr/>
            </p:nvSpPr>
            <p:spPr>
              <a:xfrm>
                <a:off x="7225913" y="2354980"/>
                <a:ext cx="177632" cy="168164"/>
              </a:xfrm>
              <a:custGeom>
                <a:avLst/>
                <a:gdLst>
                  <a:gd name="connsiteX0" fmla="*/ 0 w 236442"/>
                  <a:gd name="connsiteY0" fmla="*/ 0 h 184936"/>
                  <a:gd name="connsiteX1" fmla="*/ 236442 w 236442"/>
                  <a:gd name="connsiteY1" fmla="*/ 0 h 184936"/>
                  <a:gd name="connsiteX2" fmla="*/ 236442 w 236442"/>
                  <a:gd name="connsiteY2" fmla="*/ 184936 h 184936"/>
                  <a:gd name="connsiteX3" fmla="*/ 0 w 236442"/>
                  <a:gd name="connsiteY3" fmla="*/ 184936 h 184936"/>
                  <a:gd name="connsiteX4" fmla="*/ 0 w 236442"/>
                  <a:gd name="connsiteY4" fmla="*/ 0 h 184936"/>
                  <a:gd name="connsiteX0" fmla="*/ 0 w 236442"/>
                  <a:gd name="connsiteY0" fmla="*/ 3175 h 188111"/>
                  <a:gd name="connsiteX1" fmla="*/ 111479 w 236442"/>
                  <a:gd name="connsiteY1" fmla="*/ 0 h 188111"/>
                  <a:gd name="connsiteX2" fmla="*/ 236442 w 236442"/>
                  <a:gd name="connsiteY2" fmla="*/ 3175 h 188111"/>
                  <a:gd name="connsiteX3" fmla="*/ 236442 w 236442"/>
                  <a:gd name="connsiteY3" fmla="*/ 188111 h 188111"/>
                  <a:gd name="connsiteX4" fmla="*/ 0 w 236442"/>
                  <a:gd name="connsiteY4" fmla="*/ 188111 h 188111"/>
                  <a:gd name="connsiteX5" fmla="*/ 0 w 236442"/>
                  <a:gd name="connsiteY5" fmla="*/ 3175 h 188111"/>
                  <a:gd name="connsiteX0" fmla="*/ 0 w 236442"/>
                  <a:gd name="connsiteY0" fmla="*/ 34925 h 219861"/>
                  <a:gd name="connsiteX1" fmla="*/ 117829 w 236442"/>
                  <a:gd name="connsiteY1" fmla="*/ 0 h 219861"/>
                  <a:gd name="connsiteX2" fmla="*/ 236442 w 236442"/>
                  <a:gd name="connsiteY2" fmla="*/ 34925 h 219861"/>
                  <a:gd name="connsiteX3" fmla="*/ 236442 w 236442"/>
                  <a:gd name="connsiteY3" fmla="*/ 219861 h 219861"/>
                  <a:gd name="connsiteX4" fmla="*/ 0 w 236442"/>
                  <a:gd name="connsiteY4" fmla="*/ 219861 h 219861"/>
                  <a:gd name="connsiteX5" fmla="*/ 0 w 236442"/>
                  <a:gd name="connsiteY5" fmla="*/ 34925 h 21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442" h="219861">
                    <a:moveTo>
                      <a:pt x="0" y="34925"/>
                    </a:moveTo>
                    <a:lnTo>
                      <a:pt x="117829" y="0"/>
                    </a:lnTo>
                    <a:lnTo>
                      <a:pt x="236442" y="34925"/>
                    </a:lnTo>
                    <a:lnTo>
                      <a:pt x="236442" y="219861"/>
                    </a:lnTo>
                    <a:lnTo>
                      <a:pt x="0" y="219861"/>
                    </a:lnTo>
                    <a:lnTo>
                      <a:pt x="0" y="349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non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54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endParaRPr>
              </a:p>
            </p:txBody>
          </p:sp>
        </p:grpSp>
        <p:sp>
          <p:nvSpPr>
            <p:cNvPr id="27" name="Oval 26"/>
            <p:cNvSpPr>
              <a:spLocks noChangeAspect="1"/>
            </p:cNvSpPr>
            <p:nvPr/>
          </p:nvSpPr>
          <p:spPr>
            <a:xfrm rot="19216570">
              <a:off x="6446924" y="2805667"/>
              <a:ext cx="482892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5973380">
              <a:off x="6963286" y="2433752"/>
              <a:ext cx="507037" cy="41682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5241810">
              <a:off x="7782091" y="3058010"/>
              <a:ext cx="507037" cy="69493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5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9216570">
              <a:off x="6293093" y="3911572"/>
              <a:ext cx="385625" cy="43766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txBody>
            <a:bodyPr wrap="non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04022" y="5703435"/>
            <a:ext cx="2997082" cy="852670"/>
            <a:chOff x="6018308" y="5251630"/>
            <a:chExt cx="2997082" cy="85267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1870" t="25341" r="1454" b="44711"/>
            <a:stretch/>
          </p:blipFill>
          <p:spPr>
            <a:xfrm>
              <a:off x="6527448" y="5331263"/>
              <a:ext cx="1778035" cy="246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1870" t="68214" r="1454" b="5686"/>
            <a:stretch/>
          </p:blipFill>
          <p:spPr>
            <a:xfrm>
              <a:off x="6436724" y="5710414"/>
              <a:ext cx="1475092" cy="21485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198953" y="5334859"/>
              <a:ext cx="816437" cy="7694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SST (°C)</a:t>
              </a:r>
            </a:p>
            <a:p>
              <a:pPr algn="ctr"/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(satellite data:</a:t>
              </a:r>
            </a:p>
            <a:p>
              <a:pPr algn="ctr"/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NOAA OI.v2</a:t>
              </a:r>
            </a:p>
            <a:p>
              <a:pPr algn="ctr"/>
              <a:r>
                <a:rPr lang="en-US" sz="1200" i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AVHRR)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18308" y="5710395"/>
              <a:ext cx="540187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ice conc.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27233" y="5251630"/>
              <a:ext cx="1649089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-2       -1         0        1    2   3   4    5  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88231" y="5617576"/>
              <a:ext cx="111120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Arial Narrow"/>
                  <a:cs typeface="Arial Narrow"/>
                </a:rPr>
                <a:t>0.2   0.3   0.4   0.5  0.75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090032" y="5085389"/>
            <a:ext cx="600645" cy="443198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CC33CC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2012</a:t>
            </a:r>
          </a:p>
          <a:p>
            <a:pPr algn="ctr">
              <a:lnSpc>
                <a:spcPct val="80000"/>
              </a:lnSpc>
            </a:pPr>
            <a:r>
              <a:rPr lang="en-US" sz="1200" i="1" dirty="0" smtClean="0">
                <a:solidFill>
                  <a:prstClr val="black"/>
                </a:solidFill>
                <a:latin typeface="Arial Narrow"/>
                <a:cs typeface="Arial Narrow"/>
              </a:rPr>
              <a:t>July 8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792904" y="748707"/>
            <a:ext cx="2125720" cy="770068"/>
            <a:chOff x="6607189" y="797088"/>
            <a:chExt cx="2125720" cy="770068"/>
          </a:xfrm>
        </p:grpSpPr>
        <p:sp>
          <p:nvSpPr>
            <p:cNvPr id="46" name="Rectangle 45"/>
            <p:cNvSpPr/>
            <p:nvPr/>
          </p:nvSpPr>
          <p:spPr>
            <a:xfrm>
              <a:off x="6607189" y="1013248"/>
              <a:ext cx="1634908" cy="553908"/>
            </a:xfrm>
            <a:prstGeom prst="rect">
              <a:avLst/>
            </a:prstGeom>
            <a:noFill/>
            <a:ln w="57150" cmpd="thickThin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998889" y="797088"/>
              <a:ext cx="73402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BE4B01"/>
                  </a:solidFill>
                </a:rPr>
                <a:t>Why?</a:t>
              </a:r>
              <a:endParaRPr lang="en-US" b="1" dirty="0">
                <a:solidFill>
                  <a:srgbClr val="BE4B01"/>
                </a:solidFill>
              </a:endParaRPr>
            </a:p>
          </p:txBody>
        </p:sp>
      </p:grp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6621603" y="1117174"/>
            <a:ext cx="2491714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et al. (JGR, 2015)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03596" y="1487715"/>
            <a:ext cx="2011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…for the Beaufort Sea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48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2313922" y="3450916"/>
            <a:ext cx="88900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580353" y="2178260"/>
            <a:ext cx="1890912" cy="1812497"/>
            <a:chOff x="11669247" y="22957078"/>
            <a:chExt cx="1890912" cy="1812497"/>
          </a:xfrm>
        </p:grpSpPr>
        <p:sp>
          <p:nvSpPr>
            <p:cNvPr id="72" name="Rectangle 71"/>
            <p:cNvSpPr/>
            <p:nvPr/>
          </p:nvSpPr>
          <p:spPr>
            <a:xfrm rot="18793634">
              <a:off x="11437231" y="23317578"/>
              <a:ext cx="1644028" cy="923028"/>
            </a:xfrm>
            <a:prstGeom prst="rect">
              <a:avLst/>
            </a:prstGeom>
            <a:pattFill prst="pct10">
              <a:fgClr>
                <a:prstClr val="black"/>
              </a:fgClr>
              <a:bgClr>
                <a:prstClr val="white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flipH="1">
              <a:off x="12015816" y="23439802"/>
              <a:ext cx="1136472" cy="1329773"/>
            </a:xfrm>
            <a:prstGeom prst="line">
              <a:avLst/>
            </a:prstGeom>
            <a:ln w="444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13076358" y="23223286"/>
              <a:ext cx="483801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Times New Roman"/>
                  <a:ea typeface="ＭＳ Ｐゴシック" charset="0"/>
                  <a:cs typeface="Times New Roman"/>
                </a:rPr>
                <a:t>ice</a:t>
              </a: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Times New Roman"/>
                  <a:ea typeface="ＭＳ Ｐゴシック" charset="0"/>
                  <a:cs typeface="Times New Roman"/>
                </a:rPr>
                <a:t>edge</a:t>
              </a:r>
            </a:p>
          </p:txBody>
        </p:sp>
        <p:grpSp>
          <p:nvGrpSpPr>
            <p:cNvPr id="76" name="Group 75"/>
            <p:cNvGrpSpPr/>
            <p:nvPr/>
          </p:nvGrpSpPr>
          <p:grpSpPr>
            <a:xfrm rot="18694967">
              <a:off x="11802597" y="24030392"/>
              <a:ext cx="152400" cy="419100"/>
              <a:chOff x="8610600" y="5334000"/>
              <a:chExt cx="152400" cy="419100"/>
            </a:xfrm>
          </p:grpSpPr>
          <p:sp>
            <p:nvSpPr>
              <p:cNvPr id="96" name="Snip Diagonal Corner Rectangle 95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 rot="18694967">
              <a:off x="12237572" y="24198667"/>
              <a:ext cx="152400" cy="419100"/>
              <a:chOff x="8610600" y="5334000"/>
              <a:chExt cx="152400" cy="419100"/>
            </a:xfrm>
          </p:grpSpPr>
          <p:sp>
            <p:nvSpPr>
              <p:cNvPr id="94" name="Snip Diagonal Corner Rectangle 93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5" name="Straight Arrow Connector 94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 rot="18694967">
              <a:off x="12104222" y="23506517"/>
              <a:ext cx="152400" cy="419100"/>
              <a:chOff x="8610600" y="5334000"/>
              <a:chExt cx="152400" cy="419100"/>
            </a:xfrm>
          </p:grpSpPr>
          <p:sp>
            <p:nvSpPr>
              <p:cNvPr id="92" name="Snip Diagonal Corner Rectangle 91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 rot="18694967">
              <a:off x="12637622" y="23947842"/>
              <a:ext cx="152400" cy="419100"/>
              <a:chOff x="8610600" y="5334000"/>
              <a:chExt cx="152400" cy="419100"/>
            </a:xfrm>
          </p:grpSpPr>
          <p:sp>
            <p:nvSpPr>
              <p:cNvPr id="90" name="Snip Diagonal Corner Rectangle 89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 rot="18694967">
              <a:off x="13066247" y="23674792"/>
              <a:ext cx="152400" cy="419100"/>
              <a:chOff x="8610600" y="5334000"/>
              <a:chExt cx="152400" cy="419100"/>
            </a:xfrm>
          </p:grpSpPr>
          <p:sp>
            <p:nvSpPr>
              <p:cNvPr id="88" name="Snip Diagonal Corner Rectangle 87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9" name="Straight Arrow Connector 88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 rot="18694967">
              <a:off x="12589997" y="23471592"/>
              <a:ext cx="152400" cy="419100"/>
              <a:chOff x="8610600" y="5334000"/>
              <a:chExt cx="152400" cy="419100"/>
            </a:xfrm>
          </p:grpSpPr>
          <p:sp>
            <p:nvSpPr>
              <p:cNvPr id="86" name="Snip Diagonal Corner Rectangle 85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rot="18694967">
              <a:off x="12643972" y="23147743"/>
              <a:ext cx="152400" cy="419100"/>
              <a:chOff x="8610600" y="5334000"/>
              <a:chExt cx="152400" cy="419100"/>
            </a:xfrm>
          </p:grpSpPr>
          <p:sp>
            <p:nvSpPr>
              <p:cNvPr id="84" name="Snip Diagonal Corner Rectangle 83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Arrow Connector 82"/>
            <p:cNvCxnSpPr/>
            <p:nvPr/>
          </p:nvCxnSpPr>
          <p:spPr>
            <a:xfrm>
              <a:off x="12343342" y="24132115"/>
              <a:ext cx="784225" cy="244475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311146" y="1996611"/>
            <a:ext cx="1833685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/>
            <a:r>
              <a:rPr lang="en-US" sz="2000" b="1" u="sng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Loitering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  <a:p>
            <a:pPr algn="l"/>
            <a:r>
              <a:rPr lang="en-US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wind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+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warm SST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028326" y="2352210"/>
            <a:ext cx="574313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/>
            <a:r>
              <a:rPr lang="en-US" sz="1400" dirty="0" smtClean="0">
                <a:latin typeface="Arial Narrow"/>
                <a:cs typeface="Arial Narrow"/>
              </a:rPr>
              <a:t>ice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495749" y="3800970"/>
            <a:ext cx="866774" cy="225427"/>
            <a:chOff x="12595227" y="22767925"/>
            <a:chExt cx="866774" cy="225427"/>
          </a:xfrm>
        </p:grpSpPr>
        <p:sp>
          <p:nvSpPr>
            <p:cNvPr id="70" name="Freeform 69"/>
            <p:cNvSpPr/>
            <p:nvPr/>
          </p:nvSpPr>
          <p:spPr>
            <a:xfrm>
              <a:off x="12595227" y="22767925"/>
              <a:ext cx="657224" cy="88902"/>
            </a:xfrm>
            <a:custGeom>
              <a:avLst/>
              <a:gdLst>
                <a:gd name="connsiteX0" fmla="*/ 0 w 406400"/>
                <a:gd name="connsiteY0" fmla="*/ 8467 h 262478"/>
                <a:gd name="connsiteX1" fmla="*/ 160867 w 406400"/>
                <a:gd name="connsiteY1" fmla="*/ 262467 h 262478"/>
                <a:gd name="connsiteX2" fmla="*/ 406400 w 406400"/>
                <a:gd name="connsiteY2" fmla="*/ 0 h 262478"/>
                <a:gd name="connsiteX3" fmla="*/ 406400 w 406400"/>
                <a:gd name="connsiteY3" fmla="*/ 0 h 262478"/>
                <a:gd name="connsiteX0" fmla="*/ 0 w 406400"/>
                <a:gd name="connsiteY0" fmla="*/ 8467 h 145103"/>
                <a:gd name="connsiteX1" fmla="*/ 160867 w 406400"/>
                <a:gd name="connsiteY1" fmla="*/ 144992 h 145103"/>
                <a:gd name="connsiteX2" fmla="*/ 406400 w 406400"/>
                <a:gd name="connsiteY2" fmla="*/ 0 h 145103"/>
                <a:gd name="connsiteX3" fmla="*/ 406400 w 406400"/>
                <a:gd name="connsiteY3" fmla="*/ 0 h 145103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673100"/>
                <a:gd name="connsiteY0" fmla="*/ 16275 h 153749"/>
                <a:gd name="connsiteX1" fmla="*/ 160867 w 673100"/>
                <a:gd name="connsiteY1" fmla="*/ 152800 h 153749"/>
                <a:gd name="connsiteX2" fmla="*/ 301625 w 673100"/>
                <a:gd name="connsiteY2" fmla="*/ 73426 h 153749"/>
                <a:gd name="connsiteX3" fmla="*/ 406400 w 673100"/>
                <a:gd name="connsiteY3" fmla="*/ 7808 h 153749"/>
                <a:gd name="connsiteX4" fmla="*/ 673100 w 673100"/>
                <a:gd name="connsiteY4" fmla="*/ 26858 h 153749"/>
                <a:gd name="connsiteX0" fmla="*/ 0 w 673100"/>
                <a:gd name="connsiteY0" fmla="*/ 212 h 137686"/>
                <a:gd name="connsiteX1" fmla="*/ 160867 w 673100"/>
                <a:gd name="connsiteY1" fmla="*/ 136737 h 137686"/>
                <a:gd name="connsiteX2" fmla="*/ 301625 w 673100"/>
                <a:gd name="connsiteY2" fmla="*/ 57363 h 137686"/>
                <a:gd name="connsiteX3" fmla="*/ 482600 w 673100"/>
                <a:gd name="connsiteY3" fmla="*/ 131445 h 137686"/>
                <a:gd name="connsiteX4" fmla="*/ 673100 w 673100"/>
                <a:gd name="connsiteY4" fmla="*/ 10795 h 137686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774700"/>
                <a:gd name="connsiteY0" fmla="*/ 0 h 166174"/>
                <a:gd name="connsiteX1" fmla="*/ 160867 w 774700"/>
                <a:gd name="connsiteY1" fmla="*/ 136525 h 166174"/>
                <a:gd name="connsiteX2" fmla="*/ 342900 w 774700"/>
                <a:gd name="connsiteY2" fmla="*/ 12701 h 166174"/>
                <a:gd name="connsiteX3" fmla="*/ 482600 w 774700"/>
                <a:gd name="connsiteY3" fmla="*/ 131233 h 166174"/>
                <a:gd name="connsiteX4" fmla="*/ 609599 w 774700"/>
                <a:gd name="connsiteY4" fmla="*/ 22227 h 166174"/>
                <a:gd name="connsiteX5" fmla="*/ 774700 w 774700"/>
                <a:gd name="connsiteY5" fmla="*/ 166158 h 166174"/>
                <a:gd name="connsiteX0" fmla="*/ 0 w 774700"/>
                <a:gd name="connsiteY0" fmla="*/ 0 h 166184"/>
                <a:gd name="connsiteX1" fmla="*/ 160867 w 774700"/>
                <a:gd name="connsiteY1" fmla="*/ 136525 h 166184"/>
                <a:gd name="connsiteX2" fmla="*/ 342900 w 774700"/>
                <a:gd name="connsiteY2" fmla="*/ 12701 h 166184"/>
                <a:gd name="connsiteX3" fmla="*/ 482600 w 774700"/>
                <a:gd name="connsiteY3" fmla="*/ 131233 h 166184"/>
                <a:gd name="connsiteX4" fmla="*/ 609599 w 774700"/>
                <a:gd name="connsiteY4" fmla="*/ 22227 h 166184"/>
                <a:gd name="connsiteX5" fmla="*/ 774700 w 774700"/>
                <a:gd name="connsiteY5" fmla="*/ 166158 h 166184"/>
                <a:gd name="connsiteX0" fmla="*/ 0 w 774700"/>
                <a:gd name="connsiteY0" fmla="*/ 0 h 166179"/>
                <a:gd name="connsiteX1" fmla="*/ 160867 w 774700"/>
                <a:gd name="connsiteY1" fmla="*/ 136525 h 166179"/>
                <a:gd name="connsiteX2" fmla="*/ 342900 w 774700"/>
                <a:gd name="connsiteY2" fmla="*/ 12701 h 166179"/>
                <a:gd name="connsiteX3" fmla="*/ 482600 w 774700"/>
                <a:gd name="connsiteY3" fmla="*/ 131233 h 166179"/>
                <a:gd name="connsiteX4" fmla="*/ 628649 w 774700"/>
                <a:gd name="connsiteY4" fmla="*/ 2 h 166179"/>
                <a:gd name="connsiteX5" fmla="*/ 774700 w 774700"/>
                <a:gd name="connsiteY5" fmla="*/ 166158 h 166179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800100"/>
                <a:gd name="connsiteY0" fmla="*/ 0 h 136557"/>
                <a:gd name="connsiteX1" fmla="*/ 160867 w 800100"/>
                <a:gd name="connsiteY1" fmla="*/ 136525 h 136557"/>
                <a:gd name="connsiteX2" fmla="*/ 342900 w 800100"/>
                <a:gd name="connsiteY2" fmla="*/ 12701 h 136557"/>
                <a:gd name="connsiteX3" fmla="*/ 482600 w 800100"/>
                <a:gd name="connsiteY3" fmla="*/ 131233 h 136557"/>
                <a:gd name="connsiteX4" fmla="*/ 628649 w 800100"/>
                <a:gd name="connsiteY4" fmla="*/ 2 h 136557"/>
                <a:gd name="connsiteX5" fmla="*/ 800100 w 800100"/>
                <a:gd name="connsiteY5" fmla="*/ 124883 h 136557"/>
                <a:gd name="connsiteX0" fmla="*/ 0 w 800100"/>
                <a:gd name="connsiteY0" fmla="*/ 884 h 137441"/>
                <a:gd name="connsiteX1" fmla="*/ 160867 w 800100"/>
                <a:gd name="connsiteY1" fmla="*/ 137409 h 137441"/>
                <a:gd name="connsiteX2" fmla="*/ 342900 w 800100"/>
                <a:gd name="connsiteY2" fmla="*/ 13585 h 137441"/>
                <a:gd name="connsiteX3" fmla="*/ 482600 w 800100"/>
                <a:gd name="connsiteY3" fmla="*/ 132117 h 137441"/>
                <a:gd name="connsiteX4" fmla="*/ 628649 w 800100"/>
                <a:gd name="connsiteY4" fmla="*/ 886 h 137441"/>
                <a:gd name="connsiteX5" fmla="*/ 717549 w 800100"/>
                <a:gd name="connsiteY5" fmla="*/ 77086 h 137441"/>
                <a:gd name="connsiteX6" fmla="*/ 800100 w 800100"/>
                <a:gd name="connsiteY6" fmla="*/ 125767 h 137441"/>
                <a:gd name="connsiteX0" fmla="*/ 0 w 904875"/>
                <a:gd name="connsiteY0" fmla="*/ 884 h 137441"/>
                <a:gd name="connsiteX1" fmla="*/ 160867 w 904875"/>
                <a:gd name="connsiteY1" fmla="*/ 137409 h 137441"/>
                <a:gd name="connsiteX2" fmla="*/ 342900 w 904875"/>
                <a:gd name="connsiteY2" fmla="*/ 13585 h 137441"/>
                <a:gd name="connsiteX3" fmla="*/ 482600 w 904875"/>
                <a:gd name="connsiteY3" fmla="*/ 132117 h 137441"/>
                <a:gd name="connsiteX4" fmla="*/ 628649 w 904875"/>
                <a:gd name="connsiteY4" fmla="*/ 886 h 137441"/>
                <a:gd name="connsiteX5" fmla="*/ 717549 w 904875"/>
                <a:gd name="connsiteY5" fmla="*/ 77086 h 137441"/>
                <a:gd name="connsiteX6" fmla="*/ 904875 w 904875"/>
                <a:gd name="connsiteY6" fmla="*/ 17817 h 137441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437 h 151520"/>
                <a:gd name="connsiteX1" fmla="*/ 160867 w 904875"/>
                <a:gd name="connsiteY1" fmla="*/ 136962 h 151520"/>
                <a:gd name="connsiteX2" fmla="*/ 342900 w 904875"/>
                <a:gd name="connsiteY2" fmla="*/ 13138 h 151520"/>
                <a:gd name="connsiteX3" fmla="*/ 485775 w 904875"/>
                <a:gd name="connsiteY3" fmla="*/ 147545 h 151520"/>
                <a:gd name="connsiteX4" fmla="*/ 628649 w 904875"/>
                <a:gd name="connsiteY4" fmla="*/ 439 h 151520"/>
                <a:gd name="connsiteX5" fmla="*/ 796924 w 904875"/>
                <a:gd name="connsiteY5" fmla="*/ 149664 h 151520"/>
                <a:gd name="connsiteX6" fmla="*/ 904875 w 904875"/>
                <a:gd name="connsiteY6" fmla="*/ 17370 h 151520"/>
                <a:gd name="connsiteX0" fmla="*/ 0 w 904875"/>
                <a:gd name="connsiteY0" fmla="*/ 0 h 151083"/>
                <a:gd name="connsiteX1" fmla="*/ 160867 w 904875"/>
                <a:gd name="connsiteY1" fmla="*/ 136525 h 151083"/>
                <a:gd name="connsiteX2" fmla="*/ 342900 w 904875"/>
                <a:gd name="connsiteY2" fmla="*/ 12701 h 151083"/>
                <a:gd name="connsiteX3" fmla="*/ 485775 w 904875"/>
                <a:gd name="connsiteY3" fmla="*/ 147108 h 151083"/>
                <a:gd name="connsiteX4" fmla="*/ 628649 w 904875"/>
                <a:gd name="connsiteY4" fmla="*/ 2 h 151083"/>
                <a:gd name="connsiteX5" fmla="*/ 796924 w 904875"/>
                <a:gd name="connsiteY5" fmla="*/ 149227 h 151083"/>
                <a:gd name="connsiteX6" fmla="*/ 904875 w 904875"/>
                <a:gd name="connsiteY6" fmla="*/ 16933 h 151083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882650"/>
                <a:gd name="connsiteY0" fmla="*/ 0 h 147125"/>
                <a:gd name="connsiteX1" fmla="*/ 160867 w 882650"/>
                <a:gd name="connsiteY1" fmla="*/ 136525 h 147125"/>
                <a:gd name="connsiteX2" fmla="*/ 342900 w 882650"/>
                <a:gd name="connsiteY2" fmla="*/ 12701 h 147125"/>
                <a:gd name="connsiteX3" fmla="*/ 485775 w 882650"/>
                <a:gd name="connsiteY3" fmla="*/ 147108 h 147125"/>
                <a:gd name="connsiteX4" fmla="*/ 628649 w 882650"/>
                <a:gd name="connsiteY4" fmla="*/ 2 h 147125"/>
                <a:gd name="connsiteX5" fmla="*/ 765174 w 882650"/>
                <a:gd name="connsiteY5" fmla="*/ 130177 h 147125"/>
                <a:gd name="connsiteX6" fmla="*/ 882650 w 882650"/>
                <a:gd name="connsiteY6" fmla="*/ 64558 h 147125"/>
                <a:gd name="connsiteX0" fmla="*/ 0 w 908050"/>
                <a:gd name="connsiteY0" fmla="*/ 0 h 147125"/>
                <a:gd name="connsiteX1" fmla="*/ 160867 w 908050"/>
                <a:gd name="connsiteY1" fmla="*/ 136525 h 147125"/>
                <a:gd name="connsiteX2" fmla="*/ 342900 w 908050"/>
                <a:gd name="connsiteY2" fmla="*/ 12701 h 147125"/>
                <a:gd name="connsiteX3" fmla="*/ 485775 w 908050"/>
                <a:gd name="connsiteY3" fmla="*/ 147108 h 147125"/>
                <a:gd name="connsiteX4" fmla="*/ 628649 w 908050"/>
                <a:gd name="connsiteY4" fmla="*/ 2 h 147125"/>
                <a:gd name="connsiteX5" fmla="*/ 765174 w 908050"/>
                <a:gd name="connsiteY5" fmla="*/ 130177 h 147125"/>
                <a:gd name="connsiteX6" fmla="*/ 908050 w 908050"/>
                <a:gd name="connsiteY6" fmla="*/ 10583 h 147125"/>
                <a:gd name="connsiteX0" fmla="*/ 0 w 908050"/>
                <a:gd name="connsiteY0" fmla="*/ 0 h 165116"/>
                <a:gd name="connsiteX1" fmla="*/ 160867 w 908050"/>
                <a:gd name="connsiteY1" fmla="*/ 136525 h 165116"/>
                <a:gd name="connsiteX2" fmla="*/ 342900 w 908050"/>
                <a:gd name="connsiteY2" fmla="*/ 12701 h 165116"/>
                <a:gd name="connsiteX3" fmla="*/ 485775 w 908050"/>
                <a:gd name="connsiteY3" fmla="*/ 147108 h 165116"/>
                <a:gd name="connsiteX4" fmla="*/ 628649 w 908050"/>
                <a:gd name="connsiteY4" fmla="*/ 2 h 165116"/>
                <a:gd name="connsiteX5" fmla="*/ 835024 w 908050"/>
                <a:gd name="connsiteY5" fmla="*/ 165102 h 165116"/>
                <a:gd name="connsiteX6" fmla="*/ 908050 w 908050"/>
                <a:gd name="connsiteY6" fmla="*/ 10583 h 165116"/>
                <a:gd name="connsiteX0" fmla="*/ 0 w 1006475"/>
                <a:gd name="connsiteY0" fmla="*/ 0 h 165102"/>
                <a:gd name="connsiteX1" fmla="*/ 160867 w 1006475"/>
                <a:gd name="connsiteY1" fmla="*/ 13652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  <a:gd name="connsiteX0" fmla="*/ 0 w 1006475"/>
                <a:gd name="connsiteY0" fmla="*/ 0 h 165102"/>
                <a:gd name="connsiteX1" fmla="*/ 160866 w 1006475"/>
                <a:gd name="connsiteY1" fmla="*/ 15557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475" h="165102">
                  <a:moveTo>
                    <a:pt x="0" y="0"/>
                  </a:moveTo>
                  <a:cubicBezTo>
                    <a:pt x="87842" y="124530"/>
                    <a:pt x="103716" y="153458"/>
                    <a:pt x="160866" y="155575"/>
                  </a:cubicBezTo>
                  <a:cubicBezTo>
                    <a:pt x="218016" y="157692"/>
                    <a:pt x="301978" y="36866"/>
                    <a:pt x="342900" y="12701"/>
                  </a:cubicBezTo>
                  <a:cubicBezTo>
                    <a:pt x="387350" y="63853"/>
                    <a:pt x="454025" y="128940"/>
                    <a:pt x="485775" y="147108"/>
                  </a:cubicBezTo>
                  <a:cubicBezTo>
                    <a:pt x="530225" y="148696"/>
                    <a:pt x="593724" y="39160"/>
                    <a:pt x="628649" y="2"/>
                  </a:cubicBezTo>
                  <a:cubicBezTo>
                    <a:pt x="705907" y="70205"/>
                    <a:pt x="772053" y="164926"/>
                    <a:pt x="835024" y="165102"/>
                  </a:cubicBezTo>
                  <a:cubicBezTo>
                    <a:pt x="897995" y="165278"/>
                    <a:pt x="992716" y="-7056"/>
                    <a:pt x="1006475" y="1058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2508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9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12804777" y="22904450"/>
              <a:ext cx="657224" cy="88902"/>
            </a:xfrm>
            <a:custGeom>
              <a:avLst/>
              <a:gdLst>
                <a:gd name="connsiteX0" fmla="*/ 0 w 406400"/>
                <a:gd name="connsiteY0" fmla="*/ 8467 h 262478"/>
                <a:gd name="connsiteX1" fmla="*/ 160867 w 406400"/>
                <a:gd name="connsiteY1" fmla="*/ 262467 h 262478"/>
                <a:gd name="connsiteX2" fmla="*/ 406400 w 406400"/>
                <a:gd name="connsiteY2" fmla="*/ 0 h 262478"/>
                <a:gd name="connsiteX3" fmla="*/ 406400 w 406400"/>
                <a:gd name="connsiteY3" fmla="*/ 0 h 262478"/>
                <a:gd name="connsiteX0" fmla="*/ 0 w 406400"/>
                <a:gd name="connsiteY0" fmla="*/ 8467 h 145103"/>
                <a:gd name="connsiteX1" fmla="*/ 160867 w 406400"/>
                <a:gd name="connsiteY1" fmla="*/ 144992 h 145103"/>
                <a:gd name="connsiteX2" fmla="*/ 406400 w 406400"/>
                <a:gd name="connsiteY2" fmla="*/ 0 h 145103"/>
                <a:gd name="connsiteX3" fmla="*/ 406400 w 406400"/>
                <a:gd name="connsiteY3" fmla="*/ 0 h 145103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673100"/>
                <a:gd name="connsiteY0" fmla="*/ 16275 h 153749"/>
                <a:gd name="connsiteX1" fmla="*/ 160867 w 673100"/>
                <a:gd name="connsiteY1" fmla="*/ 152800 h 153749"/>
                <a:gd name="connsiteX2" fmla="*/ 301625 w 673100"/>
                <a:gd name="connsiteY2" fmla="*/ 73426 h 153749"/>
                <a:gd name="connsiteX3" fmla="*/ 406400 w 673100"/>
                <a:gd name="connsiteY3" fmla="*/ 7808 h 153749"/>
                <a:gd name="connsiteX4" fmla="*/ 673100 w 673100"/>
                <a:gd name="connsiteY4" fmla="*/ 26858 h 153749"/>
                <a:gd name="connsiteX0" fmla="*/ 0 w 673100"/>
                <a:gd name="connsiteY0" fmla="*/ 212 h 137686"/>
                <a:gd name="connsiteX1" fmla="*/ 160867 w 673100"/>
                <a:gd name="connsiteY1" fmla="*/ 136737 h 137686"/>
                <a:gd name="connsiteX2" fmla="*/ 301625 w 673100"/>
                <a:gd name="connsiteY2" fmla="*/ 57363 h 137686"/>
                <a:gd name="connsiteX3" fmla="*/ 482600 w 673100"/>
                <a:gd name="connsiteY3" fmla="*/ 131445 h 137686"/>
                <a:gd name="connsiteX4" fmla="*/ 673100 w 673100"/>
                <a:gd name="connsiteY4" fmla="*/ 10795 h 137686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774700"/>
                <a:gd name="connsiteY0" fmla="*/ 0 h 166174"/>
                <a:gd name="connsiteX1" fmla="*/ 160867 w 774700"/>
                <a:gd name="connsiteY1" fmla="*/ 136525 h 166174"/>
                <a:gd name="connsiteX2" fmla="*/ 342900 w 774700"/>
                <a:gd name="connsiteY2" fmla="*/ 12701 h 166174"/>
                <a:gd name="connsiteX3" fmla="*/ 482600 w 774700"/>
                <a:gd name="connsiteY3" fmla="*/ 131233 h 166174"/>
                <a:gd name="connsiteX4" fmla="*/ 609599 w 774700"/>
                <a:gd name="connsiteY4" fmla="*/ 22227 h 166174"/>
                <a:gd name="connsiteX5" fmla="*/ 774700 w 774700"/>
                <a:gd name="connsiteY5" fmla="*/ 166158 h 166174"/>
                <a:gd name="connsiteX0" fmla="*/ 0 w 774700"/>
                <a:gd name="connsiteY0" fmla="*/ 0 h 166184"/>
                <a:gd name="connsiteX1" fmla="*/ 160867 w 774700"/>
                <a:gd name="connsiteY1" fmla="*/ 136525 h 166184"/>
                <a:gd name="connsiteX2" fmla="*/ 342900 w 774700"/>
                <a:gd name="connsiteY2" fmla="*/ 12701 h 166184"/>
                <a:gd name="connsiteX3" fmla="*/ 482600 w 774700"/>
                <a:gd name="connsiteY3" fmla="*/ 131233 h 166184"/>
                <a:gd name="connsiteX4" fmla="*/ 609599 w 774700"/>
                <a:gd name="connsiteY4" fmla="*/ 22227 h 166184"/>
                <a:gd name="connsiteX5" fmla="*/ 774700 w 774700"/>
                <a:gd name="connsiteY5" fmla="*/ 166158 h 166184"/>
                <a:gd name="connsiteX0" fmla="*/ 0 w 774700"/>
                <a:gd name="connsiteY0" fmla="*/ 0 h 166179"/>
                <a:gd name="connsiteX1" fmla="*/ 160867 w 774700"/>
                <a:gd name="connsiteY1" fmla="*/ 136525 h 166179"/>
                <a:gd name="connsiteX2" fmla="*/ 342900 w 774700"/>
                <a:gd name="connsiteY2" fmla="*/ 12701 h 166179"/>
                <a:gd name="connsiteX3" fmla="*/ 482600 w 774700"/>
                <a:gd name="connsiteY3" fmla="*/ 131233 h 166179"/>
                <a:gd name="connsiteX4" fmla="*/ 628649 w 774700"/>
                <a:gd name="connsiteY4" fmla="*/ 2 h 166179"/>
                <a:gd name="connsiteX5" fmla="*/ 774700 w 774700"/>
                <a:gd name="connsiteY5" fmla="*/ 166158 h 166179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800100"/>
                <a:gd name="connsiteY0" fmla="*/ 0 h 136557"/>
                <a:gd name="connsiteX1" fmla="*/ 160867 w 800100"/>
                <a:gd name="connsiteY1" fmla="*/ 136525 h 136557"/>
                <a:gd name="connsiteX2" fmla="*/ 342900 w 800100"/>
                <a:gd name="connsiteY2" fmla="*/ 12701 h 136557"/>
                <a:gd name="connsiteX3" fmla="*/ 482600 w 800100"/>
                <a:gd name="connsiteY3" fmla="*/ 131233 h 136557"/>
                <a:gd name="connsiteX4" fmla="*/ 628649 w 800100"/>
                <a:gd name="connsiteY4" fmla="*/ 2 h 136557"/>
                <a:gd name="connsiteX5" fmla="*/ 800100 w 800100"/>
                <a:gd name="connsiteY5" fmla="*/ 124883 h 136557"/>
                <a:gd name="connsiteX0" fmla="*/ 0 w 800100"/>
                <a:gd name="connsiteY0" fmla="*/ 884 h 137441"/>
                <a:gd name="connsiteX1" fmla="*/ 160867 w 800100"/>
                <a:gd name="connsiteY1" fmla="*/ 137409 h 137441"/>
                <a:gd name="connsiteX2" fmla="*/ 342900 w 800100"/>
                <a:gd name="connsiteY2" fmla="*/ 13585 h 137441"/>
                <a:gd name="connsiteX3" fmla="*/ 482600 w 800100"/>
                <a:gd name="connsiteY3" fmla="*/ 132117 h 137441"/>
                <a:gd name="connsiteX4" fmla="*/ 628649 w 800100"/>
                <a:gd name="connsiteY4" fmla="*/ 886 h 137441"/>
                <a:gd name="connsiteX5" fmla="*/ 717549 w 800100"/>
                <a:gd name="connsiteY5" fmla="*/ 77086 h 137441"/>
                <a:gd name="connsiteX6" fmla="*/ 800100 w 800100"/>
                <a:gd name="connsiteY6" fmla="*/ 125767 h 137441"/>
                <a:gd name="connsiteX0" fmla="*/ 0 w 904875"/>
                <a:gd name="connsiteY0" fmla="*/ 884 h 137441"/>
                <a:gd name="connsiteX1" fmla="*/ 160867 w 904875"/>
                <a:gd name="connsiteY1" fmla="*/ 137409 h 137441"/>
                <a:gd name="connsiteX2" fmla="*/ 342900 w 904875"/>
                <a:gd name="connsiteY2" fmla="*/ 13585 h 137441"/>
                <a:gd name="connsiteX3" fmla="*/ 482600 w 904875"/>
                <a:gd name="connsiteY3" fmla="*/ 132117 h 137441"/>
                <a:gd name="connsiteX4" fmla="*/ 628649 w 904875"/>
                <a:gd name="connsiteY4" fmla="*/ 886 h 137441"/>
                <a:gd name="connsiteX5" fmla="*/ 717549 w 904875"/>
                <a:gd name="connsiteY5" fmla="*/ 77086 h 137441"/>
                <a:gd name="connsiteX6" fmla="*/ 904875 w 904875"/>
                <a:gd name="connsiteY6" fmla="*/ 17817 h 137441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437 h 151520"/>
                <a:gd name="connsiteX1" fmla="*/ 160867 w 904875"/>
                <a:gd name="connsiteY1" fmla="*/ 136962 h 151520"/>
                <a:gd name="connsiteX2" fmla="*/ 342900 w 904875"/>
                <a:gd name="connsiteY2" fmla="*/ 13138 h 151520"/>
                <a:gd name="connsiteX3" fmla="*/ 485775 w 904875"/>
                <a:gd name="connsiteY3" fmla="*/ 147545 h 151520"/>
                <a:gd name="connsiteX4" fmla="*/ 628649 w 904875"/>
                <a:gd name="connsiteY4" fmla="*/ 439 h 151520"/>
                <a:gd name="connsiteX5" fmla="*/ 796924 w 904875"/>
                <a:gd name="connsiteY5" fmla="*/ 149664 h 151520"/>
                <a:gd name="connsiteX6" fmla="*/ 904875 w 904875"/>
                <a:gd name="connsiteY6" fmla="*/ 17370 h 151520"/>
                <a:gd name="connsiteX0" fmla="*/ 0 w 904875"/>
                <a:gd name="connsiteY0" fmla="*/ 0 h 151083"/>
                <a:gd name="connsiteX1" fmla="*/ 160867 w 904875"/>
                <a:gd name="connsiteY1" fmla="*/ 136525 h 151083"/>
                <a:gd name="connsiteX2" fmla="*/ 342900 w 904875"/>
                <a:gd name="connsiteY2" fmla="*/ 12701 h 151083"/>
                <a:gd name="connsiteX3" fmla="*/ 485775 w 904875"/>
                <a:gd name="connsiteY3" fmla="*/ 147108 h 151083"/>
                <a:gd name="connsiteX4" fmla="*/ 628649 w 904875"/>
                <a:gd name="connsiteY4" fmla="*/ 2 h 151083"/>
                <a:gd name="connsiteX5" fmla="*/ 796924 w 904875"/>
                <a:gd name="connsiteY5" fmla="*/ 149227 h 151083"/>
                <a:gd name="connsiteX6" fmla="*/ 904875 w 904875"/>
                <a:gd name="connsiteY6" fmla="*/ 16933 h 151083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882650"/>
                <a:gd name="connsiteY0" fmla="*/ 0 h 147125"/>
                <a:gd name="connsiteX1" fmla="*/ 160867 w 882650"/>
                <a:gd name="connsiteY1" fmla="*/ 136525 h 147125"/>
                <a:gd name="connsiteX2" fmla="*/ 342900 w 882650"/>
                <a:gd name="connsiteY2" fmla="*/ 12701 h 147125"/>
                <a:gd name="connsiteX3" fmla="*/ 485775 w 882650"/>
                <a:gd name="connsiteY3" fmla="*/ 147108 h 147125"/>
                <a:gd name="connsiteX4" fmla="*/ 628649 w 882650"/>
                <a:gd name="connsiteY4" fmla="*/ 2 h 147125"/>
                <a:gd name="connsiteX5" fmla="*/ 765174 w 882650"/>
                <a:gd name="connsiteY5" fmla="*/ 130177 h 147125"/>
                <a:gd name="connsiteX6" fmla="*/ 882650 w 882650"/>
                <a:gd name="connsiteY6" fmla="*/ 64558 h 147125"/>
                <a:gd name="connsiteX0" fmla="*/ 0 w 908050"/>
                <a:gd name="connsiteY0" fmla="*/ 0 h 147125"/>
                <a:gd name="connsiteX1" fmla="*/ 160867 w 908050"/>
                <a:gd name="connsiteY1" fmla="*/ 136525 h 147125"/>
                <a:gd name="connsiteX2" fmla="*/ 342900 w 908050"/>
                <a:gd name="connsiteY2" fmla="*/ 12701 h 147125"/>
                <a:gd name="connsiteX3" fmla="*/ 485775 w 908050"/>
                <a:gd name="connsiteY3" fmla="*/ 147108 h 147125"/>
                <a:gd name="connsiteX4" fmla="*/ 628649 w 908050"/>
                <a:gd name="connsiteY4" fmla="*/ 2 h 147125"/>
                <a:gd name="connsiteX5" fmla="*/ 765174 w 908050"/>
                <a:gd name="connsiteY5" fmla="*/ 130177 h 147125"/>
                <a:gd name="connsiteX6" fmla="*/ 908050 w 908050"/>
                <a:gd name="connsiteY6" fmla="*/ 10583 h 147125"/>
                <a:gd name="connsiteX0" fmla="*/ 0 w 908050"/>
                <a:gd name="connsiteY0" fmla="*/ 0 h 165116"/>
                <a:gd name="connsiteX1" fmla="*/ 160867 w 908050"/>
                <a:gd name="connsiteY1" fmla="*/ 136525 h 165116"/>
                <a:gd name="connsiteX2" fmla="*/ 342900 w 908050"/>
                <a:gd name="connsiteY2" fmla="*/ 12701 h 165116"/>
                <a:gd name="connsiteX3" fmla="*/ 485775 w 908050"/>
                <a:gd name="connsiteY3" fmla="*/ 147108 h 165116"/>
                <a:gd name="connsiteX4" fmla="*/ 628649 w 908050"/>
                <a:gd name="connsiteY4" fmla="*/ 2 h 165116"/>
                <a:gd name="connsiteX5" fmla="*/ 835024 w 908050"/>
                <a:gd name="connsiteY5" fmla="*/ 165102 h 165116"/>
                <a:gd name="connsiteX6" fmla="*/ 908050 w 908050"/>
                <a:gd name="connsiteY6" fmla="*/ 10583 h 165116"/>
                <a:gd name="connsiteX0" fmla="*/ 0 w 1006475"/>
                <a:gd name="connsiteY0" fmla="*/ 0 h 165102"/>
                <a:gd name="connsiteX1" fmla="*/ 160867 w 1006475"/>
                <a:gd name="connsiteY1" fmla="*/ 13652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  <a:gd name="connsiteX0" fmla="*/ 0 w 1006475"/>
                <a:gd name="connsiteY0" fmla="*/ 0 h 165102"/>
                <a:gd name="connsiteX1" fmla="*/ 160866 w 1006475"/>
                <a:gd name="connsiteY1" fmla="*/ 15557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475" h="165102">
                  <a:moveTo>
                    <a:pt x="0" y="0"/>
                  </a:moveTo>
                  <a:cubicBezTo>
                    <a:pt x="87842" y="124530"/>
                    <a:pt x="103716" y="153458"/>
                    <a:pt x="160866" y="155575"/>
                  </a:cubicBezTo>
                  <a:cubicBezTo>
                    <a:pt x="218016" y="157692"/>
                    <a:pt x="301978" y="36866"/>
                    <a:pt x="342900" y="12701"/>
                  </a:cubicBezTo>
                  <a:cubicBezTo>
                    <a:pt x="387350" y="63853"/>
                    <a:pt x="454025" y="128940"/>
                    <a:pt x="485775" y="147108"/>
                  </a:cubicBezTo>
                  <a:cubicBezTo>
                    <a:pt x="530225" y="148696"/>
                    <a:pt x="593724" y="39160"/>
                    <a:pt x="628649" y="2"/>
                  </a:cubicBezTo>
                  <a:cubicBezTo>
                    <a:pt x="705907" y="70205"/>
                    <a:pt x="772053" y="164926"/>
                    <a:pt x="835024" y="165102"/>
                  </a:cubicBezTo>
                  <a:cubicBezTo>
                    <a:pt x="897995" y="165278"/>
                    <a:pt x="992716" y="-7056"/>
                    <a:pt x="1006475" y="1058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2508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159322" y="3890367"/>
            <a:ext cx="889000" cy="4308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 Narrow"/>
                <a:cs typeface="Arial Narrow"/>
              </a:rPr>
              <a:t>warm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977372" y="3755716"/>
            <a:ext cx="88900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86972" y="3114366"/>
            <a:ext cx="88900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2100909" y="138476"/>
            <a:ext cx="4847612" cy="1024802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 </a:t>
            </a:r>
            <a:r>
              <a:rPr lang="en-US" sz="3200" b="1" i="1" u="sng" dirty="0" smtClean="0">
                <a:solidFill>
                  <a:srgbClr val="FF0000"/>
                </a:solidFill>
                <a:effectLst>
                  <a:glow rad="508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glow rad="50800">
                    <a:scrgbClr r="0" g="0" b="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does it loiter?</a:t>
            </a:r>
            <a:endParaRPr lang="en-US" sz="28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40427" y="4572052"/>
            <a:ext cx="4155713" cy="593492"/>
          </a:xfrm>
          <a:prstGeom prst="rect">
            <a:avLst/>
          </a:prstGeom>
          <a:solidFill>
            <a:schemeClr val="bg1"/>
          </a:solidFill>
          <a:ln w="38100" cmpd="dbl"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kern="1200" dirty="0" smtClean="0">
                <a:latin typeface="Comic Sans MS"/>
                <a:cs typeface="Comic Sans MS"/>
              </a:rPr>
              <a:t>Warm SST = 2.5°C above freezing</a:t>
            </a:r>
          </a:p>
          <a:p>
            <a:pPr algn="ctr">
              <a:lnSpc>
                <a:spcPct val="110000"/>
              </a:lnSpc>
            </a:pPr>
            <a:r>
              <a:rPr lang="en-US" sz="1400" kern="1200" dirty="0" smtClean="0">
                <a:latin typeface="Comic Sans MS"/>
                <a:cs typeface="Comic Sans MS"/>
              </a:rPr>
              <a:t>can melt ~ 35 cm/day </a:t>
            </a:r>
          </a:p>
        </p:txBody>
      </p:sp>
      <p:sp>
        <p:nvSpPr>
          <p:cNvPr id="59" name="TextBox 58"/>
          <p:cNvSpPr txBox="1"/>
          <p:nvPr/>
        </p:nvSpPr>
        <p:spPr>
          <a:xfrm rot="19689913">
            <a:off x="3020286" y="3374447"/>
            <a:ext cx="67202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66FF"/>
                </a:solidFill>
                <a:latin typeface="Helvetica" charset="0"/>
                <a:ea typeface="ＭＳ Ｐゴシック" charset="0"/>
              </a:rPr>
              <a:t>Off-ice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66FF"/>
                </a:solidFill>
                <a:latin typeface="Helvetica" charset="0"/>
                <a:ea typeface="ＭＳ Ｐゴシック" charset="0"/>
              </a:rPr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2773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382" y="3338419"/>
            <a:ext cx="8406201" cy="1261884"/>
          </a:xfrm>
        </p:spPr>
        <p:txBody>
          <a:bodyPr>
            <a:spAutoFit/>
          </a:bodyPr>
          <a:lstStyle/>
          <a:p>
            <a:r>
              <a:rPr lang="en-US" sz="2800" b="1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90000"/>
                    </a:schemeClr>
                  </a:outerShdw>
                </a:effectLst>
                <a:latin typeface="Arial"/>
                <a:cs typeface="Arial"/>
              </a:rPr>
              <a:t>Michael Steele</a:t>
            </a:r>
            <a:endParaRPr lang="en-US" sz="1200" dirty="0" smtClean="0"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Polar Science Center, Applied Physics Lab, Univ. of WA</a:t>
            </a: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Seattle, WA USA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6270" y="25810"/>
            <a:ext cx="6859439" cy="2623053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0000"/>
                </a:solidFill>
                <a:effectLst>
                  <a:glow rad="254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Or…</a:t>
            </a:r>
          </a:p>
          <a:p>
            <a:endParaRPr lang="en-US" sz="4000" b="1" dirty="0" smtClean="0">
              <a:solidFill>
                <a:srgbClr val="0000FF"/>
              </a:solidFill>
              <a:effectLst>
                <a:glow rad="254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500" y1="40449" x2="64500" y2="61798"/>
                        <a14:foregroundMark x1="46250" y1="60300" x2="46250" y2="60300"/>
                        <a14:foregroundMark x1="73250" y1="53184" x2="73250" y2="53184"/>
                        <a14:foregroundMark x1="71750" y1="52434" x2="71750" y2="52434"/>
                        <a14:foregroundMark x1="74750" y1="52434" x2="74750" y2="52434"/>
                        <a14:foregroundMark x1="17750" y1="62921" x2="35000" y2="50562"/>
                        <a14:foregroundMark x1="30250" y1="44569" x2="30250" y2="44569"/>
                        <a14:foregroundMark x1="41500" y1="27341" x2="52750" y2="26592"/>
                        <a14:foregroundMark x1="55750" y1="25843" x2="55750" y2="25843"/>
                        <a14:foregroundMark x1="51750" y1="23596" x2="51750" y2="23596"/>
                        <a14:foregroundMark x1="57750" y1="26217" x2="57750" y2="26217"/>
                        <a14:foregroundMark x1="54250" y1="23970" x2="54250" y2="23970"/>
                        <a14:foregroundMark x1="56750" y1="24345" x2="56750" y2="24345"/>
                        <a14:foregroundMark x1="59500" y1="25094" x2="59500" y2="25094"/>
                        <a14:foregroundMark x1="75250" y1="67416" x2="75250" y2="67416"/>
                        <a14:foregroundMark x1="74250" y1="66292" x2="74250" y2="66292"/>
                        <a14:foregroundMark x1="75750" y1="65543" x2="75750" y2="65543"/>
                        <a14:foregroundMark x1="73500" y1="65543" x2="73500" y2="65543"/>
                        <a14:foregroundMark x1="78000" y1="66667" x2="78000" y2="66667"/>
                        <a14:foregroundMark x1="72250" y1="65918" x2="72250" y2="65918"/>
                        <a14:foregroundMark x1="40750" y1="27715" x2="40750" y2="27715"/>
                        <a14:foregroundMark x1="40000" y1="27715" x2="40000" y2="2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6057" y="0"/>
            <a:ext cx="3691086" cy="2463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92" y="597505"/>
            <a:ext cx="1549708" cy="13589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2313922" y="3450916"/>
            <a:ext cx="88900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580353" y="2178260"/>
            <a:ext cx="2111962" cy="1812497"/>
            <a:chOff x="11669247" y="22957078"/>
            <a:chExt cx="2111962" cy="1812497"/>
          </a:xfrm>
        </p:grpSpPr>
        <p:sp>
          <p:nvSpPr>
            <p:cNvPr id="72" name="Rectangle 71"/>
            <p:cNvSpPr/>
            <p:nvPr/>
          </p:nvSpPr>
          <p:spPr>
            <a:xfrm rot="18793634">
              <a:off x="11437231" y="23317578"/>
              <a:ext cx="1644028" cy="923028"/>
            </a:xfrm>
            <a:prstGeom prst="rect">
              <a:avLst/>
            </a:prstGeom>
            <a:pattFill prst="pct10">
              <a:fgClr>
                <a:prstClr val="black"/>
              </a:fgClr>
              <a:bgClr>
                <a:prstClr val="white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flipH="1">
              <a:off x="12015816" y="23439802"/>
              <a:ext cx="1136472" cy="1329773"/>
            </a:xfrm>
            <a:prstGeom prst="line">
              <a:avLst/>
            </a:prstGeom>
            <a:ln w="444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 rot="19689913">
              <a:off x="13109180" y="24153265"/>
              <a:ext cx="672029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3366FF"/>
                  </a:solidFill>
                  <a:latin typeface="Helvetica" charset="0"/>
                  <a:ea typeface="ＭＳ Ｐゴシック" charset="0"/>
                </a:rPr>
                <a:t>Off-ice</a:t>
              </a: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3366FF"/>
                  </a:solidFill>
                  <a:latin typeface="Helvetica" charset="0"/>
                  <a:ea typeface="ＭＳ Ｐゴシック" charset="0"/>
                </a:rPr>
                <a:t>wind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3076358" y="23223286"/>
              <a:ext cx="483801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Times New Roman"/>
                  <a:ea typeface="ＭＳ Ｐゴシック" charset="0"/>
                  <a:cs typeface="Times New Roman"/>
                </a:rPr>
                <a:t>ice</a:t>
              </a: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Times New Roman"/>
                  <a:ea typeface="ＭＳ Ｐゴシック" charset="0"/>
                  <a:cs typeface="Times New Roman"/>
                </a:rPr>
                <a:t>edge</a:t>
              </a:r>
            </a:p>
          </p:txBody>
        </p:sp>
        <p:grpSp>
          <p:nvGrpSpPr>
            <p:cNvPr id="76" name="Group 75"/>
            <p:cNvGrpSpPr/>
            <p:nvPr/>
          </p:nvGrpSpPr>
          <p:grpSpPr>
            <a:xfrm rot="18694967">
              <a:off x="11802597" y="24030392"/>
              <a:ext cx="152400" cy="419100"/>
              <a:chOff x="8610600" y="5334000"/>
              <a:chExt cx="152400" cy="419100"/>
            </a:xfrm>
          </p:grpSpPr>
          <p:sp>
            <p:nvSpPr>
              <p:cNvPr id="96" name="Snip Diagonal Corner Rectangle 95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 rot="18694967">
              <a:off x="12237572" y="24198667"/>
              <a:ext cx="152400" cy="419100"/>
              <a:chOff x="8610600" y="5334000"/>
              <a:chExt cx="152400" cy="419100"/>
            </a:xfrm>
          </p:grpSpPr>
          <p:sp>
            <p:nvSpPr>
              <p:cNvPr id="94" name="Snip Diagonal Corner Rectangle 93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5" name="Straight Arrow Connector 94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 rot="18694967">
              <a:off x="12104222" y="23506517"/>
              <a:ext cx="152400" cy="419100"/>
              <a:chOff x="8610600" y="5334000"/>
              <a:chExt cx="152400" cy="419100"/>
            </a:xfrm>
          </p:grpSpPr>
          <p:sp>
            <p:nvSpPr>
              <p:cNvPr id="92" name="Snip Diagonal Corner Rectangle 91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 rot="18694967">
              <a:off x="12637622" y="23947842"/>
              <a:ext cx="152400" cy="419100"/>
              <a:chOff x="8610600" y="5334000"/>
              <a:chExt cx="152400" cy="419100"/>
            </a:xfrm>
          </p:grpSpPr>
          <p:sp>
            <p:nvSpPr>
              <p:cNvPr id="90" name="Snip Diagonal Corner Rectangle 89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 rot="18694967">
              <a:off x="13066247" y="23674792"/>
              <a:ext cx="152400" cy="419100"/>
              <a:chOff x="8610600" y="5334000"/>
              <a:chExt cx="152400" cy="419100"/>
            </a:xfrm>
          </p:grpSpPr>
          <p:sp>
            <p:nvSpPr>
              <p:cNvPr id="88" name="Snip Diagonal Corner Rectangle 87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9" name="Straight Arrow Connector 88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 rot="18694967">
              <a:off x="12589997" y="23471592"/>
              <a:ext cx="152400" cy="419100"/>
              <a:chOff x="8610600" y="5334000"/>
              <a:chExt cx="152400" cy="419100"/>
            </a:xfrm>
          </p:grpSpPr>
          <p:sp>
            <p:nvSpPr>
              <p:cNvPr id="86" name="Snip Diagonal Corner Rectangle 85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rot="18694967">
              <a:off x="12643972" y="23147743"/>
              <a:ext cx="152400" cy="419100"/>
              <a:chOff x="8610600" y="5334000"/>
              <a:chExt cx="152400" cy="419100"/>
            </a:xfrm>
          </p:grpSpPr>
          <p:sp>
            <p:nvSpPr>
              <p:cNvPr id="84" name="Snip Diagonal Corner Rectangle 83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Arrow Connector 82"/>
            <p:cNvCxnSpPr/>
            <p:nvPr/>
          </p:nvCxnSpPr>
          <p:spPr>
            <a:xfrm>
              <a:off x="12343342" y="24132115"/>
              <a:ext cx="784225" cy="244475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311146" y="1996611"/>
            <a:ext cx="1833685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/>
            <a:r>
              <a:rPr lang="en-US" sz="2000" b="1" u="sng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Loitering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  <a:p>
            <a:pPr algn="l"/>
            <a:r>
              <a:rPr lang="en-US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wind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+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warm SST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028326" y="2352210"/>
            <a:ext cx="574313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/>
            <a:r>
              <a:rPr lang="en-US" sz="1400" dirty="0" smtClean="0">
                <a:latin typeface="Arial Narrow"/>
                <a:cs typeface="Arial Narrow"/>
              </a:rPr>
              <a:t>ice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495749" y="3800970"/>
            <a:ext cx="866774" cy="225427"/>
            <a:chOff x="12595227" y="22767925"/>
            <a:chExt cx="866774" cy="225427"/>
          </a:xfrm>
        </p:grpSpPr>
        <p:sp>
          <p:nvSpPr>
            <p:cNvPr id="70" name="Freeform 69"/>
            <p:cNvSpPr/>
            <p:nvPr/>
          </p:nvSpPr>
          <p:spPr>
            <a:xfrm>
              <a:off x="12595227" y="22767925"/>
              <a:ext cx="657224" cy="88902"/>
            </a:xfrm>
            <a:custGeom>
              <a:avLst/>
              <a:gdLst>
                <a:gd name="connsiteX0" fmla="*/ 0 w 406400"/>
                <a:gd name="connsiteY0" fmla="*/ 8467 h 262478"/>
                <a:gd name="connsiteX1" fmla="*/ 160867 w 406400"/>
                <a:gd name="connsiteY1" fmla="*/ 262467 h 262478"/>
                <a:gd name="connsiteX2" fmla="*/ 406400 w 406400"/>
                <a:gd name="connsiteY2" fmla="*/ 0 h 262478"/>
                <a:gd name="connsiteX3" fmla="*/ 406400 w 406400"/>
                <a:gd name="connsiteY3" fmla="*/ 0 h 262478"/>
                <a:gd name="connsiteX0" fmla="*/ 0 w 406400"/>
                <a:gd name="connsiteY0" fmla="*/ 8467 h 145103"/>
                <a:gd name="connsiteX1" fmla="*/ 160867 w 406400"/>
                <a:gd name="connsiteY1" fmla="*/ 144992 h 145103"/>
                <a:gd name="connsiteX2" fmla="*/ 406400 w 406400"/>
                <a:gd name="connsiteY2" fmla="*/ 0 h 145103"/>
                <a:gd name="connsiteX3" fmla="*/ 406400 w 406400"/>
                <a:gd name="connsiteY3" fmla="*/ 0 h 145103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673100"/>
                <a:gd name="connsiteY0" fmla="*/ 16275 h 153749"/>
                <a:gd name="connsiteX1" fmla="*/ 160867 w 673100"/>
                <a:gd name="connsiteY1" fmla="*/ 152800 h 153749"/>
                <a:gd name="connsiteX2" fmla="*/ 301625 w 673100"/>
                <a:gd name="connsiteY2" fmla="*/ 73426 h 153749"/>
                <a:gd name="connsiteX3" fmla="*/ 406400 w 673100"/>
                <a:gd name="connsiteY3" fmla="*/ 7808 h 153749"/>
                <a:gd name="connsiteX4" fmla="*/ 673100 w 673100"/>
                <a:gd name="connsiteY4" fmla="*/ 26858 h 153749"/>
                <a:gd name="connsiteX0" fmla="*/ 0 w 673100"/>
                <a:gd name="connsiteY0" fmla="*/ 212 h 137686"/>
                <a:gd name="connsiteX1" fmla="*/ 160867 w 673100"/>
                <a:gd name="connsiteY1" fmla="*/ 136737 h 137686"/>
                <a:gd name="connsiteX2" fmla="*/ 301625 w 673100"/>
                <a:gd name="connsiteY2" fmla="*/ 57363 h 137686"/>
                <a:gd name="connsiteX3" fmla="*/ 482600 w 673100"/>
                <a:gd name="connsiteY3" fmla="*/ 131445 h 137686"/>
                <a:gd name="connsiteX4" fmla="*/ 673100 w 673100"/>
                <a:gd name="connsiteY4" fmla="*/ 10795 h 137686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774700"/>
                <a:gd name="connsiteY0" fmla="*/ 0 h 166174"/>
                <a:gd name="connsiteX1" fmla="*/ 160867 w 774700"/>
                <a:gd name="connsiteY1" fmla="*/ 136525 h 166174"/>
                <a:gd name="connsiteX2" fmla="*/ 342900 w 774700"/>
                <a:gd name="connsiteY2" fmla="*/ 12701 h 166174"/>
                <a:gd name="connsiteX3" fmla="*/ 482600 w 774700"/>
                <a:gd name="connsiteY3" fmla="*/ 131233 h 166174"/>
                <a:gd name="connsiteX4" fmla="*/ 609599 w 774700"/>
                <a:gd name="connsiteY4" fmla="*/ 22227 h 166174"/>
                <a:gd name="connsiteX5" fmla="*/ 774700 w 774700"/>
                <a:gd name="connsiteY5" fmla="*/ 166158 h 166174"/>
                <a:gd name="connsiteX0" fmla="*/ 0 w 774700"/>
                <a:gd name="connsiteY0" fmla="*/ 0 h 166184"/>
                <a:gd name="connsiteX1" fmla="*/ 160867 w 774700"/>
                <a:gd name="connsiteY1" fmla="*/ 136525 h 166184"/>
                <a:gd name="connsiteX2" fmla="*/ 342900 w 774700"/>
                <a:gd name="connsiteY2" fmla="*/ 12701 h 166184"/>
                <a:gd name="connsiteX3" fmla="*/ 482600 w 774700"/>
                <a:gd name="connsiteY3" fmla="*/ 131233 h 166184"/>
                <a:gd name="connsiteX4" fmla="*/ 609599 w 774700"/>
                <a:gd name="connsiteY4" fmla="*/ 22227 h 166184"/>
                <a:gd name="connsiteX5" fmla="*/ 774700 w 774700"/>
                <a:gd name="connsiteY5" fmla="*/ 166158 h 166184"/>
                <a:gd name="connsiteX0" fmla="*/ 0 w 774700"/>
                <a:gd name="connsiteY0" fmla="*/ 0 h 166179"/>
                <a:gd name="connsiteX1" fmla="*/ 160867 w 774700"/>
                <a:gd name="connsiteY1" fmla="*/ 136525 h 166179"/>
                <a:gd name="connsiteX2" fmla="*/ 342900 w 774700"/>
                <a:gd name="connsiteY2" fmla="*/ 12701 h 166179"/>
                <a:gd name="connsiteX3" fmla="*/ 482600 w 774700"/>
                <a:gd name="connsiteY3" fmla="*/ 131233 h 166179"/>
                <a:gd name="connsiteX4" fmla="*/ 628649 w 774700"/>
                <a:gd name="connsiteY4" fmla="*/ 2 h 166179"/>
                <a:gd name="connsiteX5" fmla="*/ 774700 w 774700"/>
                <a:gd name="connsiteY5" fmla="*/ 166158 h 166179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800100"/>
                <a:gd name="connsiteY0" fmla="*/ 0 h 136557"/>
                <a:gd name="connsiteX1" fmla="*/ 160867 w 800100"/>
                <a:gd name="connsiteY1" fmla="*/ 136525 h 136557"/>
                <a:gd name="connsiteX2" fmla="*/ 342900 w 800100"/>
                <a:gd name="connsiteY2" fmla="*/ 12701 h 136557"/>
                <a:gd name="connsiteX3" fmla="*/ 482600 w 800100"/>
                <a:gd name="connsiteY3" fmla="*/ 131233 h 136557"/>
                <a:gd name="connsiteX4" fmla="*/ 628649 w 800100"/>
                <a:gd name="connsiteY4" fmla="*/ 2 h 136557"/>
                <a:gd name="connsiteX5" fmla="*/ 800100 w 800100"/>
                <a:gd name="connsiteY5" fmla="*/ 124883 h 136557"/>
                <a:gd name="connsiteX0" fmla="*/ 0 w 800100"/>
                <a:gd name="connsiteY0" fmla="*/ 884 h 137441"/>
                <a:gd name="connsiteX1" fmla="*/ 160867 w 800100"/>
                <a:gd name="connsiteY1" fmla="*/ 137409 h 137441"/>
                <a:gd name="connsiteX2" fmla="*/ 342900 w 800100"/>
                <a:gd name="connsiteY2" fmla="*/ 13585 h 137441"/>
                <a:gd name="connsiteX3" fmla="*/ 482600 w 800100"/>
                <a:gd name="connsiteY3" fmla="*/ 132117 h 137441"/>
                <a:gd name="connsiteX4" fmla="*/ 628649 w 800100"/>
                <a:gd name="connsiteY4" fmla="*/ 886 h 137441"/>
                <a:gd name="connsiteX5" fmla="*/ 717549 w 800100"/>
                <a:gd name="connsiteY5" fmla="*/ 77086 h 137441"/>
                <a:gd name="connsiteX6" fmla="*/ 800100 w 800100"/>
                <a:gd name="connsiteY6" fmla="*/ 125767 h 137441"/>
                <a:gd name="connsiteX0" fmla="*/ 0 w 904875"/>
                <a:gd name="connsiteY0" fmla="*/ 884 h 137441"/>
                <a:gd name="connsiteX1" fmla="*/ 160867 w 904875"/>
                <a:gd name="connsiteY1" fmla="*/ 137409 h 137441"/>
                <a:gd name="connsiteX2" fmla="*/ 342900 w 904875"/>
                <a:gd name="connsiteY2" fmla="*/ 13585 h 137441"/>
                <a:gd name="connsiteX3" fmla="*/ 482600 w 904875"/>
                <a:gd name="connsiteY3" fmla="*/ 132117 h 137441"/>
                <a:gd name="connsiteX4" fmla="*/ 628649 w 904875"/>
                <a:gd name="connsiteY4" fmla="*/ 886 h 137441"/>
                <a:gd name="connsiteX5" fmla="*/ 717549 w 904875"/>
                <a:gd name="connsiteY5" fmla="*/ 77086 h 137441"/>
                <a:gd name="connsiteX6" fmla="*/ 904875 w 904875"/>
                <a:gd name="connsiteY6" fmla="*/ 17817 h 137441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437 h 151520"/>
                <a:gd name="connsiteX1" fmla="*/ 160867 w 904875"/>
                <a:gd name="connsiteY1" fmla="*/ 136962 h 151520"/>
                <a:gd name="connsiteX2" fmla="*/ 342900 w 904875"/>
                <a:gd name="connsiteY2" fmla="*/ 13138 h 151520"/>
                <a:gd name="connsiteX3" fmla="*/ 485775 w 904875"/>
                <a:gd name="connsiteY3" fmla="*/ 147545 h 151520"/>
                <a:gd name="connsiteX4" fmla="*/ 628649 w 904875"/>
                <a:gd name="connsiteY4" fmla="*/ 439 h 151520"/>
                <a:gd name="connsiteX5" fmla="*/ 796924 w 904875"/>
                <a:gd name="connsiteY5" fmla="*/ 149664 h 151520"/>
                <a:gd name="connsiteX6" fmla="*/ 904875 w 904875"/>
                <a:gd name="connsiteY6" fmla="*/ 17370 h 151520"/>
                <a:gd name="connsiteX0" fmla="*/ 0 w 904875"/>
                <a:gd name="connsiteY0" fmla="*/ 0 h 151083"/>
                <a:gd name="connsiteX1" fmla="*/ 160867 w 904875"/>
                <a:gd name="connsiteY1" fmla="*/ 136525 h 151083"/>
                <a:gd name="connsiteX2" fmla="*/ 342900 w 904875"/>
                <a:gd name="connsiteY2" fmla="*/ 12701 h 151083"/>
                <a:gd name="connsiteX3" fmla="*/ 485775 w 904875"/>
                <a:gd name="connsiteY3" fmla="*/ 147108 h 151083"/>
                <a:gd name="connsiteX4" fmla="*/ 628649 w 904875"/>
                <a:gd name="connsiteY4" fmla="*/ 2 h 151083"/>
                <a:gd name="connsiteX5" fmla="*/ 796924 w 904875"/>
                <a:gd name="connsiteY5" fmla="*/ 149227 h 151083"/>
                <a:gd name="connsiteX6" fmla="*/ 904875 w 904875"/>
                <a:gd name="connsiteY6" fmla="*/ 16933 h 151083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882650"/>
                <a:gd name="connsiteY0" fmla="*/ 0 h 147125"/>
                <a:gd name="connsiteX1" fmla="*/ 160867 w 882650"/>
                <a:gd name="connsiteY1" fmla="*/ 136525 h 147125"/>
                <a:gd name="connsiteX2" fmla="*/ 342900 w 882650"/>
                <a:gd name="connsiteY2" fmla="*/ 12701 h 147125"/>
                <a:gd name="connsiteX3" fmla="*/ 485775 w 882650"/>
                <a:gd name="connsiteY3" fmla="*/ 147108 h 147125"/>
                <a:gd name="connsiteX4" fmla="*/ 628649 w 882650"/>
                <a:gd name="connsiteY4" fmla="*/ 2 h 147125"/>
                <a:gd name="connsiteX5" fmla="*/ 765174 w 882650"/>
                <a:gd name="connsiteY5" fmla="*/ 130177 h 147125"/>
                <a:gd name="connsiteX6" fmla="*/ 882650 w 882650"/>
                <a:gd name="connsiteY6" fmla="*/ 64558 h 147125"/>
                <a:gd name="connsiteX0" fmla="*/ 0 w 908050"/>
                <a:gd name="connsiteY0" fmla="*/ 0 h 147125"/>
                <a:gd name="connsiteX1" fmla="*/ 160867 w 908050"/>
                <a:gd name="connsiteY1" fmla="*/ 136525 h 147125"/>
                <a:gd name="connsiteX2" fmla="*/ 342900 w 908050"/>
                <a:gd name="connsiteY2" fmla="*/ 12701 h 147125"/>
                <a:gd name="connsiteX3" fmla="*/ 485775 w 908050"/>
                <a:gd name="connsiteY3" fmla="*/ 147108 h 147125"/>
                <a:gd name="connsiteX4" fmla="*/ 628649 w 908050"/>
                <a:gd name="connsiteY4" fmla="*/ 2 h 147125"/>
                <a:gd name="connsiteX5" fmla="*/ 765174 w 908050"/>
                <a:gd name="connsiteY5" fmla="*/ 130177 h 147125"/>
                <a:gd name="connsiteX6" fmla="*/ 908050 w 908050"/>
                <a:gd name="connsiteY6" fmla="*/ 10583 h 147125"/>
                <a:gd name="connsiteX0" fmla="*/ 0 w 908050"/>
                <a:gd name="connsiteY0" fmla="*/ 0 h 165116"/>
                <a:gd name="connsiteX1" fmla="*/ 160867 w 908050"/>
                <a:gd name="connsiteY1" fmla="*/ 136525 h 165116"/>
                <a:gd name="connsiteX2" fmla="*/ 342900 w 908050"/>
                <a:gd name="connsiteY2" fmla="*/ 12701 h 165116"/>
                <a:gd name="connsiteX3" fmla="*/ 485775 w 908050"/>
                <a:gd name="connsiteY3" fmla="*/ 147108 h 165116"/>
                <a:gd name="connsiteX4" fmla="*/ 628649 w 908050"/>
                <a:gd name="connsiteY4" fmla="*/ 2 h 165116"/>
                <a:gd name="connsiteX5" fmla="*/ 835024 w 908050"/>
                <a:gd name="connsiteY5" fmla="*/ 165102 h 165116"/>
                <a:gd name="connsiteX6" fmla="*/ 908050 w 908050"/>
                <a:gd name="connsiteY6" fmla="*/ 10583 h 165116"/>
                <a:gd name="connsiteX0" fmla="*/ 0 w 1006475"/>
                <a:gd name="connsiteY0" fmla="*/ 0 h 165102"/>
                <a:gd name="connsiteX1" fmla="*/ 160867 w 1006475"/>
                <a:gd name="connsiteY1" fmla="*/ 13652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  <a:gd name="connsiteX0" fmla="*/ 0 w 1006475"/>
                <a:gd name="connsiteY0" fmla="*/ 0 h 165102"/>
                <a:gd name="connsiteX1" fmla="*/ 160866 w 1006475"/>
                <a:gd name="connsiteY1" fmla="*/ 15557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475" h="165102">
                  <a:moveTo>
                    <a:pt x="0" y="0"/>
                  </a:moveTo>
                  <a:cubicBezTo>
                    <a:pt x="87842" y="124530"/>
                    <a:pt x="103716" y="153458"/>
                    <a:pt x="160866" y="155575"/>
                  </a:cubicBezTo>
                  <a:cubicBezTo>
                    <a:pt x="218016" y="157692"/>
                    <a:pt x="301978" y="36866"/>
                    <a:pt x="342900" y="12701"/>
                  </a:cubicBezTo>
                  <a:cubicBezTo>
                    <a:pt x="387350" y="63853"/>
                    <a:pt x="454025" y="128940"/>
                    <a:pt x="485775" y="147108"/>
                  </a:cubicBezTo>
                  <a:cubicBezTo>
                    <a:pt x="530225" y="148696"/>
                    <a:pt x="593724" y="39160"/>
                    <a:pt x="628649" y="2"/>
                  </a:cubicBezTo>
                  <a:cubicBezTo>
                    <a:pt x="705907" y="70205"/>
                    <a:pt x="772053" y="164926"/>
                    <a:pt x="835024" y="165102"/>
                  </a:cubicBezTo>
                  <a:cubicBezTo>
                    <a:pt x="897995" y="165278"/>
                    <a:pt x="992716" y="-7056"/>
                    <a:pt x="1006475" y="1058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2508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9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12804777" y="22904450"/>
              <a:ext cx="657224" cy="88902"/>
            </a:xfrm>
            <a:custGeom>
              <a:avLst/>
              <a:gdLst>
                <a:gd name="connsiteX0" fmla="*/ 0 w 406400"/>
                <a:gd name="connsiteY0" fmla="*/ 8467 h 262478"/>
                <a:gd name="connsiteX1" fmla="*/ 160867 w 406400"/>
                <a:gd name="connsiteY1" fmla="*/ 262467 h 262478"/>
                <a:gd name="connsiteX2" fmla="*/ 406400 w 406400"/>
                <a:gd name="connsiteY2" fmla="*/ 0 h 262478"/>
                <a:gd name="connsiteX3" fmla="*/ 406400 w 406400"/>
                <a:gd name="connsiteY3" fmla="*/ 0 h 262478"/>
                <a:gd name="connsiteX0" fmla="*/ 0 w 406400"/>
                <a:gd name="connsiteY0" fmla="*/ 8467 h 145103"/>
                <a:gd name="connsiteX1" fmla="*/ 160867 w 406400"/>
                <a:gd name="connsiteY1" fmla="*/ 144992 h 145103"/>
                <a:gd name="connsiteX2" fmla="*/ 406400 w 406400"/>
                <a:gd name="connsiteY2" fmla="*/ 0 h 145103"/>
                <a:gd name="connsiteX3" fmla="*/ 406400 w 406400"/>
                <a:gd name="connsiteY3" fmla="*/ 0 h 145103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673100"/>
                <a:gd name="connsiteY0" fmla="*/ 16275 h 153749"/>
                <a:gd name="connsiteX1" fmla="*/ 160867 w 673100"/>
                <a:gd name="connsiteY1" fmla="*/ 152800 h 153749"/>
                <a:gd name="connsiteX2" fmla="*/ 301625 w 673100"/>
                <a:gd name="connsiteY2" fmla="*/ 73426 h 153749"/>
                <a:gd name="connsiteX3" fmla="*/ 406400 w 673100"/>
                <a:gd name="connsiteY3" fmla="*/ 7808 h 153749"/>
                <a:gd name="connsiteX4" fmla="*/ 673100 w 673100"/>
                <a:gd name="connsiteY4" fmla="*/ 26858 h 153749"/>
                <a:gd name="connsiteX0" fmla="*/ 0 w 673100"/>
                <a:gd name="connsiteY0" fmla="*/ 212 h 137686"/>
                <a:gd name="connsiteX1" fmla="*/ 160867 w 673100"/>
                <a:gd name="connsiteY1" fmla="*/ 136737 h 137686"/>
                <a:gd name="connsiteX2" fmla="*/ 301625 w 673100"/>
                <a:gd name="connsiteY2" fmla="*/ 57363 h 137686"/>
                <a:gd name="connsiteX3" fmla="*/ 482600 w 673100"/>
                <a:gd name="connsiteY3" fmla="*/ 131445 h 137686"/>
                <a:gd name="connsiteX4" fmla="*/ 673100 w 673100"/>
                <a:gd name="connsiteY4" fmla="*/ 10795 h 137686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774700"/>
                <a:gd name="connsiteY0" fmla="*/ 0 h 166174"/>
                <a:gd name="connsiteX1" fmla="*/ 160867 w 774700"/>
                <a:gd name="connsiteY1" fmla="*/ 136525 h 166174"/>
                <a:gd name="connsiteX2" fmla="*/ 342900 w 774700"/>
                <a:gd name="connsiteY2" fmla="*/ 12701 h 166174"/>
                <a:gd name="connsiteX3" fmla="*/ 482600 w 774700"/>
                <a:gd name="connsiteY3" fmla="*/ 131233 h 166174"/>
                <a:gd name="connsiteX4" fmla="*/ 609599 w 774700"/>
                <a:gd name="connsiteY4" fmla="*/ 22227 h 166174"/>
                <a:gd name="connsiteX5" fmla="*/ 774700 w 774700"/>
                <a:gd name="connsiteY5" fmla="*/ 166158 h 166174"/>
                <a:gd name="connsiteX0" fmla="*/ 0 w 774700"/>
                <a:gd name="connsiteY0" fmla="*/ 0 h 166184"/>
                <a:gd name="connsiteX1" fmla="*/ 160867 w 774700"/>
                <a:gd name="connsiteY1" fmla="*/ 136525 h 166184"/>
                <a:gd name="connsiteX2" fmla="*/ 342900 w 774700"/>
                <a:gd name="connsiteY2" fmla="*/ 12701 h 166184"/>
                <a:gd name="connsiteX3" fmla="*/ 482600 w 774700"/>
                <a:gd name="connsiteY3" fmla="*/ 131233 h 166184"/>
                <a:gd name="connsiteX4" fmla="*/ 609599 w 774700"/>
                <a:gd name="connsiteY4" fmla="*/ 22227 h 166184"/>
                <a:gd name="connsiteX5" fmla="*/ 774700 w 774700"/>
                <a:gd name="connsiteY5" fmla="*/ 166158 h 166184"/>
                <a:gd name="connsiteX0" fmla="*/ 0 w 774700"/>
                <a:gd name="connsiteY0" fmla="*/ 0 h 166179"/>
                <a:gd name="connsiteX1" fmla="*/ 160867 w 774700"/>
                <a:gd name="connsiteY1" fmla="*/ 136525 h 166179"/>
                <a:gd name="connsiteX2" fmla="*/ 342900 w 774700"/>
                <a:gd name="connsiteY2" fmla="*/ 12701 h 166179"/>
                <a:gd name="connsiteX3" fmla="*/ 482600 w 774700"/>
                <a:gd name="connsiteY3" fmla="*/ 131233 h 166179"/>
                <a:gd name="connsiteX4" fmla="*/ 628649 w 774700"/>
                <a:gd name="connsiteY4" fmla="*/ 2 h 166179"/>
                <a:gd name="connsiteX5" fmla="*/ 774700 w 774700"/>
                <a:gd name="connsiteY5" fmla="*/ 166158 h 166179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800100"/>
                <a:gd name="connsiteY0" fmla="*/ 0 h 136557"/>
                <a:gd name="connsiteX1" fmla="*/ 160867 w 800100"/>
                <a:gd name="connsiteY1" fmla="*/ 136525 h 136557"/>
                <a:gd name="connsiteX2" fmla="*/ 342900 w 800100"/>
                <a:gd name="connsiteY2" fmla="*/ 12701 h 136557"/>
                <a:gd name="connsiteX3" fmla="*/ 482600 w 800100"/>
                <a:gd name="connsiteY3" fmla="*/ 131233 h 136557"/>
                <a:gd name="connsiteX4" fmla="*/ 628649 w 800100"/>
                <a:gd name="connsiteY4" fmla="*/ 2 h 136557"/>
                <a:gd name="connsiteX5" fmla="*/ 800100 w 800100"/>
                <a:gd name="connsiteY5" fmla="*/ 124883 h 136557"/>
                <a:gd name="connsiteX0" fmla="*/ 0 w 800100"/>
                <a:gd name="connsiteY0" fmla="*/ 884 h 137441"/>
                <a:gd name="connsiteX1" fmla="*/ 160867 w 800100"/>
                <a:gd name="connsiteY1" fmla="*/ 137409 h 137441"/>
                <a:gd name="connsiteX2" fmla="*/ 342900 w 800100"/>
                <a:gd name="connsiteY2" fmla="*/ 13585 h 137441"/>
                <a:gd name="connsiteX3" fmla="*/ 482600 w 800100"/>
                <a:gd name="connsiteY3" fmla="*/ 132117 h 137441"/>
                <a:gd name="connsiteX4" fmla="*/ 628649 w 800100"/>
                <a:gd name="connsiteY4" fmla="*/ 886 h 137441"/>
                <a:gd name="connsiteX5" fmla="*/ 717549 w 800100"/>
                <a:gd name="connsiteY5" fmla="*/ 77086 h 137441"/>
                <a:gd name="connsiteX6" fmla="*/ 800100 w 800100"/>
                <a:gd name="connsiteY6" fmla="*/ 125767 h 137441"/>
                <a:gd name="connsiteX0" fmla="*/ 0 w 904875"/>
                <a:gd name="connsiteY0" fmla="*/ 884 h 137441"/>
                <a:gd name="connsiteX1" fmla="*/ 160867 w 904875"/>
                <a:gd name="connsiteY1" fmla="*/ 137409 h 137441"/>
                <a:gd name="connsiteX2" fmla="*/ 342900 w 904875"/>
                <a:gd name="connsiteY2" fmla="*/ 13585 h 137441"/>
                <a:gd name="connsiteX3" fmla="*/ 482600 w 904875"/>
                <a:gd name="connsiteY3" fmla="*/ 132117 h 137441"/>
                <a:gd name="connsiteX4" fmla="*/ 628649 w 904875"/>
                <a:gd name="connsiteY4" fmla="*/ 886 h 137441"/>
                <a:gd name="connsiteX5" fmla="*/ 717549 w 904875"/>
                <a:gd name="connsiteY5" fmla="*/ 77086 h 137441"/>
                <a:gd name="connsiteX6" fmla="*/ 904875 w 904875"/>
                <a:gd name="connsiteY6" fmla="*/ 17817 h 137441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437 h 151520"/>
                <a:gd name="connsiteX1" fmla="*/ 160867 w 904875"/>
                <a:gd name="connsiteY1" fmla="*/ 136962 h 151520"/>
                <a:gd name="connsiteX2" fmla="*/ 342900 w 904875"/>
                <a:gd name="connsiteY2" fmla="*/ 13138 h 151520"/>
                <a:gd name="connsiteX3" fmla="*/ 485775 w 904875"/>
                <a:gd name="connsiteY3" fmla="*/ 147545 h 151520"/>
                <a:gd name="connsiteX4" fmla="*/ 628649 w 904875"/>
                <a:gd name="connsiteY4" fmla="*/ 439 h 151520"/>
                <a:gd name="connsiteX5" fmla="*/ 796924 w 904875"/>
                <a:gd name="connsiteY5" fmla="*/ 149664 h 151520"/>
                <a:gd name="connsiteX6" fmla="*/ 904875 w 904875"/>
                <a:gd name="connsiteY6" fmla="*/ 17370 h 151520"/>
                <a:gd name="connsiteX0" fmla="*/ 0 w 904875"/>
                <a:gd name="connsiteY0" fmla="*/ 0 h 151083"/>
                <a:gd name="connsiteX1" fmla="*/ 160867 w 904875"/>
                <a:gd name="connsiteY1" fmla="*/ 136525 h 151083"/>
                <a:gd name="connsiteX2" fmla="*/ 342900 w 904875"/>
                <a:gd name="connsiteY2" fmla="*/ 12701 h 151083"/>
                <a:gd name="connsiteX3" fmla="*/ 485775 w 904875"/>
                <a:gd name="connsiteY3" fmla="*/ 147108 h 151083"/>
                <a:gd name="connsiteX4" fmla="*/ 628649 w 904875"/>
                <a:gd name="connsiteY4" fmla="*/ 2 h 151083"/>
                <a:gd name="connsiteX5" fmla="*/ 796924 w 904875"/>
                <a:gd name="connsiteY5" fmla="*/ 149227 h 151083"/>
                <a:gd name="connsiteX6" fmla="*/ 904875 w 904875"/>
                <a:gd name="connsiteY6" fmla="*/ 16933 h 151083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882650"/>
                <a:gd name="connsiteY0" fmla="*/ 0 h 147125"/>
                <a:gd name="connsiteX1" fmla="*/ 160867 w 882650"/>
                <a:gd name="connsiteY1" fmla="*/ 136525 h 147125"/>
                <a:gd name="connsiteX2" fmla="*/ 342900 w 882650"/>
                <a:gd name="connsiteY2" fmla="*/ 12701 h 147125"/>
                <a:gd name="connsiteX3" fmla="*/ 485775 w 882650"/>
                <a:gd name="connsiteY3" fmla="*/ 147108 h 147125"/>
                <a:gd name="connsiteX4" fmla="*/ 628649 w 882650"/>
                <a:gd name="connsiteY4" fmla="*/ 2 h 147125"/>
                <a:gd name="connsiteX5" fmla="*/ 765174 w 882650"/>
                <a:gd name="connsiteY5" fmla="*/ 130177 h 147125"/>
                <a:gd name="connsiteX6" fmla="*/ 882650 w 882650"/>
                <a:gd name="connsiteY6" fmla="*/ 64558 h 147125"/>
                <a:gd name="connsiteX0" fmla="*/ 0 w 908050"/>
                <a:gd name="connsiteY0" fmla="*/ 0 h 147125"/>
                <a:gd name="connsiteX1" fmla="*/ 160867 w 908050"/>
                <a:gd name="connsiteY1" fmla="*/ 136525 h 147125"/>
                <a:gd name="connsiteX2" fmla="*/ 342900 w 908050"/>
                <a:gd name="connsiteY2" fmla="*/ 12701 h 147125"/>
                <a:gd name="connsiteX3" fmla="*/ 485775 w 908050"/>
                <a:gd name="connsiteY3" fmla="*/ 147108 h 147125"/>
                <a:gd name="connsiteX4" fmla="*/ 628649 w 908050"/>
                <a:gd name="connsiteY4" fmla="*/ 2 h 147125"/>
                <a:gd name="connsiteX5" fmla="*/ 765174 w 908050"/>
                <a:gd name="connsiteY5" fmla="*/ 130177 h 147125"/>
                <a:gd name="connsiteX6" fmla="*/ 908050 w 908050"/>
                <a:gd name="connsiteY6" fmla="*/ 10583 h 147125"/>
                <a:gd name="connsiteX0" fmla="*/ 0 w 908050"/>
                <a:gd name="connsiteY0" fmla="*/ 0 h 165116"/>
                <a:gd name="connsiteX1" fmla="*/ 160867 w 908050"/>
                <a:gd name="connsiteY1" fmla="*/ 136525 h 165116"/>
                <a:gd name="connsiteX2" fmla="*/ 342900 w 908050"/>
                <a:gd name="connsiteY2" fmla="*/ 12701 h 165116"/>
                <a:gd name="connsiteX3" fmla="*/ 485775 w 908050"/>
                <a:gd name="connsiteY3" fmla="*/ 147108 h 165116"/>
                <a:gd name="connsiteX4" fmla="*/ 628649 w 908050"/>
                <a:gd name="connsiteY4" fmla="*/ 2 h 165116"/>
                <a:gd name="connsiteX5" fmla="*/ 835024 w 908050"/>
                <a:gd name="connsiteY5" fmla="*/ 165102 h 165116"/>
                <a:gd name="connsiteX6" fmla="*/ 908050 w 908050"/>
                <a:gd name="connsiteY6" fmla="*/ 10583 h 165116"/>
                <a:gd name="connsiteX0" fmla="*/ 0 w 1006475"/>
                <a:gd name="connsiteY0" fmla="*/ 0 h 165102"/>
                <a:gd name="connsiteX1" fmla="*/ 160867 w 1006475"/>
                <a:gd name="connsiteY1" fmla="*/ 13652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  <a:gd name="connsiteX0" fmla="*/ 0 w 1006475"/>
                <a:gd name="connsiteY0" fmla="*/ 0 h 165102"/>
                <a:gd name="connsiteX1" fmla="*/ 160866 w 1006475"/>
                <a:gd name="connsiteY1" fmla="*/ 15557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475" h="165102">
                  <a:moveTo>
                    <a:pt x="0" y="0"/>
                  </a:moveTo>
                  <a:cubicBezTo>
                    <a:pt x="87842" y="124530"/>
                    <a:pt x="103716" y="153458"/>
                    <a:pt x="160866" y="155575"/>
                  </a:cubicBezTo>
                  <a:cubicBezTo>
                    <a:pt x="218016" y="157692"/>
                    <a:pt x="301978" y="36866"/>
                    <a:pt x="342900" y="12701"/>
                  </a:cubicBezTo>
                  <a:cubicBezTo>
                    <a:pt x="387350" y="63853"/>
                    <a:pt x="454025" y="128940"/>
                    <a:pt x="485775" y="147108"/>
                  </a:cubicBezTo>
                  <a:cubicBezTo>
                    <a:pt x="530225" y="148696"/>
                    <a:pt x="593724" y="39160"/>
                    <a:pt x="628649" y="2"/>
                  </a:cubicBezTo>
                  <a:cubicBezTo>
                    <a:pt x="705907" y="70205"/>
                    <a:pt x="772053" y="164926"/>
                    <a:pt x="835024" y="165102"/>
                  </a:cubicBezTo>
                  <a:cubicBezTo>
                    <a:pt x="897995" y="165278"/>
                    <a:pt x="992716" y="-7056"/>
                    <a:pt x="1006475" y="1058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2508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159322" y="3890367"/>
            <a:ext cx="889000" cy="4308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 Narrow"/>
                <a:cs typeface="Arial Narrow"/>
              </a:rPr>
              <a:t>warm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977372" y="3755716"/>
            <a:ext cx="88900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86972" y="3114366"/>
            <a:ext cx="88900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2100909" y="138476"/>
            <a:ext cx="4847612" cy="1024802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 </a:t>
            </a:r>
            <a:r>
              <a:rPr lang="en-US" sz="3200" b="1" i="1" u="sng" dirty="0" smtClean="0">
                <a:solidFill>
                  <a:srgbClr val="FF0000"/>
                </a:solidFill>
                <a:effectLst>
                  <a:glow rad="508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glow rad="50800">
                    <a:scrgbClr r="0" g="0" b="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does it loiter?</a:t>
            </a:r>
            <a:endParaRPr lang="en-US" sz="28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40427" y="4572052"/>
            <a:ext cx="4155713" cy="593492"/>
          </a:xfrm>
          <a:prstGeom prst="rect">
            <a:avLst/>
          </a:prstGeom>
          <a:solidFill>
            <a:schemeClr val="bg1"/>
          </a:solidFill>
          <a:ln w="38100" cmpd="dbl"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kern="1200" dirty="0" smtClean="0">
                <a:latin typeface="Comic Sans MS"/>
                <a:cs typeface="Comic Sans MS"/>
              </a:rPr>
              <a:t>Warm SST = 2.5°C above freezing</a:t>
            </a:r>
          </a:p>
          <a:p>
            <a:pPr algn="ctr">
              <a:lnSpc>
                <a:spcPct val="110000"/>
              </a:lnSpc>
            </a:pPr>
            <a:r>
              <a:rPr lang="en-US" sz="1400" kern="1200" dirty="0" smtClean="0">
                <a:latin typeface="Comic Sans MS"/>
                <a:cs typeface="Comic Sans MS"/>
              </a:rPr>
              <a:t>can melt ~ 35 cm/day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41689" y="1563830"/>
            <a:ext cx="3813865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6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   </a:t>
            </a:r>
            <a:r>
              <a:rPr lang="en-US" sz="2600" u="dbl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retreat season</a:t>
            </a:r>
          </a:p>
          <a:p>
            <a:endParaRPr lang="en-US" sz="1000" u="sng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i="1" u="sng" dirty="0" smtClean="0">
                <a:latin typeface="Times" charset="0"/>
                <a:ea typeface="Times" charset="0"/>
                <a:cs typeface="Times" charset="0"/>
              </a:rPr>
              <a:t>Retreat </a:t>
            </a:r>
          </a:p>
          <a:p>
            <a:pPr lvl="1"/>
            <a:r>
              <a:rPr lang="en-US" sz="2400" b="1" dirty="0" smtClean="0"/>
              <a:t>On</a:t>
            </a:r>
            <a:r>
              <a:rPr lang="en-US" sz="2400" dirty="0" smtClean="0"/>
              <a:t>-ice winds</a:t>
            </a:r>
          </a:p>
          <a:p>
            <a:pPr lvl="1"/>
            <a:endParaRPr lang="en-US" sz="1000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i="1" u="sng" dirty="0" smtClean="0">
                <a:effectLst>
                  <a:outerShdw blurRad="50800" dist="25400" dir="2700000" algn="tl" rotWithShape="0">
                    <a:srgbClr val="FF0000">
                      <a:alpha val="43000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Loitering</a:t>
            </a:r>
          </a:p>
          <a:p>
            <a:pPr lvl="1"/>
            <a:r>
              <a:rPr lang="en-US" sz="2400" b="1" dirty="0" smtClean="0"/>
              <a:t>Off</a:t>
            </a:r>
            <a:r>
              <a:rPr lang="en-US" sz="2400" dirty="0" smtClean="0"/>
              <a:t>-ice winds + </a:t>
            </a:r>
            <a:r>
              <a:rPr lang="en-US" sz="2400" dirty="0" smtClean="0">
                <a:solidFill>
                  <a:srgbClr val="FF0000"/>
                </a:solidFill>
              </a:rPr>
              <a:t>warm</a:t>
            </a:r>
            <a:r>
              <a:rPr lang="en-US" sz="2400" dirty="0" smtClean="0"/>
              <a:t> SST</a:t>
            </a:r>
          </a:p>
          <a:p>
            <a:pPr lvl="1"/>
            <a:endParaRPr lang="en-US" sz="1000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i="1" u="sng" dirty="0" smtClean="0">
                <a:effectLst>
                  <a:outerShdw blurRad="50800" dist="25400" dir="2700000" algn="tl" rotWithShape="0">
                    <a:srgbClr val="0000FF">
                      <a:alpha val="43000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Advance</a:t>
            </a:r>
          </a:p>
          <a:p>
            <a:pPr lvl="1"/>
            <a:r>
              <a:rPr lang="en-US" sz="2400" b="1" dirty="0" smtClean="0"/>
              <a:t>Off</a:t>
            </a:r>
            <a:r>
              <a:rPr lang="en-US" sz="2400" dirty="0" smtClean="0"/>
              <a:t>-ice winds + </a:t>
            </a:r>
            <a:r>
              <a:rPr lang="en-US" sz="2400" dirty="0" smtClean="0">
                <a:solidFill>
                  <a:srgbClr val="0000FF"/>
                </a:solidFill>
              </a:rPr>
              <a:t>cold</a:t>
            </a:r>
            <a:r>
              <a:rPr lang="en-US" sz="2400" dirty="0" smtClean="0"/>
              <a:t> SST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72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2313922" y="3450916"/>
            <a:ext cx="88900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580353" y="2178260"/>
            <a:ext cx="1890912" cy="1812497"/>
            <a:chOff x="11669247" y="22957078"/>
            <a:chExt cx="1890912" cy="1812497"/>
          </a:xfrm>
        </p:grpSpPr>
        <p:sp>
          <p:nvSpPr>
            <p:cNvPr id="72" name="Rectangle 71"/>
            <p:cNvSpPr/>
            <p:nvPr/>
          </p:nvSpPr>
          <p:spPr>
            <a:xfrm rot="18793634">
              <a:off x="11437231" y="23317578"/>
              <a:ext cx="1644028" cy="923028"/>
            </a:xfrm>
            <a:prstGeom prst="rect">
              <a:avLst/>
            </a:prstGeom>
            <a:pattFill prst="pct10">
              <a:fgClr>
                <a:prstClr val="black"/>
              </a:fgClr>
              <a:bgClr>
                <a:prstClr val="white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flipH="1">
              <a:off x="12015816" y="23439802"/>
              <a:ext cx="1136472" cy="1329773"/>
            </a:xfrm>
            <a:prstGeom prst="line">
              <a:avLst/>
            </a:prstGeom>
            <a:ln w="444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13076358" y="23223286"/>
              <a:ext cx="483801" cy="393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Times New Roman"/>
                  <a:ea typeface="ＭＳ Ｐゴシック" charset="0"/>
                  <a:cs typeface="Times New Roman"/>
                </a:rPr>
                <a:t>ice</a:t>
              </a:r>
            </a:p>
            <a:p>
              <a:pPr algn="ctr" defTabSz="9144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Times New Roman"/>
                  <a:ea typeface="ＭＳ Ｐゴシック" charset="0"/>
                  <a:cs typeface="Times New Roman"/>
                </a:rPr>
                <a:t>edge</a:t>
              </a:r>
            </a:p>
          </p:txBody>
        </p:sp>
        <p:grpSp>
          <p:nvGrpSpPr>
            <p:cNvPr id="76" name="Group 75"/>
            <p:cNvGrpSpPr/>
            <p:nvPr/>
          </p:nvGrpSpPr>
          <p:grpSpPr>
            <a:xfrm rot="18694967">
              <a:off x="11802597" y="24030392"/>
              <a:ext cx="152400" cy="419100"/>
              <a:chOff x="8610600" y="5334000"/>
              <a:chExt cx="152400" cy="419100"/>
            </a:xfrm>
          </p:grpSpPr>
          <p:sp>
            <p:nvSpPr>
              <p:cNvPr id="96" name="Snip Diagonal Corner Rectangle 95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 rot="18694967">
              <a:off x="12237572" y="24198667"/>
              <a:ext cx="152400" cy="419100"/>
              <a:chOff x="8610600" y="5334000"/>
              <a:chExt cx="152400" cy="419100"/>
            </a:xfrm>
          </p:grpSpPr>
          <p:sp>
            <p:nvSpPr>
              <p:cNvPr id="94" name="Snip Diagonal Corner Rectangle 93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5" name="Straight Arrow Connector 94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 rot="18694967">
              <a:off x="12104222" y="23506517"/>
              <a:ext cx="152400" cy="419100"/>
              <a:chOff x="8610600" y="5334000"/>
              <a:chExt cx="152400" cy="419100"/>
            </a:xfrm>
          </p:grpSpPr>
          <p:sp>
            <p:nvSpPr>
              <p:cNvPr id="92" name="Snip Diagonal Corner Rectangle 91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 rot="18694967">
              <a:off x="12637622" y="23947842"/>
              <a:ext cx="152400" cy="419100"/>
              <a:chOff x="8610600" y="5334000"/>
              <a:chExt cx="152400" cy="419100"/>
            </a:xfrm>
          </p:grpSpPr>
          <p:sp>
            <p:nvSpPr>
              <p:cNvPr id="90" name="Snip Diagonal Corner Rectangle 89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 rot="18694967">
              <a:off x="13066247" y="23674792"/>
              <a:ext cx="152400" cy="419100"/>
              <a:chOff x="8610600" y="5334000"/>
              <a:chExt cx="152400" cy="419100"/>
            </a:xfrm>
          </p:grpSpPr>
          <p:sp>
            <p:nvSpPr>
              <p:cNvPr id="88" name="Snip Diagonal Corner Rectangle 87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9" name="Straight Arrow Connector 88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 rot="18694967">
              <a:off x="12589997" y="23471592"/>
              <a:ext cx="152400" cy="419100"/>
              <a:chOff x="8610600" y="5334000"/>
              <a:chExt cx="152400" cy="419100"/>
            </a:xfrm>
          </p:grpSpPr>
          <p:sp>
            <p:nvSpPr>
              <p:cNvPr id="86" name="Snip Diagonal Corner Rectangle 85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rot="18694967">
              <a:off x="12643972" y="23147743"/>
              <a:ext cx="152400" cy="419100"/>
              <a:chOff x="8610600" y="5334000"/>
              <a:chExt cx="152400" cy="419100"/>
            </a:xfrm>
          </p:grpSpPr>
          <p:sp>
            <p:nvSpPr>
              <p:cNvPr id="84" name="Snip Diagonal Corner Rectangle 83"/>
              <p:cNvSpPr/>
              <p:nvPr/>
            </p:nvSpPr>
            <p:spPr>
              <a:xfrm>
                <a:off x="8610600" y="5334000"/>
                <a:ext cx="152400" cy="152400"/>
              </a:xfrm>
              <a:prstGeom prst="snip2DiagRect">
                <a:avLst/>
              </a:prstGeom>
              <a:pattFill prst="openDmnd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8686800" y="5448300"/>
                <a:ext cx="0" cy="3048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Arrow Connector 82"/>
            <p:cNvCxnSpPr/>
            <p:nvPr/>
          </p:nvCxnSpPr>
          <p:spPr>
            <a:xfrm>
              <a:off x="12343342" y="24132115"/>
              <a:ext cx="784225" cy="244475"/>
            </a:xfrm>
            <a:prstGeom prst="straightConnector1">
              <a:avLst/>
            </a:prstGeom>
            <a:ln w="381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311146" y="1996611"/>
            <a:ext cx="1833685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/>
            <a:r>
              <a:rPr lang="en-US" sz="2000" b="1" u="sng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Loitering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  <a:p>
            <a:pPr algn="l"/>
            <a:r>
              <a:rPr lang="en-US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wind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+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warm SST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028326" y="2352210"/>
            <a:ext cx="574313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/>
            <a:r>
              <a:rPr lang="en-US" sz="1400" dirty="0" smtClean="0">
                <a:latin typeface="Arial Narrow"/>
                <a:cs typeface="Arial Narrow"/>
              </a:rPr>
              <a:t>ice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495749" y="3800970"/>
            <a:ext cx="866774" cy="225427"/>
            <a:chOff x="12595227" y="22767925"/>
            <a:chExt cx="866774" cy="225427"/>
          </a:xfrm>
        </p:grpSpPr>
        <p:sp>
          <p:nvSpPr>
            <p:cNvPr id="70" name="Freeform 69"/>
            <p:cNvSpPr/>
            <p:nvPr/>
          </p:nvSpPr>
          <p:spPr>
            <a:xfrm>
              <a:off x="12595227" y="22767925"/>
              <a:ext cx="657224" cy="88902"/>
            </a:xfrm>
            <a:custGeom>
              <a:avLst/>
              <a:gdLst>
                <a:gd name="connsiteX0" fmla="*/ 0 w 406400"/>
                <a:gd name="connsiteY0" fmla="*/ 8467 h 262478"/>
                <a:gd name="connsiteX1" fmla="*/ 160867 w 406400"/>
                <a:gd name="connsiteY1" fmla="*/ 262467 h 262478"/>
                <a:gd name="connsiteX2" fmla="*/ 406400 w 406400"/>
                <a:gd name="connsiteY2" fmla="*/ 0 h 262478"/>
                <a:gd name="connsiteX3" fmla="*/ 406400 w 406400"/>
                <a:gd name="connsiteY3" fmla="*/ 0 h 262478"/>
                <a:gd name="connsiteX0" fmla="*/ 0 w 406400"/>
                <a:gd name="connsiteY0" fmla="*/ 8467 h 145103"/>
                <a:gd name="connsiteX1" fmla="*/ 160867 w 406400"/>
                <a:gd name="connsiteY1" fmla="*/ 144992 h 145103"/>
                <a:gd name="connsiteX2" fmla="*/ 406400 w 406400"/>
                <a:gd name="connsiteY2" fmla="*/ 0 h 145103"/>
                <a:gd name="connsiteX3" fmla="*/ 406400 w 406400"/>
                <a:gd name="connsiteY3" fmla="*/ 0 h 145103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673100"/>
                <a:gd name="connsiteY0" fmla="*/ 16275 h 153749"/>
                <a:gd name="connsiteX1" fmla="*/ 160867 w 673100"/>
                <a:gd name="connsiteY1" fmla="*/ 152800 h 153749"/>
                <a:gd name="connsiteX2" fmla="*/ 301625 w 673100"/>
                <a:gd name="connsiteY2" fmla="*/ 73426 h 153749"/>
                <a:gd name="connsiteX3" fmla="*/ 406400 w 673100"/>
                <a:gd name="connsiteY3" fmla="*/ 7808 h 153749"/>
                <a:gd name="connsiteX4" fmla="*/ 673100 w 673100"/>
                <a:gd name="connsiteY4" fmla="*/ 26858 h 153749"/>
                <a:gd name="connsiteX0" fmla="*/ 0 w 673100"/>
                <a:gd name="connsiteY0" fmla="*/ 212 h 137686"/>
                <a:gd name="connsiteX1" fmla="*/ 160867 w 673100"/>
                <a:gd name="connsiteY1" fmla="*/ 136737 h 137686"/>
                <a:gd name="connsiteX2" fmla="*/ 301625 w 673100"/>
                <a:gd name="connsiteY2" fmla="*/ 57363 h 137686"/>
                <a:gd name="connsiteX3" fmla="*/ 482600 w 673100"/>
                <a:gd name="connsiteY3" fmla="*/ 131445 h 137686"/>
                <a:gd name="connsiteX4" fmla="*/ 673100 w 673100"/>
                <a:gd name="connsiteY4" fmla="*/ 10795 h 137686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774700"/>
                <a:gd name="connsiteY0" fmla="*/ 0 h 166174"/>
                <a:gd name="connsiteX1" fmla="*/ 160867 w 774700"/>
                <a:gd name="connsiteY1" fmla="*/ 136525 h 166174"/>
                <a:gd name="connsiteX2" fmla="*/ 342900 w 774700"/>
                <a:gd name="connsiteY2" fmla="*/ 12701 h 166174"/>
                <a:gd name="connsiteX3" fmla="*/ 482600 w 774700"/>
                <a:gd name="connsiteY3" fmla="*/ 131233 h 166174"/>
                <a:gd name="connsiteX4" fmla="*/ 609599 w 774700"/>
                <a:gd name="connsiteY4" fmla="*/ 22227 h 166174"/>
                <a:gd name="connsiteX5" fmla="*/ 774700 w 774700"/>
                <a:gd name="connsiteY5" fmla="*/ 166158 h 166174"/>
                <a:gd name="connsiteX0" fmla="*/ 0 w 774700"/>
                <a:gd name="connsiteY0" fmla="*/ 0 h 166184"/>
                <a:gd name="connsiteX1" fmla="*/ 160867 w 774700"/>
                <a:gd name="connsiteY1" fmla="*/ 136525 h 166184"/>
                <a:gd name="connsiteX2" fmla="*/ 342900 w 774700"/>
                <a:gd name="connsiteY2" fmla="*/ 12701 h 166184"/>
                <a:gd name="connsiteX3" fmla="*/ 482600 w 774700"/>
                <a:gd name="connsiteY3" fmla="*/ 131233 h 166184"/>
                <a:gd name="connsiteX4" fmla="*/ 609599 w 774700"/>
                <a:gd name="connsiteY4" fmla="*/ 22227 h 166184"/>
                <a:gd name="connsiteX5" fmla="*/ 774700 w 774700"/>
                <a:gd name="connsiteY5" fmla="*/ 166158 h 166184"/>
                <a:gd name="connsiteX0" fmla="*/ 0 w 774700"/>
                <a:gd name="connsiteY0" fmla="*/ 0 h 166179"/>
                <a:gd name="connsiteX1" fmla="*/ 160867 w 774700"/>
                <a:gd name="connsiteY1" fmla="*/ 136525 h 166179"/>
                <a:gd name="connsiteX2" fmla="*/ 342900 w 774700"/>
                <a:gd name="connsiteY2" fmla="*/ 12701 h 166179"/>
                <a:gd name="connsiteX3" fmla="*/ 482600 w 774700"/>
                <a:gd name="connsiteY3" fmla="*/ 131233 h 166179"/>
                <a:gd name="connsiteX4" fmla="*/ 628649 w 774700"/>
                <a:gd name="connsiteY4" fmla="*/ 2 h 166179"/>
                <a:gd name="connsiteX5" fmla="*/ 774700 w 774700"/>
                <a:gd name="connsiteY5" fmla="*/ 166158 h 166179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800100"/>
                <a:gd name="connsiteY0" fmla="*/ 0 h 136557"/>
                <a:gd name="connsiteX1" fmla="*/ 160867 w 800100"/>
                <a:gd name="connsiteY1" fmla="*/ 136525 h 136557"/>
                <a:gd name="connsiteX2" fmla="*/ 342900 w 800100"/>
                <a:gd name="connsiteY2" fmla="*/ 12701 h 136557"/>
                <a:gd name="connsiteX3" fmla="*/ 482600 w 800100"/>
                <a:gd name="connsiteY3" fmla="*/ 131233 h 136557"/>
                <a:gd name="connsiteX4" fmla="*/ 628649 w 800100"/>
                <a:gd name="connsiteY4" fmla="*/ 2 h 136557"/>
                <a:gd name="connsiteX5" fmla="*/ 800100 w 800100"/>
                <a:gd name="connsiteY5" fmla="*/ 124883 h 136557"/>
                <a:gd name="connsiteX0" fmla="*/ 0 w 800100"/>
                <a:gd name="connsiteY0" fmla="*/ 884 h 137441"/>
                <a:gd name="connsiteX1" fmla="*/ 160867 w 800100"/>
                <a:gd name="connsiteY1" fmla="*/ 137409 h 137441"/>
                <a:gd name="connsiteX2" fmla="*/ 342900 w 800100"/>
                <a:gd name="connsiteY2" fmla="*/ 13585 h 137441"/>
                <a:gd name="connsiteX3" fmla="*/ 482600 w 800100"/>
                <a:gd name="connsiteY3" fmla="*/ 132117 h 137441"/>
                <a:gd name="connsiteX4" fmla="*/ 628649 w 800100"/>
                <a:gd name="connsiteY4" fmla="*/ 886 h 137441"/>
                <a:gd name="connsiteX5" fmla="*/ 717549 w 800100"/>
                <a:gd name="connsiteY5" fmla="*/ 77086 h 137441"/>
                <a:gd name="connsiteX6" fmla="*/ 800100 w 800100"/>
                <a:gd name="connsiteY6" fmla="*/ 125767 h 137441"/>
                <a:gd name="connsiteX0" fmla="*/ 0 w 904875"/>
                <a:gd name="connsiteY0" fmla="*/ 884 h 137441"/>
                <a:gd name="connsiteX1" fmla="*/ 160867 w 904875"/>
                <a:gd name="connsiteY1" fmla="*/ 137409 h 137441"/>
                <a:gd name="connsiteX2" fmla="*/ 342900 w 904875"/>
                <a:gd name="connsiteY2" fmla="*/ 13585 h 137441"/>
                <a:gd name="connsiteX3" fmla="*/ 482600 w 904875"/>
                <a:gd name="connsiteY3" fmla="*/ 132117 h 137441"/>
                <a:gd name="connsiteX4" fmla="*/ 628649 w 904875"/>
                <a:gd name="connsiteY4" fmla="*/ 886 h 137441"/>
                <a:gd name="connsiteX5" fmla="*/ 717549 w 904875"/>
                <a:gd name="connsiteY5" fmla="*/ 77086 h 137441"/>
                <a:gd name="connsiteX6" fmla="*/ 904875 w 904875"/>
                <a:gd name="connsiteY6" fmla="*/ 17817 h 137441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437 h 151520"/>
                <a:gd name="connsiteX1" fmla="*/ 160867 w 904875"/>
                <a:gd name="connsiteY1" fmla="*/ 136962 h 151520"/>
                <a:gd name="connsiteX2" fmla="*/ 342900 w 904875"/>
                <a:gd name="connsiteY2" fmla="*/ 13138 h 151520"/>
                <a:gd name="connsiteX3" fmla="*/ 485775 w 904875"/>
                <a:gd name="connsiteY3" fmla="*/ 147545 h 151520"/>
                <a:gd name="connsiteX4" fmla="*/ 628649 w 904875"/>
                <a:gd name="connsiteY4" fmla="*/ 439 h 151520"/>
                <a:gd name="connsiteX5" fmla="*/ 796924 w 904875"/>
                <a:gd name="connsiteY5" fmla="*/ 149664 h 151520"/>
                <a:gd name="connsiteX6" fmla="*/ 904875 w 904875"/>
                <a:gd name="connsiteY6" fmla="*/ 17370 h 151520"/>
                <a:gd name="connsiteX0" fmla="*/ 0 w 904875"/>
                <a:gd name="connsiteY0" fmla="*/ 0 h 151083"/>
                <a:gd name="connsiteX1" fmla="*/ 160867 w 904875"/>
                <a:gd name="connsiteY1" fmla="*/ 136525 h 151083"/>
                <a:gd name="connsiteX2" fmla="*/ 342900 w 904875"/>
                <a:gd name="connsiteY2" fmla="*/ 12701 h 151083"/>
                <a:gd name="connsiteX3" fmla="*/ 485775 w 904875"/>
                <a:gd name="connsiteY3" fmla="*/ 147108 h 151083"/>
                <a:gd name="connsiteX4" fmla="*/ 628649 w 904875"/>
                <a:gd name="connsiteY4" fmla="*/ 2 h 151083"/>
                <a:gd name="connsiteX5" fmla="*/ 796924 w 904875"/>
                <a:gd name="connsiteY5" fmla="*/ 149227 h 151083"/>
                <a:gd name="connsiteX6" fmla="*/ 904875 w 904875"/>
                <a:gd name="connsiteY6" fmla="*/ 16933 h 151083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882650"/>
                <a:gd name="connsiteY0" fmla="*/ 0 h 147125"/>
                <a:gd name="connsiteX1" fmla="*/ 160867 w 882650"/>
                <a:gd name="connsiteY1" fmla="*/ 136525 h 147125"/>
                <a:gd name="connsiteX2" fmla="*/ 342900 w 882650"/>
                <a:gd name="connsiteY2" fmla="*/ 12701 h 147125"/>
                <a:gd name="connsiteX3" fmla="*/ 485775 w 882650"/>
                <a:gd name="connsiteY3" fmla="*/ 147108 h 147125"/>
                <a:gd name="connsiteX4" fmla="*/ 628649 w 882650"/>
                <a:gd name="connsiteY4" fmla="*/ 2 h 147125"/>
                <a:gd name="connsiteX5" fmla="*/ 765174 w 882650"/>
                <a:gd name="connsiteY5" fmla="*/ 130177 h 147125"/>
                <a:gd name="connsiteX6" fmla="*/ 882650 w 882650"/>
                <a:gd name="connsiteY6" fmla="*/ 64558 h 147125"/>
                <a:gd name="connsiteX0" fmla="*/ 0 w 908050"/>
                <a:gd name="connsiteY0" fmla="*/ 0 h 147125"/>
                <a:gd name="connsiteX1" fmla="*/ 160867 w 908050"/>
                <a:gd name="connsiteY1" fmla="*/ 136525 h 147125"/>
                <a:gd name="connsiteX2" fmla="*/ 342900 w 908050"/>
                <a:gd name="connsiteY2" fmla="*/ 12701 h 147125"/>
                <a:gd name="connsiteX3" fmla="*/ 485775 w 908050"/>
                <a:gd name="connsiteY3" fmla="*/ 147108 h 147125"/>
                <a:gd name="connsiteX4" fmla="*/ 628649 w 908050"/>
                <a:gd name="connsiteY4" fmla="*/ 2 h 147125"/>
                <a:gd name="connsiteX5" fmla="*/ 765174 w 908050"/>
                <a:gd name="connsiteY5" fmla="*/ 130177 h 147125"/>
                <a:gd name="connsiteX6" fmla="*/ 908050 w 908050"/>
                <a:gd name="connsiteY6" fmla="*/ 10583 h 147125"/>
                <a:gd name="connsiteX0" fmla="*/ 0 w 908050"/>
                <a:gd name="connsiteY0" fmla="*/ 0 h 165116"/>
                <a:gd name="connsiteX1" fmla="*/ 160867 w 908050"/>
                <a:gd name="connsiteY1" fmla="*/ 136525 h 165116"/>
                <a:gd name="connsiteX2" fmla="*/ 342900 w 908050"/>
                <a:gd name="connsiteY2" fmla="*/ 12701 h 165116"/>
                <a:gd name="connsiteX3" fmla="*/ 485775 w 908050"/>
                <a:gd name="connsiteY3" fmla="*/ 147108 h 165116"/>
                <a:gd name="connsiteX4" fmla="*/ 628649 w 908050"/>
                <a:gd name="connsiteY4" fmla="*/ 2 h 165116"/>
                <a:gd name="connsiteX5" fmla="*/ 835024 w 908050"/>
                <a:gd name="connsiteY5" fmla="*/ 165102 h 165116"/>
                <a:gd name="connsiteX6" fmla="*/ 908050 w 908050"/>
                <a:gd name="connsiteY6" fmla="*/ 10583 h 165116"/>
                <a:gd name="connsiteX0" fmla="*/ 0 w 1006475"/>
                <a:gd name="connsiteY0" fmla="*/ 0 h 165102"/>
                <a:gd name="connsiteX1" fmla="*/ 160867 w 1006475"/>
                <a:gd name="connsiteY1" fmla="*/ 13652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  <a:gd name="connsiteX0" fmla="*/ 0 w 1006475"/>
                <a:gd name="connsiteY0" fmla="*/ 0 h 165102"/>
                <a:gd name="connsiteX1" fmla="*/ 160866 w 1006475"/>
                <a:gd name="connsiteY1" fmla="*/ 15557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475" h="165102">
                  <a:moveTo>
                    <a:pt x="0" y="0"/>
                  </a:moveTo>
                  <a:cubicBezTo>
                    <a:pt x="87842" y="124530"/>
                    <a:pt x="103716" y="153458"/>
                    <a:pt x="160866" y="155575"/>
                  </a:cubicBezTo>
                  <a:cubicBezTo>
                    <a:pt x="218016" y="157692"/>
                    <a:pt x="301978" y="36866"/>
                    <a:pt x="342900" y="12701"/>
                  </a:cubicBezTo>
                  <a:cubicBezTo>
                    <a:pt x="387350" y="63853"/>
                    <a:pt x="454025" y="128940"/>
                    <a:pt x="485775" y="147108"/>
                  </a:cubicBezTo>
                  <a:cubicBezTo>
                    <a:pt x="530225" y="148696"/>
                    <a:pt x="593724" y="39160"/>
                    <a:pt x="628649" y="2"/>
                  </a:cubicBezTo>
                  <a:cubicBezTo>
                    <a:pt x="705907" y="70205"/>
                    <a:pt x="772053" y="164926"/>
                    <a:pt x="835024" y="165102"/>
                  </a:cubicBezTo>
                  <a:cubicBezTo>
                    <a:pt x="897995" y="165278"/>
                    <a:pt x="992716" y="-7056"/>
                    <a:pt x="1006475" y="1058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2508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9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12804777" y="22904450"/>
              <a:ext cx="657224" cy="88902"/>
            </a:xfrm>
            <a:custGeom>
              <a:avLst/>
              <a:gdLst>
                <a:gd name="connsiteX0" fmla="*/ 0 w 406400"/>
                <a:gd name="connsiteY0" fmla="*/ 8467 h 262478"/>
                <a:gd name="connsiteX1" fmla="*/ 160867 w 406400"/>
                <a:gd name="connsiteY1" fmla="*/ 262467 h 262478"/>
                <a:gd name="connsiteX2" fmla="*/ 406400 w 406400"/>
                <a:gd name="connsiteY2" fmla="*/ 0 h 262478"/>
                <a:gd name="connsiteX3" fmla="*/ 406400 w 406400"/>
                <a:gd name="connsiteY3" fmla="*/ 0 h 262478"/>
                <a:gd name="connsiteX0" fmla="*/ 0 w 406400"/>
                <a:gd name="connsiteY0" fmla="*/ 8467 h 145103"/>
                <a:gd name="connsiteX1" fmla="*/ 160867 w 406400"/>
                <a:gd name="connsiteY1" fmla="*/ 144992 h 145103"/>
                <a:gd name="connsiteX2" fmla="*/ 406400 w 406400"/>
                <a:gd name="connsiteY2" fmla="*/ 0 h 145103"/>
                <a:gd name="connsiteX3" fmla="*/ 406400 w 406400"/>
                <a:gd name="connsiteY3" fmla="*/ 0 h 145103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06400"/>
                <a:gd name="connsiteY0" fmla="*/ 8467 h 145941"/>
                <a:gd name="connsiteX1" fmla="*/ 160867 w 406400"/>
                <a:gd name="connsiteY1" fmla="*/ 144992 h 145941"/>
                <a:gd name="connsiteX2" fmla="*/ 301625 w 406400"/>
                <a:gd name="connsiteY2" fmla="*/ 65618 h 145941"/>
                <a:gd name="connsiteX3" fmla="*/ 406400 w 406400"/>
                <a:gd name="connsiteY3" fmla="*/ 0 h 145941"/>
                <a:gd name="connsiteX4" fmla="*/ 406400 w 406400"/>
                <a:gd name="connsiteY4" fmla="*/ 0 h 145941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492125"/>
                <a:gd name="connsiteY0" fmla="*/ 11760 h 177918"/>
                <a:gd name="connsiteX1" fmla="*/ 160867 w 492125"/>
                <a:gd name="connsiteY1" fmla="*/ 148285 h 177918"/>
                <a:gd name="connsiteX2" fmla="*/ 301625 w 492125"/>
                <a:gd name="connsiteY2" fmla="*/ 68911 h 177918"/>
                <a:gd name="connsiteX3" fmla="*/ 406400 w 492125"/>
                <a:gd name="connsiteY3" fmla="*/ 3293 h 177918"/>
                <a:gd name="connsiteX4" fmla="*/ 492125 w 492125"/>
                <a:gd name="connsiteY4" fmla="*/ 177918 h 177918"/>
                <a:gd name="connsiteX0" fmla="*/ 0 w 673100"/>
                <a:gd name="connsiteY0" fmla="*/ 16275 h 153749"/>
                <a:gd name="connsiteX1" fmla="*/ 160867 w 673100"/>
                <a:gd name="connsiteY1" fmla="*/ 152800 h 153749"/>
                <a:gd name="connsiteX2" fmla="*/ 301625 w 673100"/>
                <a:gd name="connsiteY2" fmla="*/ 73426 h 153749"/>
                <a:gd name="connsiteX3" fmla="*/ 406400 w 673100"/>
                <a:gd name="connsiteY3" fmla="*/ 7808 h 153749"/>
                <a:gd name="connsiteX4" fmla="*/ 673100 w 673100"/>
                <a:gd name="connsiteY4" fmla="*/ 26858 h 153749"/>
                <a:gd name="connsiteX0" fmla="*/ 0 w 673100"/>
                <a:gd name="connsiteY0" fmla="*/ 212 h 137686"/>
                <a:gd name="connsiteX1" fmla="*/ 160867 w 673100"/>
                <a:gd name="connsiteY1" fmla="*/ 136737 h 137686"/>
                <a:gd name="connsiteX2" fmla="*/ 301625 w 673100"/>
                <a:gd name="connsiteY2" fmla="*/ 57363 h 137686"/>
                <a:gd name="connsiteX3" fmla="*/ 482600 w 673100"/>
                <a:gd name="connsiteY3" fmla="*/ 131445 h 137686"/>
                <a:gd name="connsiteX4" fmla="*/ 673100 w 673100"/>
                <a:gd name="connsiteY4" fmla="*/ 10795 h 137686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212 h 136769"/>
                <a:gd name="connsiteX1" fmla="*/ 160867 w 673100"/>
                <a:gd name="connsiteY1" fmla="*/ 136737 h 136769"/>
                <a:gd name="connsiteX2" fmla="*/ 342900 w 673100"/>
                <a:gd name="connsiteY2" fmla="*/ 12913 h 136769"/>
                <a:gd name="connsiteX3" fmla="*/ 482600 w 673100"/>
                <a:gd name="connsiteY3" fmla="*/ 131445 h 136769"/>
                <a:gd name="connsiteX4" fmla="*/ 673100 w 673100"/>
                <a:gd name="connsiteY4" fmla="*/ 10795 h 136769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673100"/>
                <a:gd name="connsiteY0" fmla="*/ 0 h 136557"/>
                <a:gd name="connsiteX1" fmla="*/ 160867 w 673100"/>
                <a:gd name="connsiteY1" fmla="*/ 136525 h 136557"/>
                <a:gd name="connsiteX2" fmla="*/ 342900 w 673100"/>
                <a:gd name="connsiteY2" fmla="*/ 12701 h 136557"/>
                <a:gd name="connsiteX3" fmla="*/ 482600 w 673100"/>
                <a:gd name="connsiteY3" fmla="*/ 131233 h 136557"/>
                <a:gd name="connsiteX4" fmla="*/ 609599 w 673100"/>
                <a:gd name="connsiteY4" fmla="*/ 22227 h 136557"/>
                <a:gd name="connsiteX5" fmla="*/ 673100 w 673100"/>
                <a:gd name="connsiteY5" fmla="*/ 10583 h 136557"/>
                <a:gd name="connsiteX0" fmla="*/ 0 w 774700"/>
                <a:gd name="connsiteY0" fmla="*/ 0 h 166174"/>
                <a:gd name="connsiteX1" fmla="*/ 160867 w 774700"/>
                <a:gd name="connsiteY1" fmla="*/ 136525 h 166174"/>
                <a:gd name="connsiteX2" fmla="*/ 342900 w 774700"/>
                <a:gd name="connsiteY2" fmla="*/ 12701 h 166174"/>
                <a:gd name="connsiteX3" fmla="*/ 482600 w 774700"/>
                <a:gd name="connsiteY3" fmla="*/ 131233 h 166174"/>
                <a:gd name="connsiteX4" fmla="*/ 609599 w 774700"/>
                <a:gd name="connsiteY4" fmla="*/ 22227 h 166174"/>
                <a:gd name="connsiteX5" fmla="*/ 774700 w 774700"/>
                <a:gd name="connsiteY5" fmla="*/ 166158 h 166174"/>
                <a:gd name="connsiteX0" fmla="*/ 0 w 774700"/>
                <a:gd name="connsiteY0" fmla="*/ 0 h 166184"/>
                <a:gd name="connsiteX1" fmla="*/ 160867 w 774700"/>
                <a:gd name="connsiteY1" fmla="*/ 136525 h 166184"/>
                <a:gd name="connsiteX2" fmla="*/ 342900 w 774700"/>
                <a:gd name="connsiteY2" fmla="*/ 12701 h 166184"/>
                <a:gd name="connsiteX3" fmla="*/ 482600 w 774700"/>
                <a:gd name="connsiteY3" fmla="*/ 131233 h 166184"/>
                <a:gd name="connsiteX4" fmla="*/ 609599 w 774700"/>
                <a:gd name="connsiteY4" fmla="*/ 22227 h 166184"/>
                <a:gd name="connsiteX5" fmla="*/ 774700 w 774700"/>
                <a:gd name="connsiteY5" fmla="*/ 166158 h 166184"/>
                <a:gd name="connsiteX0" fmla="*/ 0 w 774700"/>
                <a:gd name="connsiteY0" fmla="*/ 0 h 166179"/>
                <a:gd name="connsiteX1" fmla="*/ 160867 w 774700"/>
                <a:gd name="connsiteY1" fmla="*/ 136525 h 166179"/>
                <a:gd name="connsiteX2" fmla="*/ 342900 w 774700"/>
                <a:gd name="connsiteY2" fmla="*/ 12701 h 166179"/>
                <a:gd name="connsiteX3" fmla="*/ 482600 w 774700"/>
                <a:gd name="connsiteY3" fmla="*/ 131233 h 166179"/>
                <a:gd name="connsiteX4" fmla="*/ 628649 w 774700"/>
                <a:gd name="connsiteY4" fmla="*/ 2 h 166179"/>
                <a:gd name="connsiteX5" fmla="*/ 774700 w 774700"/>
                <a:gd name="connsiteY5" fmla="*/ 166158 h 166179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774700"/>
                <a:gd name="connsiteY0" fmla="*/ 0 h 166185"/>
                <a:gd name="connsiteX1" fmla="*/ 160867 w 774700"/>
                <a:gd name="connsiteY1" fmla="*/ 136525 h 166185"/>
                <a:gd name="connsiteX2" fmla="*/ 342900 w 774700"/>
                <a:gd name="connsiteY2" fmla="*/ 12701 h 166185"/>
                <a:gd name="connsiteX3" fmla="*/ 482600 w 774700"/>
                <a:gd name="connsiteY3" fmla="*/ 131233 h 166185"/>
                <a:gd name="connsiteX4" fmla="*/ 628649 w 774700"/>
                <a:gd name="connsiteY4" fmla="*/ 2 h 166185"/>
                <a:gd name="connsiteX5" fmla="*/ 774700 w 774700"/>
                <a:gd name="connsiteY5" fmla="*/ 166158 h 166185"/>
                <a:gd name="connsiteX0" fmla="*/ 0 w 800100"/>
                <a:gd name="connsiteY0" fmla="*/ 0 h 136557"/>
                <a:gd name="connsiteX1" fmla="*/ 160867 w 800100"/>
                <a:gd name="connsiteY1" fmla="*/ 136525 h 136557"/>
                <a:gd name="connsiteX2" fmla="*/ 342900 w 800100"/>
                <a:gd name="connsiteY2" fmla="*/ 12701 h 136557"/>
                <a:gd name="connsiteX3" fmla="*/ 482600 w 800100"/>
                <a:gd name="connsiteY3" fmla="*/ 131233 h 136557"/>
                <a:gd name="connsiteX4" fmla="*/ 628649 w 800100"/>
                <a:gd name="connsiteY4" fmla="*/ 2 h 136557"/>
                <a:gd name="connsiteX5" fmla="*/ 800100 w 800100"/>
                <a:gd name="connsiteY5" fmla="*/ 124883 h 136557"/>
                <a:gd name="connsiteX0" fmla="*/ 0 w 800100"/>
                <a:gd name="connsiteY0" fmla="*/ 884 h 137441"/>
                <a:gd name="connsiteX1" fmla="*/ 160867 w 800100"/>
                <a:gd name="connsiteY1" fmla="*/ 137409 h 137441"/>
                <a:gd name="connsiteX2" fmla="*/ 342900 w 800100"/>
                <a:gd name="connsiteY2" fmla="*/ 13585 h 137441"/>
                <a:gd name="connsiteX3" fmla="*/ 482600 w 800100"/>
                <a:gd name="connsiteY3" fmla="*/ 132117 h 137441"/>
                <a:gd name="connsiteX4" fmla="*/ 628649 w 800100"/>
                <a:gd name="connsiteY4" fmla="*/ 886 h 137441"/>
                <a:gd name="connsiteX5" fmla="*/ 717549 w 800100"/>
                <a:gd name="connsiteY5" fmla="*/ 77086 h 137441"/>
                <a:gd name="connsiteX6" fmla="*/ 800100 w 800100"/>
                <a:gd name="connsiteY6" fmla="*/ 125767 h 137441"/>
                <a:gd name="connsiteX0" fmla="*/ 0 w 904875"/>
                <a:gd name="connsiteY0" fmla="*/ 884 h 137441"/>
                <a:gd name="connsiteX1" fmla="*/ 160867 w 904875"/>
                <a:gd name="connsiteY1" fmla="*/ 137409 h 137441"/>
                <a:gd name="connsiteX2" fmla="*/ 342900 w 904875"/>
                <a:gd name="connsiteY2" fmla="*/ 13585 h 137441"/>
                <a:gd name="connsiteX3" fmla="*/ 482600 w 904875"/>
                <a:gd name="connsiteY3" fmla="*/ 132117 h 137441"/>
                <a:gd name="connsiteX4" fmla="*/ 628649 w 904875"/>
                <a:gd name="connsiteY4" fmla="*/ 886 h 137441"/>
                <a:gd name="connsiteX5" fmla="*/ 717549 w 904875"/>
                <a:gd name="connsiteY5" fmla="*/ 77086 h 137441"/>
                <a:gd name="connsiteX6" fmla="*/ 904875 w 904875"/>
                <a:gd name="connsiteY6" fmla="*/ 17817 h 137441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884 h 148009"/>
                <a:gd name="connsiteX1" fmla="*/ 160867 w 904875"/>
                <a:gd name="connsiteY1" fmla="*/ 137409 h 148009"/>
                <a:gd name="connsiteX2" fmla="*/ 342900 w 904875"/>
                <a:gd name="connsiteY2" fmla="*/ 13585 h 148009"/>
                <a:gd name="connsiteX3" fmla="*/ 485775 w 904875"/>
                <a:gd name="connsiteY3" fmla="*/ 147992 h 148009"/>
                <a:gd name="connsiteX4" fmla="*/ 628649 w 904875"/>
                <a:gd name="connsiteY4" fmla="*/ 886 h 148009"/>
                <a:gd name="connsiteX5" fmla="*/ 717549 w 904875"/>
                <a:gd name="connsiteY5" fmla="*/ 77086 h 148009"/>
                <a:gd name="connsiteX6" fmla="*/ 904875 w 904875"/>
                <a:gd name="connsiteY6" fmla="*/ 17817 h 148009"/>
                <a:gd name="connsiteX0" fmla="*/ 0 w 904875"/>
                <a:gd name="connsiteY0" fmla="*/ 437 h 151520"/>
                <a:gd name="connsiteX1" fmla="*/ 160867 w 904875"/>
                <a:gd name="connsiteY1" fmla="*/ 136962 h 151520"/>
                <a:gd name="connsiteX2" fmla="*/ 342900 w 904875"/>
                <a:gd name="connsiteY2" fmla="*/ 13138 h 151520"/>
                <a:gd name="connsiteX3" fmla="*/ 485775 w 904875"/>
                <a:gd name="connsiteY3" fmla="*/ 147545 h 151520"/>
                <a:gd name="connsiteX4" fmla="*/ 628649 w 904875"/>
                <a:gd name="connsiteY4" fmla="*/ 439 h 151520"/>
                <a:gd name="connsiteX5" fmla="*/ 796924 w 904875"/>
                <a:gd name="connsiteY5" fmla="*/ 149664 h 151520"/>
                <a:gd name="connsiteX6" fmla="*/ 904875 w 904875"/>
                <a:gd name="connsiteY6" fmla="*/ 17370 h 151520"/>
                <a:gd name="connsiteX0" fmla="*/ 0 w 904875"/>
                <a:gd name="connsiteY0" fmla="*/ 0 h 151083"/>
                <a:gd name="connsiteX1" fmla="*/ 160867 w 904875"/>
                <a:gd name="connsiteY1" fmla="*/ 136525 h 151083"/>
                <a:gd name="connsiteX2" fmla="*/ 342900 w 904875"/>
                <a:gd name="connsiteY2" fmla="*/ 12701 h 151083"/>
                <a:gd name="connsiteX3" fmla="*/ 485775 w 904875"/>
                <a:gd name="connsiteY3" fmla="*/ 147108 h 151083"/>
                <a:gd name="connsiteX4" fmla="*/ 628649 w 904875"/>
                <a:gd name="connsiteY4" fmla="*/ 2 h 151083"/>
                <a:gd name="connsiteX5" fmla="*/ 796924 w 904875"/>
                <a:gd name="connsiteY5" fmla="*/ 149227 h 151083"/>
                <a:gd name="connsiteX6" fmla="*/ 904875 w 904875"/>
                <a:gd name="connsiteY6" fmla="*/ 16933 h 151083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904875"/>
                <a:gd name="connsiteY0" fmla="*/ 0 h 147125"/>
                <a:gd name="connsiteX1" fmla="*/ 160867 w 904875"/>
                <a:gd name="connsiteY1" fmla="*/ 136525 h 147125"/>
                <a:gd name="connsiteX2" fmla="*/ 342900 w 904875"/>
                <a:gd name="connsiteY2" fmla="*/ 12701 h 147125"/>
                <a:gd name="connsiteX3" fmla="*/ 485775 w 904875"/>
                <a:gd name="connsiteY3" fmla="*/ 147108 h 147125"/>
                <a:gd name="connsiteX4" fmla="*/ 628649 w 904875"/>
                <a:gd name="connsiteY4" fmla="*/ 2 h 147125"/>
                <a:gd name="connsiteX5" fmla="*/ 765174 w 904875"/>
                <a:gd name="connsiteY5" fmla="*/ 130177 h 147125"/>
                <a:gd name="connsiteX6" fmla="*/ 904875 w 904875"/>
                <a:gd name="connsiteY6" fmla="*/ 16933 h 147125"/>
                <a:gd name="connsiteX0" fmla="*/ 0 w 882650"/>
                <a:gd name="connsiteY0" fmla="*/ 0 h 147125"/>
                <a:gd name="connsiteX1" fmla="*/ 160867 w 882650"/>
                <a:gd name="connsiteY1" fmla="*/ 136525 h 147125"/>
                <a:gd name="connsiteX2" fmla="*/ 342900 w 882650"/>
                <a:gd name="connsiteY2" fmla="*/ 12701 h 147125"/>
                <a:gd name="connsiteX3" fmla="*/ 485775 w 882650"/>
                <a:gd name="connsiteY3" fmla="*/ 147108 h 147125"/>
                <a:gd name="connsiteX4" fmla="*/ 628649 w 882650"/>
                <a:gd name="connsiteY4" fmla="*/ 2 h 147125"/>
                <a:gd name="connsiteX5" fmla="*/ 765174 w 882650"/>
                <a:gd name="connsiteY5" fmla="*/ 130177 h 147125"/>
                <a:gd name="connsiteX6" fmla="*/ 882650 w 882650"/>
                <a:gd name="connsiteY6" fmla="*/ 64558 h 147125"/>
                <a:gd name="connsiteX0" fmla="*/ 0 w 908050"/>
                <a:gd name="connsiteY0" fmla="*/ 0 h 147125"/>
                <a:gd name="connsiteX1" fmla="*/ 160867 w 908050"/>
                <a:gd name="connsiteY1" fmla="*/ 136525 h 147125"/>
                <a:gd name="connsiteX2" fmla="*/ 342900 w 908050"/>
                <a:gd name="connsiteY2" fmla="*/ 12701 h 147125"/>
                <a:gd name="connsiteX3" fmla="*/ 485775 w 908050"/>
                <a:gd name="connsiteY3" fmla="*/ 147108 h 147125"/>
                <a:gd name="connsiteX4" fmla="*/ 628649 w 908050"/>
                <a:gd name="connsiteY4" fmla="*/ 2 h 147125"/>
                <a:gd name="connsiteX5" fmla="*/ 765174 w 908050"/>
                <a:gd name="connsiteY5" fmla="*/ 130177 h 147125"/>
                <a:gd name="connsiteX6" fmla="*/ 908050 w 908050"/>
                <a:gd name="connsiteY6" fmla="*/ 10583 h 147125"/>
                <a:gd name="connsiteX0" fmla="*/ 0 w 908050"/>
                <a:gd name="connsiteY0" fmla="*/ 0 h 165116"/>
                <a:gd name="connsiteX1" fmla="*/ 160867 w 908050"/>
                <a:gd name="connsiteY1" fmla="*/ 136525 h 165116"/>
                <a:gd name="connsiteX2" fmla="*/ 342900 w 908050"/>
                <a:gd name="connsiteY2" fmla="*/ 12701 h 165116"/>
                <a:gd name="connsiteX3" fmla="*/ 485775 w 908050"/>
                <a:gd name="connsiteY3" fmla="*/ 147108 h 165116"/>
                <a:gd name="connsiteX4" fmla="*/ 628649 w 908050"/>
                <a:gd name="connsiteY4" fmla="*/ 2 h 165116"/>
                <a:gd name="connsiteX5" fmla="*/ 835024 w 908050"/>
                <a:gd name="connsiteY5" fmla="*/ 165102 h 165116"/>
                <a:gd name="connsiteX6" fmla="*/ 908050 w 908050"/>
                <a:gd name="connsiteY6" fmla="*/ 10583 h 165116"/>
                <a:gd name="connsiteX0" fmla="*/ 0 w 1006475"/>
                <a:gd name="connsiteY0" fmla="*/ 0 h 165102"/>
                <a:gd name="connsiteX1" fmla="*/ 160867 w 1006475"/>
                <a:gd name="connsiteY1" fmla="*/ 13652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  <a:gd name="connsiteX0" fmla="*/ 0 w 1006475"/>
                <a:gd name="connsiteY0" fmla="*/ 0 h 165102"/>
                <a:gd name="connsiteX1" fmla="*/ 160866 w 1006475"/>
                <a:gd name="connsiteY1" fmla="*/ 155575 h 165102"/>
                <a:gd name="connsiteX2" fmla="*/ 342900 w 1006475"/>
                <a:gd name="connsiteY2" fmla="*/ 12701 h 165102"/>
                <a:gd name="connsiteX3" fmla="*/ 485775 w 1006475"/>
                <a:gd name="connsiteY3" fmla="*/ 147108 h 165102"/>
                <a:gd name="connsiteX4" fmla="*/ 628649 w 1006475"/>
                <a:gd name="connsiteY4" fmla="*/ 2 h 165102"/>
                <a:gd name="connsiteX5" fmla="*/ 835024 w 1006475"/>
                <a:gd name="connsiteY5" fmla="*/ 165102 h 165102"/>
                <a:gd name="connsiteX6" fmla="*/ 1006475 w 1006475"/>
                <a:gd name="connsiteY6" fmla="*/ 1058 h 16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475" h="165102">
                  <a:moveTo>
                    <a:pt x="0" y="0"/>
                  </a:moveTo>
                  <a:cubicBezTo>
                    <a:pt x="87842" y="124530"/>
                    <a:pt x="103716" y="153458"/>
                    <a:pt x="160866" y="155575"/>
                  </a:cubicBezTo>
                  <a:cubicBezTo>
                    <a:pt x="218016" y="157692"/>
                    <a:pt x="301978" y="36866"/>
                    <a:pt x="342900" y="12701"/>
                  </a:cubicBezTo>
                  <a:cubicBezTo>
                    <a:pt x="387350" y="63853"/>
                    <a:pt x="454025" y="128940"/>
                    <a:pt x="485775" y="147108"/>
                  </a:cubicBezTo>
                  <a:cubicBezTo>
                    <a:pt x="530225" y="148696"/>
                    <a:pt x="593724" y="39160"/>
                    <a:pt x="628649" y="2"/>
                  </a:cubicBezTo>
                  <a:cubicBezTo>
                    <a:pt x="705907" y="70205"/>
                    <a:pt x="772053" y="164926"/>
                    <a:pt x="835024" y="165102"/>
                  </a:cubicBezTo>
                  <a:cubicBezTo>
                    <a:pt x="897995" y="165278"/>
                    <a:pt x="992716" y="-7056"/>
                    <a:pt x="1006475" y="1058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2508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159322" y="3890367"/>
            <a:ext cx="889000" cy="4308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 Narrow"/>
                <a:cs typeface="Arial Narrow"/>
              </a:rPr>
              <a:t>warm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977372" y="3755716"/>
            <a:ext cx="88900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86972" y="3114366"/>
            <a:ext cx="889000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Arial Narrow"/>
                <a:cs typeface="Arial Narrow"/>
              </a:rPr>
              <a:t>melt</a:t>
            </a: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2100909" y="138476"/>
            <a:ext cx="4847612" cy="1024802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 </a:t>
            </a:r>
            <a:r>
              <a:rPr lang="en-US" sz="3200" b="1" i="1" u="sng" dirty="0" smtClean="0">
                <a:solidFill>
                  <a:srgbClr val="FF0000"/>
                </a:solidFill>
                <a:effectLst>
                  <a:glow rad="508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glow rad="50800">
                    <a:scrgbClr r="0" g="0" b="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does it loiter?</a:t>
            </a:r>
            <a:endParaRPr lang="en-US" sz="28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40427" y="4572052"/>
            <a:ext cx="4155713" cy="593492"/>
          </a:xfrm>
          <a:prstGeom prst="rect">
            <a:avLst/>
          </a:prstGeom>
          <a:solidFill>
            <a:schemeClr val="bg1"/>
          </a:solidFill>
          <a:ln w="38100" cmpd="dbl"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kern="1200" dirty="0" smtClean="0">
                <a:latin typeface="Comic Sans MS"/>
                <a:cs typeface="Comic Sans MS"/>
              </a:rPr>
              <a:t>Warm SST = 2.5°C above freezing</a:t>
            </a:r>
          </a:p>
          <a:p>
            <a:pPr algn="ctr">
              <a:lnSpc>
                <a:spcPct val="110000"/>
              </a:lnSpc>
            </a:pPr>
            <a:r>
              <a:rPr lang="en-US" sz="1400" kern="1200" dirty="0" smtClean="0">
                <a:latin typeface="Comic Sans MS"/>
                <a:cs typeface="Comic Sans MS"/>
              </a:rPr>
              <a:t>can melt ~ 35 cm/day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41689" y="1563830"/>
            <a:ext cx="3813865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6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   </a:t>
            </a:r>
            <a:r>
              <a:rPr lang="en-US" sz="2600" u="dbl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retreat season</a:t>
            </a:r>
          </a:p>
          <a:p>
            <a:endParaRPr lang="en-US" sz="1000" u="sng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i="1" u="sng" dirty="0" smtClean="0">
                <a:latin typeface="Times" charset="0"/>
                <a:ea typeface="Times" charset="0"/>
                <a:cs typeface="Times" charset="0"/>
              </a:rPr>
              <a:t>Retreat </a:t>
            </a:r>
          </a:p>
          <a:p>
            <a:pPr lvl="1"/>
            <a:r>
              <a:rPr lang="en-US" sz="2400" b="1" dirty="0" smtClean="0"/>
              <a:t>On</a:t>
            </a:r>
            <a:r>
              <a:rPr lang="en-US" sz="2400" dirty="0" smtClean="0"/>
              <a:t>-ice winds</a:t>
            </a:r>
          </a:p>
          <a:p>
            <a:pPr lvl="1"/>
            <a:endParaRPr lang="en-US" sz="1000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i="1" u="sng" dirty="0" smtClean="0">
                <a:effectLst>
                  <a:outerShdw blurRad="50800" dist="25400" dir="2700000" algn="tl" rotWithShape="0">
                    <a:srgbClr val="FF0000">
                      <a:alpha val="43000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Loitering</a:t>
            </a:r>
          </a:p>
          <a:p>
            <a:pPr lvl="1"/>
            <a:r>
              <a:rPr lang="en-US" sz="2400" b="1" dirty="0" smtClean="0"/>
              <a:t>Off</a:t>
            </a:r>
            <a:r>
              <a:rPr lang="en-US" sz="2400" dirty="0" smtClean="0"/>
              <a:t>-ice winds + </a:t>
            </a:r>
            <a:r>
              <a:rPr lang="en-US" sz="2400" dirty="0" smtClean="0">
                <a:solidFill>
                  <a:srgbClr val="FF0000"/>
                </a:solidFill>
              </a:rPr>
              <a:t>warm</a:t>
            </a:r>
            <a:r>
              <a:rPr lang="en-US" sz="2400" dirty="0" smtClean="0"/>
              <a:t> SST</a:t>
            </a:r>
          </a:p>
          <a:p>
            <a:pPr lvl="1"/>
            <a:endParaRPr lang="en-US" sz="1000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i="1" u="sng" dirty="0" smtClean="0">
                <a:effectLst>
                  <a:outerShdw blurRad="50800" dist="25400" dir="2700000" algn="tl" rotWithShape="0">
                    <a:srgbClr val="0000FF">
                      <a:alpha val="43000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Advance</a:t>
            </a:r>
          </a:p>
          <a:p>
            <a:pPr lvl="1"/>
            <a:r>
              <a:rPr lang="en-US" sz="2400" b="1" dirty="0" smtClean="0"/>
              <a:t>Off</a:t>
            </a:r>
            <a:r>
              <a:rPr lang="en-US" sz="2400" dirty="0" smtClean="0"/>
              <a:t>-ice winds + </a:t>
            </a:r>
            <a:r>
              <a:rPr lang="en-US" sz="2400" dirty="0" smtClean="0">
                <a:solidFill>
                  <a:srgbClr val="0000FF"/>
                </a:solidFill>
              </a:rPr>
              <a:t>cold</a:t>
            </a:r>
            <a:r>
              <a:rPr lang="en-US" sz="2400" dirty="0" smtClean="0"/>
              <a:t> SST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563810" y="5273523"/>
            <a:ext cx="3252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effectLst>
                  <a:glow rad="38100">
                    <a:srgbClr val="FFFF00">
                      <a:alpha val="75000"/>
                    </a:srgbClr>
                  </a:glow>
                </a:effectLst>
                <a:latin typeface="Comic Sans MS"/>
                <a:cs typeface="Comic Sans MS"/>
              </a:rPr>
              <a:t>Ecosystem implications…</a:t>
            </a:r>
            <a:endParaRPr lang="en-US" sz="2000" b="1" i="1" dirty="0">
              <a:effectLst>
                <a:glow rad="38100">
                  <a:srgbClr val="FFFF00">
                    <a:alpha val="75000"/>
                  </a:srgbClr>
                </a:glow>
              </a:effectLst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 rot="19689913">
            <a:off x="3020286" y="3374447"/>
            <a:ext cx="67202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66FF"/>
                </a:solidFill>
                <a:latin typeface="Helvetica" charset="0"/>
                <a:ea typeface="ＭＳ Ｐゴシック" charset="0"/>
              </a:rPr>
              <a:t>Off-ice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366FF"/>
                </a:solidFill>
                <a:latin typeface="Helvetica" charset="0"/>
                <a:ea typeface="ＭＳ Ｐゴシック" charset="0"/>
              </a:rPr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19188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1018032" y="460561"/>
            <a:ext cx="7705344" cy="2694809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Arial"/>
                <a:cs typeface="Arial"/>
              </a:rPr>
              <a:t>Ice 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50800" dist="25400" dir="2700000" algn="tl" rotWithShape="0">
                    <a:schemeClr val="tx1">
                      <a:alpha val="70000"/>
                    </a:schemeClr>
                  </a:outerShdw>
                </a:effectLst>
                <a:latin typeface="Arial"/>
                <a:cs typeface="Arial"/>
              </a:rPr>
              <a:t>retreat</a:t>
            </a:r>
            <a:r>
              <a:rPr lang="en-US" sz="3200" dirty="0" smtClean="0">
                <a:solidFill>
                  <a:srgbClr val="0070C0"/>
                </a:solidFill>
                <a:latin typeface="Arial"/>
                <a:cs typeface="Arial"/>
              </a:rPr>
              <a:t>  </a:t>
            </a:r>
            <a:r>
              <a:rPr lang="en-US" sz="3200" dirty="0" smtClean="0">
                <a:latin typeface="Arial"/>
                <a:cs typeface="Arial"/>
              </a:rPr>
              <a:t>+  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Ocean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prstClr val="black">
                      <a:alpha val="70000"/>
                    </a:prstClr>
                  </a:outerShdw>
                </a:effectLst>
                <a:latin typeface="Arial"/>
                <a:cs typeface="Arial"/>
              </a:rPr>
              <a:t>warming</a:t>
            </a:r>
          </a:p>
          <a:p>
            <a:pPr>
              <a:lnSpc>
                <a:spcPct val="110000"/>
              </a:lnSpc>
            </a:pPr>
            <a:endParaRPr lang="en-US" sz="18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3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Part 2: 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“</a:t>
            </a:r>
            <a:r>
              <a:rPr lang="en-US" sz="4000" b="1" u="sng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86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Phenology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”</a:t>
            </a:r>
            <a:endParaRPr lang="en-US" sz="3600" dirty="0" smtClean="0">
              <a:solidFill>
                <a:srgbClr val="00B05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500" y1="40449" x2="64500" y2="61798"/>
                        <a14:foregroundMark x1="46250" y1="60300" x2="46250" y2="60300"/>
                        <a14:foregroundMark x1="73250" y1="53184" x2="73250" y2="53184"/>
                        <a14:foregroundMark x1="71750" y1="52434" x2="71750" y2="52434"/>
                        <a14:foregroundMark x1="74750" y1="52434" x2="74750" y2="52434"/>
                        <a14:foregroundMark x1="17750" y1="62921" x2="35000" y2="50562"/>
                        <a14:foregroundMark x1="30250" y1="44569" x2="30250" y2="44569"/>
                        <a14:foregroundMark x1="41500" y1="27341" x2="52750" y2="26592"/>
                        <a14:foregroundMark x1="55750" y1="25843" x2="55750" y2="25843"/>
                        <a14:foregroundMark x1="51750" y1="23596" x2="51750" y2="23596"/>
                        <a14:foregroundMark x1="57750" y1="26217" x2="57750" y2="26217"/>
                        <a14:foregroundMark x1="54250" y1="23970" x2="54250" y2="23970"/>
                        <a14:foregroundMark x1="56750" y1="24345" x2="56750" y2="24345"/>
                        <a14:foregroundMark x1="59500" y1="25094" x2="59500" y2="25094"/>
                        <a14:foregroundMark x1="75250" y1="67416" x2="75250" y2="67416"/>
                        <a14:foregroundMark x1="74250" y1="66292" x2="74250" y2="66292"/>
                        <a14:foregroundMark x1="75750" y1="65543" x2="75750" y2="65543"/>
                        <a14:foregroundMark x1="73500" y1="65543" x2="73500" y2="65543"/>
                        <a14:foregroundMark x1="78000" y1="66667" x2="78000" y2="66667"/>
                        <a14:foregroundMark x1="72250" y1="65918" x2="72250" y2="65918"/>
                        <a14:foregroundMark x1="40750" y1="27715" x2="40750" y2="27715"/>
                        <a14:foregroundMark x1="40000" y1="27715" x2="40000" y2="2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48" y="198873"/>
            <a:ext cx="2074250" cy="13845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0475" y="509329"/>
            <a:ext cx="870877" cy="7636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01615" y="3066474"/>
            <a:ext cx="5709062" cy="155734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bIns="182880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600" dirty="0" smtClean="0">
              <a:latin typeface="Papyrus"/>
              <a:cs typeface="Papyrus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Papyrus"/>
                <a:cs typeface="Papyrus"/>
              </a:rPr>
              <a:t>The </a:t>
            </a:r>
            <a:r>
              <a:rPr lang="en-US" sz="2400" dirty="0">
                <a:latin typeface="Papyrus"/>
                <a:cs typeface="Papyrus"/>
              </a:rPr>
              <a:t>study of </a:t>
            </a:r>
            <a:r>
              <a:rPr lang="en-US" sz="2400" b="1" u="sng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seasonal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 </a:t>
            </a:r>
            <a:r>
              <a:rPr lang="en-US" sz="2400" dirty="0" smtClean="0">
                <a:latin typeface="Papyrus"/>
                <a:cs typeface="Papyrus"/>
              </a:rPr>
              <a:t>relationships in </a:t>
            </a:r>
            <a:r>
              <a:rPr lang="en-US" sz="2400" u="sng" dirty="0" smtClean="0">
                <a:latin typeface="Papyrus"/>
                <a:cs typeface="Papyrus"/>
              </a:rPr>
              <a:t>ecosystem</a:t>
            </a:r>
            <a:r>
              <a:rPr lang="en-US" sz="2400" dirty="0" smtClean="0">
                <a:latin typeface="Papyrus"/>
                <a:cs typeface="Papyrus"/>
              </a:rPr>
              <a:t> and </a:t>
            </a:r>
            <a:r>
              <a:rPr lang="en-US" sz="2400" u="sng" dirty="0" smtClean="0">
                <a:latin typeface="Papyrus"/>
                <a:cs typeface="Papyrus"/>
              </a:rPr>
              <a:t>climate</a:t>
            </a:r>
            <a:r>
              <a:rPr lang="en-US" sz="2400" dirty="0" smtClean="0">
                <a:latin typeface="Papyrus"/>
                <a:cs typeface="Papyrus"/>
              </a:rPr>
              <a:t> components.</a:t>
            </a:r>
          </a:p>
          <a:p>
            <a:pPr algn="ctr">
              <a:lnSpc>
                <a:spcPct val="120000"/>
              </a:lnSpc>
            </a:pPr>
            <a:endParaRPr lang="en-US" sz="600" dirty="0"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7003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1018032" y="460561"/>
            <a:ext cx="7705344" cy="2694809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Arial"/>
                <a:cs typeface="Arial"/>
              </a:rPr>
              <a:t>Ice 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50800" dist="25400" dir="2700000" algn="tl" rotWithShape="0">
                    <a:schemeClr val="tx1">
                      <a:alpha val="70000"/>
                    </a:schemeClr>
                  </a:outerShdw>
                </a:effectLst>
                <a:latin typeface="Arial"/>
                <a:cs typeface="Arial"/>
              </a:rPr>
              <a:t>retreat</a:t>
            </a:r>
            <a:r>
              <a:rPr lang="en-US" sz="3200" dirty="0" smtClean="0">
                <a:solidFill>
                  <a:srgbClr val="0070C0"/>
                </a:solidFill>
                <a:latin typeface="Arial"/>
                <a:cs typeface="Arial"/>
              </a:rPr>
              <a:t>  </a:t>
            </a:r>
            <a:r>
              <a:rPr lang="en-US" sz="3200" dirty="0" smtClean="0">
                <a:latin typeface="Arial"/>
                <a:cs typeface="Arial"/>
              </a:rPr>
              <a:t>+  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Ocean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25400" dir="2700000" algn="tl" rotWithShape="0">
                    <a:prstClr val="black">
                      <a:alpha val="70000"/>
                    </a:prstClr>
                  </a:outerShdw>
                </a:effectLst>
                <a:latin typeface="Arial"/>
                <a:cs typeface="Arial"/>
              </a:rPr>
              <a:t>warming</a:t>
            </a:r>
          </a:p>
          <a:p>
            <a:pPr>
              <a:lnSpc>
                <a:spcPct val="110000"/>
              </a:lnSpc>
            </a:pPr>
            <a:endParaRPr lang="en-US" sz="18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3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Part 2: 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“</a:t>
            </a:r>
            <a:r>
              <a:rPr lang="en-US" sz="4000" b="1" u="sng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86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Phenology</a:t>
            </a:r>
            <a:r>
              <a:rPr lang="en-US" sz="3600" b="1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”</a:t>
            </a:r>
            <a:endParaRPr lang="en-US" sz="3600" dirty="0" smtClean="0">
              <a:solidFill>
                <a:srgbClr val="00B05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500" y1="40449" x2="64500" y2="61798"/>
                        <a14:foregroundMark x1="46250" y1="60300" x2="46250" y2="60300"/>
                        <a14:foregroundMark x1="73250" y1="53184" x2="73250" y2="53184"/>
                        <a14:foregroundMark x1="71750" y1="52434" x2="71750" y2="52434"/>
                        <a14:foregroundMark x1="74750" y1="52434" x2="74750" y2="52434"/>
                        <a14:foregroundMark x1="17750" y1="62921" x2="35000" y2="50562"/>
                        <a14:foregroundMark x1="30250" y1="44569" x2="30250" y2="44569"/>
                        <a14:foregroundMark x1="41500" y1="27341" x2="52750" y2="26592"/>
                        <a14:foregroundMark x1="55750" y1="25843" x2="55750" y2="25843"/>
                        <a14:foregroundMark x1="51750" y1="23596" x2="51750" y2="23596"/>
                        <a14:foregroundMark x1="57750" y1="26217" x2="57750" y2="26217"/>
                        <a14:foregroundMark x1="54250" y1="23970" x2="54250" y2="23970"/>
                        <a14:foregroundMark x1="56750" y1="24345" x2="56750" y2="24345"/>
                        <a14:foregroundMark x1="59500" y1="25094" x2="59500" y2="25094"/>
                        <a14:foregroundMark x1="75250" y1="67416" x2="75250" y2="67416"/>
                        <a14:foregroundMark x1="74250" y1="66292" x2="74250" y2="66292"/>
                        <a14:foregroundMark x1="75750" y1="65543" x2="75750" y2="65543"/>
                        <a14:foregroundMark x1="73500" y1="65543" x2="73500" y2="65543"/>
                        <a14:foregroundMark x1="78000" y1="66667" x2="78000" y2="66667"/>
                        <a14:foregroundMark x1="72250" y1="65918" x2="72250" y2="65918"/>
                        <a14:foregroundMark x1="40750" y1="27715" x2="40750" y2="27715"/>
                        <a14:foregroundMark x1="40000" y1="27715" x2="40000" y2="2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48" y="198873"/>
            <a:ext cx="2074250" cy="13845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0475" y="509329"/>
            <a:ext cx="870877" cy="7636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01615" y="3066474"/>
            <a:ext cx="5709062" cy="155734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bIns="182880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600" dirty="0" smtClean="0">
              <a:latin typeface="Papyrus"/>
              <a:cs typeface="Papyrus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Papyrus"/>
                <a:cs typeface="Papyrus"/>
              </a:rPr>
              <a:t>The </a:t>
            </a:r>
            <a:r>
              <a:rPr lang="en-US" sz="2400" dirty="0">
                <a:latin typeface="Papyrus"/>
                <a:cs typeface="Papyrus"/>
              </a:rPr>
              <a:t>study of </a:t>
            </a:r>
            <a:r>
              <a:rPr lang="en-US" sz="2400" b="1" u="sng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seasonal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 </a:t>
            </a:r>
            <a:r>
              <a:rPr lang="en-US" sz="2400" dirty="0" smtClean="0">
                <a:latin typeface="Papyrus"/>
                <a:cs typeface="Papyrus"/>
              </a:rPr>
              <a:t>relationships in </a:t>
            </a:r>
            <a:r>
              <a:rPr lang="en-US" sz="2400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pyrus"/>
                <a:cs typeface="Papyrus"/>
              </a:rPr>
              <a:t>ecosystem and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apyrus"/>
                <a:cs typeface="Papyrus"/>
              </a:rPr>
              <a:t> </a:t>
            </a:r>
            <a:r>
              <a:rPr lang="en-US" sz="2400" b="1" u="sng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climate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 </a:t>
            </a:r>
            <a:r>
              <a:rPr lang="en-US" sz="2400" dirty="0" smtClean="0">
                <a:latin typeface="Papyrus"/>
                <a:cs typeface="Papyrus"/>
              </a:rPr>
              <a:t>components.</a:t>
            </a:r>
          </a:p>
          <a:p>
            <a:pPr algn="ctr">
              <a:lnSpc>
                <a:spcPct val="120000"/>
              </a:lnSpc>
            </a:pPr>
            <a:endParaRPr lang="en-US" sz="600" dirty="0"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10145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6858230" y="4201255"/>
            <a:ext cx="1339665" cy="117512"/>
            <a:chOff x="2955925" y="4371906"/>
            <a:chExt cx="790575" cy="75912"/>
          </a:xfrm>
        </p:grpSpPr>
        <p:sp>
          <p:nvSpPr>
            <p:cNvPr id="52" name="Freeform 51"/>
            <p:cNvSpPr/>
            <p:nvPr/>
          </p:nvSpPr>
          <p:spPr>
            <a:xfrm>
              <a:off x="2955925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3219450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3482975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051988" y="4201255"/>
            <a:ext cx="1339665" cy="117512"/>
            <a:chOff x="2955925" y="4371906"/>
            <a:chExt cx="790575" cy="75912"/>
          </a:xfrm>
        </p:grpSpPr>
        <p:sp>
          <p:nvSpPr>
            <p:cNvPr id="44" name="Freeform 43"/>
            <p:cNvSpPr/>
            <p:nvPr/>
          </p:nvSpPr>
          <p:spPr>
            <a:xfrm>
              <a:off x="2955925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3219450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3482975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128" y="2434992"/>
            <a:ext cx="1260055" cy="126253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79235" y="4201255"/>
            <a:ext cx="1339665" cy="117512"/>
            <a:chOff x="2955925" y="4371906"/>
            <a:chExt cx="790575" cy="75912"/>
          </a:xfrm>
        </p:grpSpPr>
        <p:sp>
          <p:nvSpPr>
            <p:cNvPr id="39" name="Freeform 38"/>
            <p:cNvSpPr/>
            <p:nvPr/>
          </p:nvSpPr>
          <p:spPr>
            <a:xfrm>
              <a:off x="2955925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3219450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3482975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3325222" y="4100784"/>
            <a:ext cx="1406022" cy="870477"/>
          </a:xfrm>
          <a:prstGeom prst="rect">
            <a:avLst/>
          </a:prstGeom>
          <a:pattFill prst="wdUpDiag">
            <a:fgClr>
              <a:schemeClr val="tx1">
                <a:lumMod val="50000"/>
                <a:lumOff val="50000"/>
              </a:schemeClr>
            </a:fgClr>
            <a:bgClr>
              <a:prstClr val="white"/>
            </a:bgClr>
          </a:patt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5972269" y="4100784"/>
            <a:ext cx="1811328" cy="870477"/>
          </a:xfrm>
          <a:prstGeom prst="rect">
            <a:avLst/>
          </a:prstGeom>
          <a:pattFill prst="wdUpDiag">
            <a:fgClr>
              <a:schemeClr val="tx1">
                <a:lumMod val="50000"/>
                <a:lumOff val="50000"/>
              </a:schemeClr>
            </a:fgClr>
            <a:bgClr>
              <a:prstClr val="white"/>
            </a:bgClr>
          </a:patt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7" name="Group 46"/>
          <p:cNvGrpSpPr/>
          <p:nvPr/>
        </p:nvGrpSpPr>
        <p:grpSpPr>
          <a:xfrm>
            <a:off x="719687" y="4201255"/>
            <a:ext cx="1339665" cy="117512"/>
            <a:chOff x="2955925" y="4371906"/>
            <a:chExt cx="790575" cy="75912"/>
          </a:xfrm>
        </p:grpSpPr>
        <p:sp>
          <p:nvSpPr>
            <p:cNvPr id="48" name="Freeform 47"/>
            <p:cNvSpPr/>
            <p:nvPr/>
          </p:nvSpPr>
          <p:spPr>
            <a:xfrm>
              <a:off x="2955925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219450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3482975" y="4371906"/>
              <a:ext cx="263525" cy="75912"/>
            </a:xfrm>
            <a:custGeom>
              <a:avLst/>
              <a:gdLst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20650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  <a:gd name="connsiteX0" fmla="*/ 0 w 263525"/>
                <a:gd name="connsiteY0" fmla="*/ 6419 h 75912"/>
                <a:gd name="connsiteX1" fmla="*/ 60325 w 263525"/>
                <a:gd name="connsiteY1" fmla="*/ 69919 h 75912"/>
                <a:gd name="connsiteX2" fmla="*/ 130175 w 263525"/>
                <a:gd name="connsiteY2" fmla="*/ 69 h 75912"/>
                <a:gd name="connsiteX3" fmla="*/ 180975 w 263525"/>
                <a:gd name="connsiteY3" fmla="*/ 57219 h 75912"/>
                <a:gd name="connsiteX4" fmla="*/ 238125 w 263525"/>
                <a:gd name="connsiteY4" fmla="*/ 73094 h 75912"/>
                <a:gd name="connsiteX5" fmla="*/ 263525 w 263525"/>
                <a:gd name="connsiteY5" fmla="*/ 6419 h 75912"/>
                <a:gd name="connsiteX6" fmla="*/ 263525 w 263525"/>
                <a:gd name="connsiteY6" fmla="*/ 6419 h 7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25" h="75912">
                  <a:moveTo>
                    <a:pt x="0" y="6419"/>
                  </a:moveTo>
                  <a:cubicBezTo>
                    <a:pt x="20108" y="38698"/>
                    <a:pt x="38629" y="70977"/>
                    <a:pt x="60325" y="69919"/>
                  </a:cubicBezTo>
                  <a:cubicBezTo>
                    <a:pt x="82021" y="68861"/>
                    <a:pt x="110067" y="2186"/>
                    <a:pt x="130175" y="69"/>
                  </a:cubicBezTo>
                  <a:cubicBezTo>
                    <a:pt x="150283" y="-2048"/>
                    <a:pt x="162983" y="45048"/>
                    <a:pt x="180975" y="57219"/>
                  </a:cubicBezTo>
                  <a:cubicBezTo>
                    <a:pt x="198967" y="69390"/>
                    <a:pt x="224367" y="81561"/>
                    <a:pt x="238125" y="73094"/>
                  </a:cubicBezTo>
                  <a:cubicBezTo>
                    <a:pt x="251883" y="64627"/>
                    <a:pt x="263525" y="6419"/>
                    <a:pt x="263525" y="6419"/>
                  </a:cubicBezTo>
                  <a:lnTo>
                    <a:pt x="263525" y="6419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416269" y="2926247"/>
            <a:ext cx="233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Atmos</a:t>
            </a:r>
            <a:r>
              <a:rPr lang="en-US" sz="2000" i="1" dirty="0" smtClean="0"/>
              <a:t> surf heat flux</a:t>
            </a:r>
            <a:endParaRPr lang="en-US" sz="2000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1208483" y="4445404"/>
            <a:ext cx="189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Ocean warming</a:t>
            </a:r>
            <a:endParaRPr lang="en-US" sz="20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4557911" y="3548852"/>
            <a:ext cx="1745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Sea ice retreat</a:t>
            </a:r>
            <a:endParaRPr lang="en-US" sz="2000" i="1" dirty="0"/>
          </a:p>
        </p:txBody>
      </p:sp>
      <p:sp>
        <p:nvSpPr>
          <p:cNvPr id="4" name="Down Arrow 3"/>
          <p:cNvSpPr/>
          <p:nvPr/>
        </p:nvSpPr>
        <p:spPr>
          <a:xfrm>
            <a:off x="1712531" y="3770042"/>
            <a:ext cx="177248" cy="357840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48223" y="715013"/>
            <a:ext cx="5709062" cy="155734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bIns="182880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600" dirty="0" smtClean="0">
              <a:latin typeface="Papyrus"/>
              <a:cs typeface="Papyrus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Papyrus"/>
                <a:cs typeface="Papyrus"/>
              </a:rPr>
              <a:t>The </a:t>
            </a:r>
            <a:r>
              <a:rPr lang="en-US" sz="2400" dirty="0">
                <a:latin typeface="Papyrus"/>
                <a:cs typeface="Papyrus"/>
              </a:rPr>
              <a:t>study of </a:t>
            </a:r>
            <a:r>
              <a:rPr lang="en-US" sz="2400" b="1" u="sng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seasonal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 </a:t>
            </a:r>
            <a:r>
              <a:rPr lang="en-US" sz="2400" dirty="0" smtClean="0">
                <a:latin typeface="Papyrus"/>
                <a:cs typeface="Papyrus"/>
              </a:rPr>
              <a:t>relationships in </a:t>
            </a:r>
            <a:r>
              <a:rPr lang="en-US" sz="2400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pyrus"/>
                <a:cs typeface="Papyrus"/>
              </a:rPr>
              <a:t>ecosystem and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apyrus"/>
                <a:cs typeface="Papyrus"/>
              </a:rPr>
              <a:t> </a:t>
            </a:r>
            <a:r>
              <a:rPr lang="en-US" sz="2400" b="1" u="sng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climate</a:t>
            </a:r>
            <a:r>
              <a:rPr lang="en-US" sz="2400" dirty="0" smtClean="0"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Papyrus"/>
                <a:cs typeface="Papyrus"/>
              </a:rPr>
              <a:t> </a:t>
            </a:r>
            <a:r>
              <a:rPr lang="en-US" sz="2400" dirty="0" smtClean="0">
                <a:latin typeface="Papyrus"/>
                <a:cs typeface="Papyrus"/>
              </a:rPr>
              <a:t>components.</a:t>
            </a:r>
          </a:p>
          <a:p>
            <a:pPr algn="ctr">
              <a:lnSpc>
                <a:spcPct val="120000"/>
              </a:lnSpc>
            </a:pPr>
            <a:endParaRPr lang="en-US" sz="600" dirty="0">
              <a:latin typeface="Papyrus"/>
              <a:cs typeface="Papyru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3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6060"/>
            <a:ext cx="9144000" cy="49637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7448" y="6061602"/>
            <a:ext cx="4195680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: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dOISST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(AVHRR only)</a:t>
            </a:r>
          </a:p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Ice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edge: 15% concentration (NASA Team1)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2828033" y="109949"/>
            <a:ext cx="2719947" cy="670953"/>
          </a:xfrm>
          <a:prstGeom prst="rect">
            <a:avLst/>
          </a:prstGeom>
          <a:solidFill>
            <a:schemeClr val="bg1"/>
          </a:solidFill>
          <a:ln w="12700" cmpd="sng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137160" rIns="82945" bIns="13716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SST update</a:t>
            </a:r>
            <a:r>
              <a:rPr lang="en-US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!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250" y1="24528" x2="41250" y2="24528"/>
                        <a14:foregroundMark x1="49375" y1="26415" x2="49375" y2="26415"/>
                        <a14:foregroundMark x1="65000" y1="87170" x2="65000" y2="87170"/>
                        <a14:foregroundMark x1="86250" y1="98113" x2="86250" y2="98113"/>
                        <a14:foregroundMark x1="48125" y1="98113" x2="48125" y2="98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7980" y="83091"/>
            <a:ext cx="420991" cy="697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45275" y="5944754"/>
            <a:ext cx="2630568" cy="723275"/>
          </a:xfrm>
          <a:prstGeom prst="rect">
            <a:avLst/>
          </a:prstGeom>
          <a:noFill/>
          <a:ln w="38100" cmpd="dbl">
            <a:solidFill>
              <a:srgbClr val="000000"/>
            </a:solidFill>
          </a:ln>
        </p:spPr>
        <p:txBody>
          <a:bodyPr wrap="none" lIns="182880" tIns="91440" rIns="182880" bIns="137160" rtlCol="0">
            <a:spAutoFit/>
          </a:bodyPr>
          <a:lstStyle/>
          <a:p>
            <a:r>
              <a:rPr lang="en-US" sz="3200" b="1" dirty="0" smtClean="0"/>
              <a:t>Mostly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6600"/>
                </a:solidFill>
              </a:rPr>
              <a:t>warm</a:t>
            </a:r>
            <a:endParaRPr lang="en-US" sz="3200" b="1" dirty="0">
              <a:solidFill>
                <a:srgbClr val="FF6600"/>
              </a:solidFill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6013790" y="609174"/>
            <a:ext cx="3130210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&amp; Dickinson (JGR, 2016)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3547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6060"/>
            <a:ext cx="9144000" cy="4963726"/>
          </a:xfrm>
          <a:prstGeom prst="rect">
            <a:avLst/>
          </a:prstGeom>
        </p:spPr>
      </p:pic>
      <p:sp>
        <p:nvSpPr>
          <p:cNvPr id="32" name="Rectangle 7"/>
          <p:cNvSpPr/>
          <p:nvPr/>
        </p:nvSpPr>
        <p:spPr>
          <a:xfrm>
            <a:off x="0" y="952457"/>
            <a:ext cx="9179608" cy="5088859"/>
          </a:xfrm>
          <a:custGeom>
            <a:avLst/>
            <a:gdLst>
              <a:gd name="connsiteX0" fmla="*/ 0 w 9144000"/>
              <a:gd name="connsiteY0" fmla="*/ 0 h 4542266"/>
              <a:gd name="connsiteX1" fmla="*/ 9144000 w 9144000"/>
              <a:gd name="connsiteY1" fmla="*/ 0 h 4542266"/>
              <a:gd name="connsiteX2" fmla="*/ 9144000 w 9144000"/>
              <a:gd name="connsiteY2" fmla="*/ 4542266 h 4542266"/>
              <a:gd name="connsiteX3" fmla="*/ 0 w 9144000"/>
              <a:gd name="connsiteY3" fmla="*/ 4542266 h 4542266"/>
              <a:gd name="connsiteX4" fmla="*/ 0 w 9144000"/>
              <a:gd name="connsiteY4" fmla="*/ 0 h 4542266"/>
              <a:gd name="connsiteX0" fmla="*/ 0 w 9144000"/>
              <a:gd name="connsiteY0" fmla="*/ 1243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0 w 9144000"/>
              <a:gd name="connsiteY5" fmla="*/ 1243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3199637 w 9144000"/>
              <a:gd name="connsiteY5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2027251 w 9144000"/>
              <a:gd name="connsiteY5" fmla="*/ 2735263 h 4554701"/>
              <a:gd name="connsiteX6" fmla="*/ 3199637 w 9144000"/>
              <a:gd name="connsiteY6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24425 w 9144000"/>
              <a:gd name="connsiteY5" fmla="*/ 1758384 h 4554701"/>
              <a:gd name="connsiteX6" fmla="*/ 3199637 w 9144000"/>
              <a:gd name="connsiteY6" fmla="*/ 1734185 h 4554701"/>
              <a:gd name="connsiteX0" fmla="*/ 3199637 w 9144000"/>
              <a:gd name="connsiteY0" fmla="*/ 1746395 h 4566911"/>
              <a:gd name="connsiteX1" fmla="*/ 3199637 w 9144000"/>
              <a:gd name="connsiteY1" fmla="*/ 12210 h 4566911"/>
              <a:gd name="connsiteX2" fmla="*/ 5629895 w 9144000"/>
              <a:gd name="connsiteY2" fmla="*/ 0 h 4566911"/>
              <a:gd name="connsiteX3" fmla="*/ 9144000 w 9144000"/>
              <a:gd name="connsiteY3" fmla="*/ 24645 h 4566911"/>
              <a:gd name="connsiteX4" fmla="*/ 9144000 w 9144000"/>
              <a:gd name="connsiteY4" fmla="*/ 4566911 h 4566911"/>
              <a:gd name="connsiteX5" fmla="*/ 0 w 9144000"/>
              <a:gd name="connsiteY5" fmla="*/ 4566911 h 4566911"/>
              <a:gd name="connsiteX6" fmla="*/ 24425 w 9144000"/>
              <a:gd name="connsiteY6" fmla="*/ 1770594 h 4566911"/>
              <a:gd name="connsiteX7" fmla="*/ 3199637 w 9144000"/>
              <a:gd name="connsiteY7" fmla="*/ 1746395 h 4566911"/>
              <a:gd name="connsiteX0" fmla="*/ 3199637 w 9144000"/>
              <a:gd name="connsiteY0" fmla="*/ 1746395 h 4566911"/>
              <a:gd name="connsiteX1" fmla="*/ 3199637 w 9144000"/>
              <a:gd name="connsiteY1" fmla="*/ 12210 h 4566911"/>
              <a:gd name="connsiteX2" fmla="*/ 5629895 w 9144000"/>
              <a:gd name="connsiteY2" fmla="*/ 0 h 4566911"/>
              <a:gd name="connsiteX3" fmla="*/ 6029850 w 9144000"/>
              <a:gd name="connsiteY3" fmla="*/ 1538808 h 4566911"/>
              <a:gd name="connsiteX4" fmla="*/ 9144000 w 9144000"/>
              <a:gd name="connsiteY4" fmla="*/ 4566911 h 4566911"/>
              <a:gd name="connsiteX5" fmla="*/ 0 w 9144000"/>
              <a:gd name="connsiteY5" fmla="*/ 4566911 h 4566911"/>
              <a:gd name="connsiteX6" fmla="*/ 24425 w 9144000"/>
              <a:gd name="connsiteY6" fmla="*/ 1770594 h 4566911"/>
              <a:gd name="connsiteX7" fmla="*/ 3199637 w 9144000"/>
              <a:gd name="connsiteY7" fmla="*/ 1746395 h 4566911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44000 w 9144000"/>
              <a:gd name="connsiteY4" fmla="*/ 4615755 h 4615755"/>
              <a:gd name="connsiteX5" fmla="*/ 0 w 9144000"/>
              <a:gd name="connsiteY5" fmla="*/ 4615755 h 4615755"/>
              <a:gd name="connsiteX6" fmla="*/ 24425 w 9144000"/>
              <a:gd name="connsiteY6" fmla="*/ 1819438 h 4615755"/>
              <a:gd name="connsiteX7" fmla="*/ 3199637 w 9144000"/>
              <a:gd name="connsiteY7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8402099 w 9144000"/>
              <a:gd name="connsiteY4" fmla="*/ 3919729 h 4615755"/>
              <a:gd name="connsiteX5" fmla="*/ 9144000 w 9144000"/>
              <a:gd name="connsiteY5" fmla="*/ 4615755 h 4615755"/>
              <a:gd name="connsiteX6" fmla="*/ 0 w 9144000"/>
              <a:gd name="connsiteY6" fmla="*/ 4615755 h 4615755"/>
              <a:gd name="connsiteX7" fmla="*/ 24425 w 9144000"/>
              <a:gd name="connsiteY7" fmla="*/ 1819438 h 4615755"/>
              <a:gd name="connsiteX8" fmla="*/ 3199637 w 9144000"/>
              <a:gd name="connsiteY8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9144000 w 9144000"/>
              <a:gd name="connsiteY5" fmla="*/ 4615755 h 4615755"/>
              <a:gd name="connsiteX6" fmla="*/ 0 w 9144000"/>
              <a:gd name="connsiteY6" fmla="*/ 4615755 h 4615755"/>
              <a:gd name="connsiteX7" fmla="*/ 24425 w 9144000"/>
              <a:gd name="connsiteY7" fmla="*/ 1819438 h 4615755"/>
              <a:gd name="connsiteX8" fmla="*/ 3199637 w 9144000"/>
              <a:gd name="connsiteY8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9110416 w 9144000"/>
              <a:gd name="connsiteY5" fmla="*/ 3712142 h 4615755"/>
              <a:gd name="connsiteX6" fmla="*/ 9144000 w 9144000"/>
              <a:gd name="connsiteY6" fmla="*/ 4615755 h 4615755"/>
              <a:gd name="connsiteX7" fmla="*/ 0 w 9144000"/>
              <a:gd name="connsiteY7" fmla="*/ 4615755 h 4615755"/>
              <a:gd name="connsiteX8" fmla="*/ 24425 w 9144000"/>
              <a:gd name="connsiteY8" fmla="*/ 1819438 h 4615755"/>
              <a:gd name="connsiteX9" fmla="*/ 3199637 w 9144000"/>
              <a:gd name="connsiteY9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5922992 w 9144000"/>
              <a:gd name="connsiteY5" fmla="*/ 3162647 h 4615755"/>
              <a:gd name="connsiteX6" fmla="*/ 9144000 w 9144000"/>
              <a:gd name="connsiteY6" fmla="*/ 4615755 h 4615755"/>
              <a:gd name="connsiteX7" fmla="*/ 0 w 9144000"/>
              <a:gd name="connsiteY7" fmla="*/ 4615755 h 4615755"/>
              <a:gd name="connsiteX8" fmla="*/ 24425 w 9144000"/>
              <a:gd name="connsiteY8" fmla="*/ 1819438 h 4615755"/>
              <a:gd name="connsiteX9" fmla="*/ 3199637 w 9144000"/>
              <a:gd name="connsiteY9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7449536 w 9144000"/>
              <a:gd name="connsiteY5" fmla="*/ 2332300 h 4615755"/>
              <a:gd name="connsiteX6" fmla="*/ 5922992 w 9144000"/>
              <a:gd name="connsiteY6" fmla="*/ 3162647 h 4615755"/>
              <a:gd name="connsiteX7" fmla="*/ 9144000 w 9144000"/>
              <a:gd name="connsiteY7" fmla="*/ 4615755 h 4615755"/>
              <a:gd name="connsiteX8" fmla="*/ 0 w 9144000"/>
              <a:gd name="connsiteY8" fmla="*/ 4615755 h 4615755"/>
              <a:gd name="connsiteX9" fmla="*/ 24425 w 9144000"/>
              <a:gd name="connsiteY9" fmla="*/ 1819438 h 4615755"/>
              <a:gd name="connsiteX10" fmla="*/ 3199637 w 9144000"/>
              <a:gd name="connsiteY10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8988292 w 9144000"/>
              <a:gd name="connsiteY5" fmla="*/ 3199280 h 4615755"/>
              <a:gd name="connsiteX6" fmla="*/ 5922992 w 9144000"/>
              <a:gd name="connsiteY6" fmla="*/ 3162647 h 4615755"/>
              <a:gd name="connsiteX7" fmla="*/ 9144000 w 9144000"/>
              <a:gd name="connsiteY7" fmla="*/ 4615755 h 4615755"/>
              <a:gd name="connsiteX8" fmla="*/ 0 w 9144000"/>
              <a:gd name="connsiteY8" fmla="*/ 4615755 h 4615755"/>
              <a:gd name="connsiteX9" fmla="*/ 24425 w 9144000"/>
              <a:gd name="connsiteY9" fmla="*/ 1819438 h 4615755"/>
              <a:gd name="connsiteX10" fmla="*/ 3199637 w 9144000"/>
              <a:gd name="connsiteY10" fmla="*/ 1795239 h 4615755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6029850 w 9144000"/>
              <a:gd name="connsiteY3" fmla="*/ 1526598 h 4554701"/>
              <a:gd name="connsiteX4" fmla="*/ 9110416 w 9144000"/>
              <a:gd name="connsiteY4" fmla="*/ 1416476 h 4554701"/>
              <a:gd name="connsiteX5" fmla="*/ 8988292 w 9144000"/>
              <a:gd name="connsiteY5" fmla="*/ 3138226 h 4554701"/>
              <a:gd name="connsiteX6" fmla="*/ 5922992 w 9144000"/>
              <a:gd name="connsiteY6" fmla="*/ 310159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6029850 w 9144000"/>
              <a:gd name="connsiteY3" fmla="*/ 1526598 h 4554701"/>
              <a:gd name="connsiteX4" fmla="*/ 9110416 w 9144000"/>
              <a:gd name="connsiteY4" fmla="*/ 1416476 h 4554701"/>
              <a:gd name="connsiteX5" fmla="*/ 8988292 w 9144000"/>
              <a:gd name="connsiteY5" fmla="*/ 3138226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6029850 w 9144000"/>
              <a:gd name="connsiteY3" fmla="*/ 1526598 h 4554701"/>
              <a:gd name="connsiteX4" fmla="*/ 5947416 w 9144000"/>
              <a:gd name="connsiteY4" fmla="*/ 3358024 h 4554701"/>
              <a:gd name="connsiteX5" fmla="*/ 8988292 w 9144000"/>
              <a:gd name="connsiteY5" fmla="*/ 3138226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47416 w 9144000"/>
              <a:gd name="connsiteY4" fmla="*/ 3358024 h 4554701"/>
              <a:gd name="connsiteX5" fmla="*/ 8988292 w 9144000"/>
              <a:gd name="connsiteY5" fmla="*/ 3138226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47416 w 9144000"/>
              <a:gd name="connsiteY4" fmla="*/ 3358024 h 4554701"/>
              <a:gd name="connsiteX5" fmla="*/ 9012717 w 9144000"/>
              <a:gd name="connsiteY5" fmla="*/ 3248125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47416 w 9144000"/>
              <a:gd name="connsiteY4" fmla="*/ 3358024 h 4554701"/>
              <a:gd name="connsiteX5" fmla="*/ 9012717 w 9144000"/>
              <a:gd name="connsiteY5" fmla="*/ 3248125 h 4554701"/>
              <a:gd name="connsiteX6" fmla="*/ 9144000 w 9144000"/>
              <a:gd name="connsiteY6" fmla="*/ 4554701 h 4554701"/>
              <a:gd name="connsiteX7" fmla="*/ 0 w 9144000"/>
              <a:gd name="connsiteY7" fmla="*/ 4554701 h 4554701"/>
              <a:gd name="connsiteX8" fmla="*/ 24425 w 9144000"/>
              <a:gd name="connsiteY8" fmla="*/ 1758384 h 4554701"/>
              <a:gd name="connsiteX9" fmla="*/ 3199637 w 9144000"/>
              <a:gd name="connsiteY9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35203 w 9144000"/>
              <a:gd name="connsiteY4" fmla="*/ 3138226 h 4554701"/>
              <a:gd name="connsiteX5" fmla="*/ 9012717 w 9144000"/>
              <a:gd name="connsiteY5" fmla="*/ 3248125 h 4554701"/>
              <a:gd name="connsiteX6" fmla="*/ 9144000 w 9144000"/>
              <a:gd name="connsiteY6" fmla="*/ 4554701 h 4554701"/>
              <a:gd name="connsiteX7" fmla="*/ 0 w 9144000"/>
              <a:gd name="connsiteY7" fmla="*/ 4554701 h 4554701"/>
              <a:gd name="connsiteX8" fmla="*/ 24425 w 9144000"/>
              <a:gd name="connsiteY8" fmla="*/ 1758384 h 4554701"/>
              <a:gd name="connsiteX9" fmla="*/ 3199637 w 9144000"/>
              <a:gd name="connsiteY9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35203 w 9144000"/>
              <a:gd name="connsiteY4" fmla="*/ 3138226 h 4554701"/>
              <a:gd name="connsiteX5" fmla="*/ 9012717 w 9144000"/>
              <a:gd name="connsiteY5" fmla="*/ 3138226 h 4554701"/>
              <a:gd name="connsiteX6" fmla="*/ 9144000 w 9144000"/>
              <a:gd name="connsiteY6" fmla="*/ 4554701 h 4554701"/>
              <a:gd name="connsiteX7" fmla="*/ 0 w 9144000"/>
              <a:gd name="connsiteY7" fmla="*/ 4554701 h 4554701"/>
              <a:gd name="connsiteX8" fmla="*/ 24425 w 9144000"/>
              <a:gd name="connsiteY8" fmla="*/ 1758384 h 4554701"/>
              <a:gd name="connsiteX9" fmla="*/ 3199637 w 9144000"/>
              <a:gd name="connsiteY9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7412899 w 9144000"/>
              <a:gd name="connsiteY3" fmla="*/ 805926 h 4554701"/>
              <a:gd name="connsiteX4" fmla="*/ 5968788 w 9144000"/>
              <a:gd name="connsiteY4" fmla="*/ 1489965 h 4554701"/>
              <a:gd name="connsiteX5" fmla="*/ 5935203 w 9144000"/>
              <a:gd name="connsiteY5" fmla="*/ 3138226 h 4554701"/>
              <a:gd name="connsiteX6" fmla="*/ 9012717 w 9144000"/>
              <a:gd name="connsiteY6" fmla="*/ 3138226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9122628 w 9144000"/>
              <a:gd name="connsiteY3" fmla="*/ 1440898 h 4554701"/>
              <a:gd name="connsiteX4" fmla="*/ 5968788 w 9144000"/>
              <a:gd name="connsiteY4" fmla="*/ 1489965 h 4554701"/>
              <a:gd name="connsiteX5" fmla="*/ 5935203 w 9144000"/>
              <a:gd name="connsiteY5" fmla="*/ 3138226 h 4554701"/>
              <a:gd name="connsiteX6" fmla="*/ 9012717 w 9144000"/>
              <a:gd name="connsiteY6" fmla="*/ 3138226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9122628 w 9144000"/>
              <a:gd name="connsiteY3" fmla="*/ 1440898 h 4554701"/>
              <a:gd name="connsiteX4" fmla="*/ 5968788 w 9144000"/>
              <a:gd name="connsiteY4" fmla="*/ 1489965 h 4554701"/>
              <a:gd name="connsiteX5" fmla="*/ 5935203 w 9144000"/>
              <a:gd name="connsiteY5" fmla="*/ 3138226 h 4554701"/>
              <a:gd name="connsiteX6" fmla="*/ 9012717 w 9144000"/>
              <a:gd name="connsiteY6" fmla="*/ 3138226 h 4554701"/>
              <a:gd name="connsiteX7" fmla="*/ 9144000 w 9144000"/>
              <a:gd name="connsiteY7" fmla="*/ 4554701 h 4554701"/>
              <a:gd name="connsiteX8" fmla="*/ 6041598 w 9144000"/>
              <a:gd name="connsiteY8" fmla="*/ 4543439 h 4554701"/>
              <a:gd name="connsiteX9" fmla="*/ 0 w 9144000"/>
              <a:gd name="connsiteY9" fmla="*/ 4554701 h 4554701"/>
              <a:gd name="connsiteX10" fmla="*/ 24425 w 9144000"/>
              <a:gd name="connsiteY10" fmla="*/ 1758384 h 4554701"/>
              <a:gd name="connsiteX11" fmla="*/ 3199637 w 9144000"/>
              <a:gd name="connsiteY11" fmla="*/ 1734185 h 4554701"/>
              <a:gd name="connsiteX0" fmla="*/ 3199637 w 9179608"/>
              <a:gd name="connsiteY0" fmla="*/ 1734185 h 5088859"/>
              <a:gd name="connsiteX1" fmla="*/ 3199637 w 9179608"/>
              <a:gd name="connsiteY1" fmla="*/ 0 h 5088859"/>
              <a:gd name="connsiteX2" fmla="*/ 9122628 w 9179608"/>
              <a:gd name="connsiteY2" fmla="*/ 36634 h 5088859"/>
              <a:gd name="connsiteX3" fmla="*/ 9122628 w 9179608"/>
              <a:gd name="connsiteY3" fmla="*/ 1440898 h 5088859"/>
              <a:gd name="connsiteX4" fmla="*/ 5968788 w 9179608"/>
              <a:gd name="connsiteY4" fmla="*/ 1489965 h 5088859"/>
              <a:gd name="connsiteX5" fmla="*/ 5935203 w 9179608"/>
              <a:gd name="connsiteY5" fmla="*/ 3138226 h 5088859"/>
              <a:gd name="connsiteX6" fmla="*/ 9012717 w 9179608"/>
              <a:gd name="connsiteY6" fmla="*/ 3138226 h 5088859"/>
              <a:gd name="connsiteX7" fmla="*/ 9179608 w 9179608"/>
              <a:gd name="connsiteY7" fmla="*/ 5088859 h 5088859"/>
              <a:gd name="connsiteX8" fmla="*/ 6041598 w 9179608"/>
              <a:gd name="connsiteY8" fmla="*/ 4543439 h 5088859"/>
              <a:gd name="connsiteX9" fmla="*/ 0 w 9179608"/>
              <a:gd name="connsiteY9" fmla="*/ 4554701 h 5088859"/>
              <a:gd name="connsiteX10" fmla="*/ 24425 w 9179608"/>
              <a:gd name="connsiteY10" fmla="*/ 1758384 h 5088859"/>
              <a:gd name="connsiteX11" fmla="*/ 3199637 w 9179608"/>
              <a:gd name="connsiteY11" fmla="*/ 1734185 h 5088859"/>
              <a:gd name="connsiteX0" fmla="*/ 3199637 w 9179608"/>
              <a:gd name="connsiteY0" fmla="*/ 1734185 h 5088859"/>
              <a:gd name="connsiteX1" fmla="*/ 3199637 w 9179608"/>
              <a:gd name="connsiteY1" fmla="*/ 0 h 5088859"/>
              <a:gd name="connsiteX2" fmla="*/ 9122628 w 9179608"/>
              <a:gd name="connsiteY2" fmla="*/ 36634 h 5088859"/>
              <a:gd name="connsiteX3" fmla="*/ 9122628 w 9179608"/>
              <a:gd name="connsiteY3" fmla="*/ 1440898 h 5088859"/>
              <a:gd name="connsiteX4" fmla="*/ 5968788 w 9179608"/>
              <a:gd name="connsiteY4" fmla="*/ 1489965 h 5088859"/>
              <a:gd name="connsiteX5" fmla="*/ 5935203 w 9179608"/>
              <a:gd name="connsiteY5" fmla="*/ 3138226 h 5088859"/>
              <a:gd name="connsiteX6" fmla="*/ 9012717 w 9179608"/>
              <a:gd name="connsiteY6" fmla="*/ 3138226 h 5088859"/>
              <a:gd name="connsiteX7" fmla="*/ 9179608 w 9179608"/>
              <a:gd name="connsiteY7" fmla="*/ 5088859 h 5088859"/>
              <a:gd name="connsiteX8" fmla="*/ 6516380 w 9179608"/>
              <a:gd name="connsiteY8" fmla="*/ 4614660 h 5088859"/>
              <a:gd name="connsiteX9" fmla="*/ 6041598 w 9179608"/>
              <a:gd name="connsiteY9" fmla="*/ 4543439 h 5088859"/>
              <a:gd name="connsiteX10" fmla="*/ 0 w 9179608"/>
              <a:gd name="connsiteY10" fmla="*/ 4554701 h 5088859"/>
              <a:gd name="connsiteX11" fmla="*/ 24425 w 9179608"/>
              <a:gd name="connsiteY11" fmla="*/ 1758384 h 5088859"/>
              <a:gd name="connsiteX12" fmla="*/ 3199637 w 9179608"/>
              <a:gd name="connsiteY12" fmla="*/ 1734185 h 5088859"/>
              <a:gd name="connsiteX0" fmla="*/ 3199637 w 9179608"/>
              <a:gd name="connsiteY0" fmla="*/ 1734185 h 5088859"/>
              <a:gd name="connsiteX1" fmla="*/ 3199637 w 9179608"/>
              <a:gd name="connsiteY1" fmla="*/ 0 h 5088859"/>
              <a:gd name="connsiteX2" fmla="*/ 9122628 w 9179608"/>
              <a:gd name="connsiteY2" fmla="*/ 36634 h 5088859"/>
              <a:gd name="connsiteX3" fmla="*/ 9122628 w 9179608"/>
              <a:gd name="connsiteY3" fmla="*/ 1440898 h 5088859"/>
              <a:gd name="connsiteX4" fmla="*/ 5968788 w 9179608"/>
              <a:gd name="connsiteY4" fmla="*/ 1489965 h 5088859"/>
              <a:gd name="connsiteX5" fmla="*/ 5935203 w 9179608"/>
              <a:gd name="connsiteY5" fmla="*/ 3138226 h 5088859"/>
              <a:gd name="connsiteX6" fmla="*/ 9012717 w 9179608"/>
              <a:gd name="connsiteY6" fmla="*/ 3138226 h 5088859"/>
              <a:gd name="connsiteX7" fmla="*/ 9179608 w 9179608"/>
              <a:gd name="connsiteY7" fmla="*/ 5088859 h 5088859"/>
              <a:gd name="connsiteX8" fmla="*/ 6148424 w 9179608"/>
              <a:gd name="connsiteY8" fmla="*/ 5077597 h 5088859"/>
              <a:gd name="connsiteX9" fmla="*/ 6041598 w 9179608"/>
              <a:gd name="connsiteY9" fmla="*/ 4543439 h 5088859"/>
              <a:gd name="connsiteX10" fmla="*/ 0 w 9179608"/>
              <a:gd name="connsiteY10" fmla="*/ 4554701 h 5088859"/>
              <a:gd name="connsiteX11" fmla="*/ 24425 w 9179608"/>
              <a:gd name="connsiteY11" fmla="*/ 1758384 h 5088859"/>
              <a:gd name="connsiteX12" fmla="*/ 3199637 w 9179608"/>
              <a:gd name="connsiteY12" fmla="*/ 1734185 h 508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79608" h="5088859">
                <a:moveTo>
                  <a:pt x="3199637" y="1734185"/>
                </a:moveTo>
                <a:lnTo>
                  <a:pt x="3199637" y="0"/>
                </a:lnTo>
                <a:lnTo>
                  <a:pt x="9122628" y="36634"/>
                </a:lnTo>
                <a:lnTo>
                  <a:pt x="9122628" y="1440898"/>
                </a:lnTo>
                <a:lnTo>
                  <a:pt x="5968788" y="1489965"/>
                </a:lnTo>
                <a:lnTo>
                  <a:pt x="5935203" y="3138226"/>
                </a:lnTo>
                <a:lnTo>
                  <a:pt x="9012717" y="3138226"/>
                </a:lnTo>
                <a:lnTo>
                  <a:pt x="9179608" y="5088859"/>
                </a:lnTo>
                <a:lnTo>
                  <a:pt x="6148424" y="5077597"/>
                </a:lnTo>
                <a:lnTo>
                  <a:pt x="6041598" y="4543439"/>
                </a:lnTo>
                <a:lnTo>
                  <a:pt x="0" y="4554701"/>
                </a:lnTo>
                <a:lnTo>
                  <a:pt x="24425" y="1758384"/>
                </a:lnTo>
                <a:lnTo>
                  <a:pt x="3199637" y="1734185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38100" cmpd="dbl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42783"/>
            <a:ext cx="3062342" cy="187549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5205" y="2405790"/>
            <a:ext cx="3062342" cy="187549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7448" y="6061602"/>
            <a:ext cx="4195680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: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dOISST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(AVHRR only)</a:t>
            </a:r>
          </a:p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Ice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edge: 15% concentration (NASA Team1)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250" y1="24528" x2="41250" y2="24528"/>
                        <a14:foregroundMark x1="49375" y1="26415" x2="49375" y2="26415"/>
                        <a14:foregroundMark x1="65000" y1="87170" x2="65000" y2="87170"/>
                        <a14:foregroundMark x1="86250" y1="98113" x2="86250" y2="98113"/>
                        <a14:foregroundMark x1="48125" y1="98113" x2="48125" y2="98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7980" y="83091"/>
            <a:ext cx="420991" cy="697266"/>
          </a:xfrm>
          <a:prstGeom prst="rect">
            <a:avLst/>
          </a:prstGeom>
        </p:spPr>
      </p:pic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2828033" y="109949"/>
            <a:ext cx="2719947" cy="670953"/>
          </a:xfrm>
          <a:prstGeom prst="rect">
            <a:avLst/>
          </a:prstGeom>
          <a:solidFill>
            <a:schemeClr val="bg1"/>
          </a:solidFill>
          <a:ln w="12700" cmpd="sng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137160" rIns="82945" bIns="13716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SST update</a:t>
            </a:r>
            <a:r>
              <a:rPr lang="en-US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3447" y="769293"/>
            <a:ext cx="1902271" cy="369332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~ 3 times warmer!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6013790" y="609174"/>
            <a:ext cx="3130210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&amp; Dickinson (JGR, 2016)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0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6060"/>
            <a:ext cx="9144000" cy="4963726"/>
          </a:xfrm>
          <a:prstGeom prst="rect">
            <a:avLst/>
          </a:prstGeom>
        </p:spPr>
      </p:pic>
      <p:sp>
        <p:nvSpPr>
          <p:cNvPr id="32" name="Rectangle 7"/>
          <p:cNvSpPr/>
          <p:nvPr/>
        </p:nvSpPr>
        <p:spPr>
          <a:xfrm>
            <a:off x="0" y="952457"/>
            <a:ext cx="9179608" cy="5088859"/>
          </a:xfrm>
          <a:custGeom>
            <a:avLst/>
            <a:gdLst>
              <a:gd name="connsiteX0" fmla="*/ 0 w 9144000"/>
              <a:gd name="connsiteY0" fmla="*/ 0 h 4542266"/>
              <a:gd name="connsiteX1" fmla="*/ 9144000 w 9144000"/>
              <a:gd name="connsiteY1" fmla="*/ 0 h 4542266"/>
              <a:gd name="connsiteX2" fmla="*/ 9144000 w 9144000"/>
              <a:gd name="connsiteY2" fmla="*/ 4542266 h 4542266"/>
              <a:gd name="connsiteX3" fmla="*/ 0 w 9144000"/>
              <a:gd name="connsiteY3" fmla="*/ 4542266 h 4542266"/>
              <a:gd name="connsiteX4" fmla="*/ 0 w 9144000"/>
              <a:gd name="connsiteY4" fmla="*/ 0 h 4542266"/>
              <a:gd name="connsiteX0" fmla="*/ 0 w 9144000"/>
              <a:gd name="connsiteY0" fmla="*/ 1243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0 w 9144000"/>
              <a:gd name="connsiteY5" fmla="*/ 1243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3199637 w 9144000"/>
              <a:gd name="connsiteY5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2027251 w 9144000"/>
              <a:gd name="connsiteY5" fmla="*/ 2735263 h 4554701"/>
              <a:gd name="connsiteX6" fmla="*/ 3199637 w 9144000"/>
              <a:gd name="connsiteY6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24425 w 9144000"/>
              <a:gd name="connsiteY5" fmla="*/ 1758384 h 4554701"/>
              <a:gd name="connsiteX6" fmla="*/ 3199637 w 9144000"/>
              <a:gd name="connsiteY6" fmla="*/ 1734185 h 4554701"/>
              <a:gd name="connsiteX0" fmla="*/ 3199637 w 9144000"/>
              <a:gd name="connsiteY0" fmla="*/ 1746395 h 4566911"/>
              <a:gd name="connsiteX1" fmla="*/ 3199637 w 9144000"/>
              <a:gd name="connsiteY1" fmla="*/ 12210 h 4566911"/>
              <a:gd name="connsiteX2" fmla="*/ 5629895 w 9144000"/>
              <a:gd name="connsiteY2" fmla="*/ 0 h 4566911"/>
              <a:gd name="connsiteX3" fmla="*/ 9144000 w 9144000"/>
              <a:gd name="connsiteY3" fmla="*/ 24645 h 4566911"/>
              <a:gd name="connsiteX4" fmla="*/ 9144000 w 9144000"/>
              <a:gd name="connsiteY4" fmla="*/ 4566911 h 4566911"/>
              <a:gd name="connsiteX5" fmla="*/ 0 w 9144000"/>
              <a:gd name="connsiteY5" fmla="*/ 4566911 h 4566911"/>
              <a:gd name="connsiteX6" fmla="*/ 24425 w 9144000"/>
              <a:gd name="connsiteY6" fmla="*/ 1770594 h 4566911"/>
              <a:gd name="connsiteX7" fmla="*/ 3199637 w 9144000"/>
              <a:gd name="connsiteY7" fmla="*/ 1746395 h 4566911"/>
              <a:gd name="connsiteX0" fmla="*/ 3199637 w 9144000"/>
              <a:gd name="connsiteY0" fmla="*/ 1746395 h 4566911"/>
              <a:gd name="connsiteX1" fmla="*/ 3199637 w 9144000"/>
              <a:gd name="connsiteY1" fmla="*/ 12210 h 4566911"/>
              <a:gd name="connsiteX2" fmla="*/ 5629895 w 9144000"/>
              <a:gd name="connsiteY2" fmla="*/ 0 h 4566911"/>
              <a:gd name="connsiteX3" fmla="*/ 6029850 w 9144000"/>
              <a:gd name="connsiteY3" fmla="*/ 1538808 h 4566911"/>
              <a:gd name="connsiteX4" fmla="*/ 9144000 w 9144000"/>
              <a:gd name="connsiteY4" fmla="*/ 4566911 h 4566911"/>
              <a:gd name="connsiteX5" fmla="*/ 0 w 9144000"/>
              <a:gd name="connsiteY5" fmla="*/ 4566911 h 4566911"/>
              <a:gd name="connsiteX6" fmla="*/ 24425 w 9144000"/>
              <a:gd name="connsiteY6" fmla="*/ 1770594 h 4566911"/>
              <a:gd name="connsiteX7" fmla="*/ 3199637 w 9144000"/>
              <a:gd name="connsiteY7" fmla="*/ 1746395 h 4566911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44000 w 9144000"/>
              <a:gd name="connsiteY4" fmla="*/ 4615755 h 4615755"/>
              <a:gd name="connsiteX5" fmla="*/ 0 w 9144000"/>
              <a:gd name="connsiteY5" fmla="*/ 4615755 h 4615755"/>
              <a:gd name="connsiteX6" fmla="*/ 24425 w 9144000"/>
              <a:gd name="connsiteY6" fmla="*/ 1819438 h 4615755"/>
              <a:gd name="connsiteX7" fmla="*/ 3199637 w 9144000"/>
              <a:gd name="connsiteY7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8402099 w 9144000"/>
              <a:gd name="connsiteY4" fmla="*/ 3919729 h 4615755"/>
              <a:gd name="connsiteX5" fmla="*/ 9144000 w 9144000"/>
              <a:gd name="connsiteY5" fmla="*/ 4615755 h 4615755"/>
              <a:gd name="connsiteX6" fmla="*/ 0 w 9144000"/>
              <a:gd name="connsiteY6" fmla="*/ 4615755 h 4615755"/>
              <a:gd name="connsiteX7" fmla="*/ 24425 w 9144000"/>
              <a:gd name="connsiteY7" fmla="*/ 1819438 h 4615755"/>
              <a:gd name="connsiteX8" fmla="*/ 3199637 w 9144000"/>
              <a:gd name="connsiteY8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9144000 w 9144000"/>
              <a:gd name="connsiteY5" fmla="*/ 4615755 h 4615755"/>
              <a:gd name="connsiteX6" fmla="*/ 0 w 9144000"/>
              <a:gd name="connsiteY6" fmla="*/ 4615755 h 4615755"/>
              <a:gd name="connsiteX7" fmla="*/ 24425 w 9144000"/>
              <a:gd name="connsiteY7" fmla="*/ 1819438 h 4615755"/>
              <a:gd name="connsiteX8" fmla="*/ 3199637 w 9144000"/>
              <a:gd name="connsiteY8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9110416 w 9144000"/>
              <a:gd name="connsiteY5" fmla="*/ 3712142 h 4615755"/>
              <a:gd name="connsiteX6" fmla="*/ 9144000 w 9144000"/>
              <a:gd name="connsiteY6" fmla="*/ 4615755 h 4615755"/>
              <a:gd name="connsiteX7" fmla="*/ 0 w 9144000"/>
              <a:gd name="connsiteY7" fmla="*/ 4615755 h 4615755"/>
              <a:gd name="connsiteX8" fmla="*/ 24425 w 9144000"/>
              <a:gd name="connsiteY8" fmla="*/ 1819438 h 4615755"/>
              <a:gd name="connsiteX9" fmla="*/ 3199637 w 9144000"/>
              <a:gd name="connsiteY9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5922992 w 9144000"/>
              <a:gd name="connsiteY5" fmla="*/ 3162647 h 4615755"/>
              <a:gd name="connsiteX6" fmla="*/ 9144000 w 9144000"/>
              <a:gd name="connsiteY6" fmla="*/ 4615755 h 4615755"/>
              <a:gd name="connsiteX7" fmla="*/ 0 w 9144000"/>
              <a:gd name="connsiteY7" fmla="*/ 4615755 h 4615755"/>
              <a:gd name="connsiteX8" fmla="*/ 24425 w 9144000"/>
              <a:gd name="connsiteY8" fmla="*/ 1819438 h 4615755"/>
              <a:gd name="connsiteX9" fmla="*/ 3199637 w 9144000"/>
              <a:gd name="connsiteY9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7449536 w 9144000"/>
              <a:gd name="connsiteY5" fmla="*/ 2332300 h 4615755"/>
              <a:gd name="connsiteX6" fmla="*/ 5922992 w 9144000"/>
              <a:gd name="connsiteY6" fmla="*/ 3162647 h 4615755"/>
              <a:gd name="connsiteX7" fmla="*/ 9144000 w 9144000"/>
              <a:gd name="connsiteY7" fmla="*/ 4615755 h 4615755"/>
              <a:gd name="connsiteX8" fmla="*/ 0 w 9144000"/>
              <a:gd name="connsiteY8" fmla="*/ 4615755 h 4615755"/>
              <a:gd name="connsiteX9" fmla="*/ 24425 w 9144000"/>
              <a:gd name="connsiteY9" fmla="*/ 1819438 h 4615755"/>
              <a:gd name="connsiteX10" fmla="*/ 3199637 w 9144000"/>
              <a:gd name="connsiteY10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8988292 w 9144000"/>
              <a:gd name="connsiteY5" fmla="*/ 3199280 h 4615755"/>
              <a:gd name="connsiteX6" fmla="*/ 5922992 w 9144000"/>
              <a:gd name="connsiteY6" fmla="*/ 3162647 h 4615755"/>
              <a:gd name="connsiteX7" fmla="*/ 9144000 w 9144000"/>
              <a:gd name="connsiteY7" fmla="*/ 4615755 h 4615755"/>
              <a:gd name="connsiteX8" fmla="*/ 0 w 9144000"/>
              <a:gd name="connsiteY8" fmla="*/ 4615755 h 4615755"/>
              <a:gd name="connsiteX9" fmla="*/ 24425 w 9144000"/>
              <a:gd name="connsiteY9" fmla="*/ 1819438 h 4615755"/>
              <a:gd name="connsiteX10" fmla="*/ 3199637 w 9144000"/>
              <a:gd name="connsiteY10" fmla="*/ 1795239 h 4615755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6029850 w 9144000"/>
              <a:gd name="connsiteY3" fmla="*/ 1526598 h 4554701"/>
              <a:gd name="connsiteX4" fmla="*/ 9110416 w 9144000"/>
              <a:gd name="connsiteY4" fmla="*/ 1416476 h 4554701"/>
              <a:gd name="connsiteX5" fmla="*/ 8988292 w 9144000"/>
              <a:gd name="connsiteY5" fmla="*/ 3138226 h 4554701"/>
              <a:gd name="connsiteX6" fmla="*/ 5922992 w 9144000"/>
              <a:gd name="connsiteY6" fmla="*/ 310159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6029850 w 9144000"/>
              <a:gd name="connsiteY3" fmla="*/ 1526598 h 4554701"/>
              <a:gd name="connsiteX4" fmla="*/ 9110416 w 9144000"/>
              <a:gd name="connsiteY4" fmla="*/ 1416476 h 4554701"/>
              <a:gd name="connsiteX5" fmla="*/ 8988292 w 9144000"/>
              <a:gd name="connsiteY5" fmla="*/ 3138226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6029850 w 9144000"/>
              <a:gd name="connsiteY3" fmla="*/ 1526598 h 4554701"/>
              <a:gd name="connsiteX4" fmla="*/ 5947416 w 9144000"/>
              <a:gd name="connsiteY4" fmla="*/ 3358024 h 4554701"/>
              <a:gd name="connsiteX5" fmla="*/ 8988292 w 9144000"/>
              <a:gd name="connsiteY5" fmla="*/ 3138226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47416 w 9144000"/>
              <a:gd name="connsiteY4" fmla="*/ 3358024 h 4554701"/>
              <a:gd name="connsiteX5" fmla="*/ 8988292 w 9144000"/>
              <a:gd name="connsiteY5" fmla="*/ 3138226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47416 w 9144000"/>
              <a:gd name="connsiteY4" fmla="*/ 3358024 h 4554701"/>
              <a:gd name="connsiteX5" fmla="*/ 9012717 w 9144000"/>
              <a:gd name="connsiteY5" fmla="*/ 3248125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47416 w 9144000"/>
              <a:gd name="connsiteY4" fmla="*/ 3358024 h 4554701"/>
              <a:gd name="connsiteX5" fmla="*/ 9012717 w 9144000"/>
              <a:gd name="connsiteY5" fmla="*/ 3248125 h 4554701"/>
              <a:gd name="connsiteX6" fmla="*/ 9144000 w 9144000"/>
              <a:gd name="connsiteY6" fmla="*/ 4554701 h 4554701"/>
              <a:gd name="connsiteX7" fmla="*/ 0 w 9144000"/>
              <a:gd name="connsiteY7" fmla="*/ 4554701 h 4554701"/>
              <a:gd name="connsiteX8" fmla="*/ 24425 w 9144000"/>
              <a:gd name="connsiteY8" fmla="*/ 1758384 h 4554701"/>
              <a:gd name="connsiteX9" fmla="*/ 3199637 w 9144000"/>
              <a:gd name="connsiteY9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35203 w 9144000"/>
              <a:gd name="connsiteY4" fmla="*/ 3138226 h 4554701"/>
              <a:gd name="connsiteX5" fmla="*/ 9012717 w 9144000"/>
              <a:gd name="connsiteY5" fmla="*/ 3248125 h 4554701"/>
              <a:gd name="connsiteX6" fmla="*/ 9144000 w 9144000"/>
              <a:gd name="connsiteY6" fmla="*/ 4554701 h 4554701"/>
              <a:gd name="connsiteX7" fmla="*/ 0 w 9144000"/>
              <a:gd name="connsiteY7" fmla="*/ 4554701 h 4554701"/>
              <a:gd name="connsiteX8" fmla="*/ 24425 w 9144000"/>
              <a:gd name="connsiteY8" fmla="*/ 1758384 h 4554701"/>
              <a:gd name="connsiteX9" fmla="*/ 3199637 w 9144000"/>
              <a:gd name="connsiteY9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35203 w 9144000"/>
              <a:gd name="connsiteY4" fmla="*/ 3138226 h 4554701"/>
              <a:gd name="connsiteX5" fmla="*/ 9012717 w 9144000"/>
              <a:gd name="connsiteY5" fmla="*/ 3138226 h 4554701"/>
              <a:gd name="connsiteX6" fmla="*/ 9144000 w 9144000"/>
              <a:gd name="connsiteY6" fmla="*/ 4554701 h 4554701"/>
              <a:gd name="connsiteX7" fmla="*/ 0 w 9144000"/>
              <a:gd name="connsiteY7" fmla="*/ 4554701 h 4554701"/>
              <a:gd name="connsiteX8" fmla="*/ 24425 w 9144000"/>
              <a:gd name="connsiteY8" fmla="*/ 1758384 h 4554701"/>
              <a:gd name="connsiteX9" fmla="*/ 3199637 w 9144000"/>
              <a:gd name="connsiteY9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7412899 w 9144000"/>
              <a:gd name="connsiteY3" fmla="*/ 805926 h 4554701"/>
              <a:gd name="connsiteX4" fmla="*/ 5968788 w 9144000"/>
              <a:gd name="connsiteY4" fmla="*/ 1489965 h 4554701"/>
              <a:gd name="connsiteX5" fmla="*/ 5935203 w 9144000"/>
              <a:gd name="connsiteY5" fmla="*/ 3138226 h 4554701"/>
              <a:gd name="connsiteX6" fmla="*/ 9012717 w 9144000"/>
              <a:gd name="connsiteY6" fmla="*/ 3138226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9122628 w 9144000"/>
              <a:gd name="connsiteY3" fmla="*/ 1440898 h 4554701"/>
              <a:gd name="connsiteX4" fmla="*/ 5968788 w 9144000"/>
              <a:gd name="connsiteY4" fmla="*/ 1489965 h 4554701"/>
              <a:gd name="connsiteX5" fmla="*/ 5935203 w 9144000"/>
              <a:gd name="connsiteY5" fmla="*/ 3138226 h 4554701"/>
              <a:gd name="connsiteX6" fmla="*/ 9012717 w 9144000"/>
              <a:gd name="connsiteY6" fmla="*/ 3138226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9122628 w 9144000"/>
              <a:gd name="connsiteY3" fmla="*/ 1440898 h 4554701"/>
              <a:gd name="connsiteX4" fmla="*/ 5968788 w 9144000"/>
              <a:gd name="connsiteY4" fmla="*/ 1489965 h 4554701"/>
              <a:gd name="connsiteX5" fmla="*/ 5935203 w 9144000"/>
              <a:gd name="connsiteY5" fmla="*/ 3138226 h 4554701"/>
              <a:gd name="connsiteX6" fmla="*/ 9012717 w 9144000"/>
              <a:gd name="connsiteY6" fmla="*/ 3138226 h 4554701"/>
              <a:gd name="connsiteX7" fmla="*/ 9144000 w 9144000"/>
              <a:gd name="connsiteY7" fmla="*/ 4554701 h 4554701"/>
              <a:gd name="connsiteX8" fmla="*/ 6041598 w 9144000"/>
              <a:gd name="connsiteY8" fmla="*/ 4543439 h 4554701"/>
              <a:gd name="connsiteX9" fmla="*/ 0 w 9144000"/>
              <a:gd name="connsiteY9" fmla="*/ 4554701 h 4554701"/>
              <a:gd name="connsiteX10" fmla="*/ 24425 w 9144000"/>
              <a:gd name="connsiteY10" fmla="*/ 1758384 h 4554701"/>
              <a:gd name="connsiteX11" fmla="*/ 3199637 w 9144000"/>
              <a:gd name="connsiteY11" fmla="*/ 1734185 h 4554701"/>
              <a:gd name="connsiteX0" fmla="*/ 3199637 w 9179608"/>
              <a:gd name="connsiteY0" fmla="*/ 1734185 h 5088859"/>
              <a:gd name="connsiteX1" fmla="*/ 3199637 w 9179608"/>
              <a:gd name="connsiteY1" fmla="*/ 0 h 5088859"/>
              <a:gd name="connsiteX2" fmla="*/ 9122628 w 9179608"/>
              <a:gd name="connsiteY2" fmla="*/ 36634 h 5088859"/>
              <a:gd name="connsiteX3" fmla="*/ 9122628 w 9179608"/>
              <a:gd name="connsiteY3" fmla="*/ 1440898 h 5088859"/>
              <a:gd name="connsiteX4" fmla="*/ 5968788 w 9179608"/>
              <a:gd name="connsiteY4" fmla="*/ 1489965 h 5088859"/>
              <a:gd name="connsiteX5" fmla="*/ 5935203 w 9179608"/>
              <a:gd name="connsiteY5" fmla="*/ 3138226 h 5088859"/>
              <a:gd name="connsiteX6" fmla="*/ 9012717 w 9179608"/>
              <a:gd name="connsiteY6" fmla="*/ 3138226 h 5088859"/>
              <a:gd name="connsiteX7" fmla="*/ 9179608 w 9179608"/>
              <a:gd name="connsiteY7" fmla="*/ 5088859 h 5088859"/>
              <a:gd name="connsiteX8" fmla="*/ 6041598 w 9179608"/>
              <a:gd name="connsiteY8" fmla="*/ 4543439 h 5088859"/>
              <a:gd name="connsiteX9" fmla="*/ 0 w 9179608"/>
              <a:gd name="connsiteY9" fmla="*/ 4554701 h 5088859"/>
              <a:gd name="connsiteX10" fmla="*/ 24425 w 9179608"/>
              <a:gd name="connsiteY10" fmla="*/ 1758384 h 5088859"/>
              <a:gd name="connsiteX11" fmla="*/ 3199637 w 9179608"/>
              <a:gd name="connsiteY11" fmla="*/ 1734185 h 5088859"/>
              <a:gd name="connsiteX0" fmla="*/ 3199637 w 9179608"/>
              <a:gd name="connsiteY0" fmla="*/ 1734185 h 5088859"/>
              <a:gd name="connsiteX1" fmla="*/ 3199637 w 9179608"/>
              <a:gd name="connsiteY1" fmla="*/ 0 h 5088859"/>
              <a:gd name="connsiteX2" fmla="*/ 9122628 w 9179608"/>
              <a:gd name="connsiteY2" fmla="*/ 36634 h 5088859"/>
              <a:gd name="connsiteX3" fmla="*/ 9122628 w 9179608"/>
              <a:gd name="connsiteY3" fmla="*/ 1440898 h 5088859"/>
              <a:gd name="connsiteX4" fmla="*/ 5968788 w 9179608"/>
              <a:gd name="connsiteY4" fmla="*/ 1489965 h 5088859"/>
              <a:gd name="connsiteX5" fmla="*/ 5935203 w 9179608"/>
              <a:gd name="connsiteY5" fmla="*/ 3138226 h 5088859"/>
              <a:gd name="connsiteX6" fmla="*/ 9012717 w 9179608"/>
              <a:gd name="connsiteY6" fmla="*/ 3138226 h 5088859"/>
              <a:gd name="connsiteX7" fmla="*/ 9179608 w 9179608"/>
              <a:gd name="connsiteY7" fmla="*/ 5088859 h 5088859"/>
              <a:gd name="connsiteX8" fmla="*/ 6516380 w 9179608"/>
              <a:gd name="connsiteY8" fmla="*/ 4614660 h 5088859"/>
              <a:gd name="connsiteX9" fmla="*/ 6041598 w 9179608"/>
              <a:gd name="connsiteY9" fmla="*/ 4543439 h 5088859"/>
              <a:gd name="connsiteX10" fmla="*/ 0 w 9179608"/>
              <a:gd name="connsiteY10" fmla="*/ 4554701 h 5088859"/>
              <a:gd name="connsiteX11" fmla="*/ 24425 w 9179608"/>
              <a:gd name="connsiteY11" fmla="*/ 1758384 h 5088859"/>
              <a:gd name="connsiteX12" fmla="*/ 3199637 w 9179608"/>
              <a:gd name="connsiteY12" fmla="*/ 1734185 h 5088859"/>
              <a:gd name="connsiteX0" fmla="*/ 3199637 w 9179608"/>
              <a:gd name="connsiteY0" fmla="*/ 1734185 h 5088859"/>
              <a:gd name="connsiteX1" fmla="*/ 3199637 w 9179608"/>
              <a:gd name="connsiteY1" fmla="*/ 0 h 5088859"/>
              <a:gd name="connsiteX2" fmla="*/ 9122628 w 9179608"/>
              <a:gd name="connsiteY2" fmla="*/ 36634 h 5088859"/>
              <a:gd name="connsiteX3" fmla="*/ 9122628 w 9179608"/>
              <a:gd name="connsiteY3" fmla="*/ 1440898 h 5088859"/>
              <a:gd name="connsiteX4" fmla="*/ 5968788 w 9179608"/>
              <a:gd name="connsiteY4" fmla="*/ 1489965 h 5088859"/>
              <a:gd name="connsiteX5" fmla="*/ 5935203 w 9179608"/>
              <a:gd name="connsiteY5" fmla="*/ 3138226 h 5088859"/>
              <a:gd name="connsiteX6" fmla="*/ 9012717 w 9179608"/>
              <a:gd name="connsiteY6" fmla="*/ 3138226 h 5088859"/>
              <a:gd name="connsiteX7" fmla="*/ 9179608 w 9179608"/>
              <a:gd name="connsiteY7" fmla="*/ 5088859 h 5088859"/>
              <a:gd name="connsiteX8" fmla="*/ 6148424 w 9179608"/>
              <a:gd name="connsiteY8" fmla="*/ 5077597 h 5088859"/>
              <a:gd name="connsiteX9" fmla="*/ 6041598 w 9179608"/>
              <a:gd name="connsiteY9" fmla="*/ 4543439 h 5088859"/>
              <a:gd name="connsiteX10" fmla="*/ 0 w 9179608"/>
              <a:gd name="connsiteY10" fmla="*/ 4554701 h 5088859"/>
              <a:gd name="connsiteX11" fmla="*/ 24425 w 9179608"/>
              <a:gd name="connsiteY11" fmla="*/ 1758384 h 5088859"/>
              <a:gd name="connsiteX12" fmla="*/ 3199637 w 9179608"/>
              <a:gd name="connsiteY12" fmla="*/ 1734185 h 508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79608" h="5088859">
                <a:moveTo>
                  <a:pt x="3199637" y="1734185"/>
                </a:moveTo>
                <a:lnTo>
                  <a:pt x="3199637" y="0"/>
                </a:lnTo>
                <a:lnTo>
                  <a:pt x="9122628" y="36634"/>
                </a:lnTo>
                <a:lnTo>
                  <a:pt x="9122628" y="1440898"/>
                </a:lnTo>
                <a:lnTo>
                  <a:pt x="5968788" y="1489965"/>
                </a:lnTo>
                <a:lnTo>
                  <a:pt x="5935203" y="3138226"/>
                </a:lnTo>
                <a:lnTo>
                  <a:pt x="9012717" y="3138226"/>
                </a:lnTo>
                <a:lnTo>
                  <a:pt x="9179608" y="5088859"/>
                </a:lnTo>
                <a:lnTo>
                  <a:pt x="6148424" y="5077597"/>
                </a:lnTo>
                <a:lnTo>
                  <a:pt x="6041598" y="4543439"/>
                </a:lnTo>
                <a:lnTo>
                  <a:pt x="0" y="4554701"/>
                </a:lnTo>
                <a:lnTo>
                  <a:pt x="24425" y="1758384"/>
                </a:lnTo>
                <a:lnTo>
                  <a:pt x="3199637" y="1734185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38100" cmpd="dbl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42783"/>
            <a:ext cx="3062342" cy="187549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5205" y="2405790"/>
            <a:ext cx="3062342" cy="187549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2741" y="3797619"/>
            <a:ext cx="3578220" cy="172175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75566" y="3863814"/>
            <a:ext cx="3337697" cy="1610652"/>
            <a:chOff x="1677055" y="2110153"/>
            <a:chExt cx="5326088" cy="32516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9404" t="9544"/>
            <a:stretch/>
          </p:blipFill>
          <p:spPr>
            <a:xfrm>
              <a:off x="2167466" y="2110153"/>
              <a:ext cx="4835677" cy="325168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98007" y="5010320"/>
              <a:ext cx="4502030" cy="3106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   1980                 1990                2000                2010   </a:t>
              </a:r>
              <a:r>
                <a:rPr lang="en-US" sz="1000" baseline="30000" dirty="0" smtClean="0">
                  <a:solidFill>
                    <a:prstClr val="black"/>
                  </a:solidFill>
                  <a:latin typeface="Calibri"/>
                </a:rPr>
                <a:t>2014</a:t>
              </a:r>
              <a:endParaRPr lang="en-US" sz="1000" baseline="30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72065" y="2198331"/>
              <a:ext cx="103718" cy="25682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8</a:t>
              </a:r>
            </a:p>
            <a:p>
              <a:endParaRPr lang="en-US" sz="1000" baseline="30000" dirty="0" smtClean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7</a:t>
              </a:r>
            </a:p>
            <a:p>
              <a:endParaRPr lang="en-US" sz="800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6</a:t>
              </a:r>
            </a:p>
            <a:p>
              <a:endParaRPr lang="en-US" sz="800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5</a:t>
              </a:r>
            </a:p>
            <a:p>
              <a:endParaRPr lang="en-US" sz="700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1028386" y="3350127"/>
              <a:ext cx="1542903" cy="2455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b="1" dirty="0" smtClean="0">
                  <a:solidFill>
                    <a:prstClr val="black"/>
                  </a:solidFill>
                  <a:latin typeface="Calibri"/>
                </a:rPr>
                <a:t>Extent</a:t>
              </a: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 (Mkm</a:t>
              </a:r>
              <a:r>
                <a:rPr lang="en-US" sz="1000" baseline="30000" dirty="0" smtClean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544234" y="2125152"/>
              <a:ext cx="0" cy="287443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716868" y="2125152"/>
              <a:ext cx="0" cy="287443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868334" y="2125152"/>
              <a:ext cx="0" cy="287443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040968" y="2125152"/>
              <a:ext cx="0" cy="287443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498168" y="2125152"/>
              <a:ext cx="0" cy="287443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211918" y="2330469"/>
              <a:ext cx="4506385" cy="1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211918" y="2880803"/>
              <a:ext cx="4506385" cy="1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211918" y="3426903"/>
              <a:ext cx="4506385" cy="1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211918" y="3968769"/>
              <a:ext cx="4506385" cy="1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2211918" y="4527569"/>
              <a:ext cx="4506385" cy="1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903824" y="4142851"/>
              <a:ext cx="875498" cy="621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glow rad="101600">
                      <a:prstClr val="white">
                        <a:alpha val="75000"/>
                      </a:prstClr>
                    </a:glow>
                  </a:effectLst>
                  <a:latin typeface="Calibri"/>
                </a:rPr>
                <a:t>2007</a:t>
              </a:r>
              <a:endParaRPr lang="en-US" sz="1400" b="1" dirty="0">
                <a:solidFill>
                  <a:srgbClr val="FF0000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635416" y="4265404"/>
              <a:ext cx="116731" cy="14768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213266" y="4630529"/>
              <a:ext cx="116731" cy="14768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17748" y="4543320"/>
              <a:ext cx="875498" cy="621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glow rad="101600">
                      <a:prstClr val="white">
                        <a:alpha val="75000"/>
                      </a:prstClr>
                    </a:glow>
                  </a:effectLst>
                  <a:latin typeface="Calibri"/>
                </a:rPr>
                <a:t>2012</a:t>
              </a:r>
              <a:endParaRPr lang="en-US" sz="1400" b="1" dirty="0">
                <a:solidFill>
                  <a:srgbClr val="FF0000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489463" y="2266994"/>
            <a:ext cx="1832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85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Why?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prstClr val="white">
                    <a:alpha val="85000"/>
                  </a:prst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7448" y="6061602"/>
            <a:ext cx="4195680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: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dOISST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(AVHRR only)</a:t>
            </a:r>
          </a:p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Ice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edge: 15% concentration (NASA Team1)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250" y1="24528" x2="41250" y2="24528"/>
                        <a14:foregroundMark x1="49375" y1="26415" x2="49375" y2="26415"/>
                        <a14:foregroundMark x1="65000" y1="87170" x2="65000" y2="87170"/>
                        <a14:foregroundMark x1="86250" y1="98113" x2="86250" y2="98113"/>
                        <a14:foregroundMark x1="48125" y1="98113" x2="48125" y2="98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7980" y="83091"/>
            <a:ext cx="420991" cy="697266"/>
          </a:xfrm>
          <a:prstGeom prst="rect">
            <a:avLst/>
          </a:prstGeom>
        </p:spPr>
      </p:pic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2828033" y="109949"/>
            <a:ext cx="2719947" cy="670953"/>
          </a:xfrm>
          <a:prstGeom prst="rect">
            <a:avLst/>
          </a:prstGeom>
          <a:solidFill>
            <a:schemeClr val="bg1"/>
          </a:solidFill>
          <a:ln w="12700" cmpd="sng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137160" rIns="82945" bIns="13716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SST update</a:t>
            </a:r>
            <a:r>
              <a:rPr lang="en-US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3447" y="769293"/>
            <a:ext cx="1902271" cy="369332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~ 3 times warmer!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6013790" y="609174"/>
            <a:ext cx="3130210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&amp; Dickinson (JGR, 2016)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7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6060"/>
            <a:ext cx="9144000" cy="4963726"/>
          </a:xfrm>
          <a:prstGeom prst="rect">
            <a:avLst/>
          </a:prstGeom>
        </p:spPr>
      </p:pic>
      <p:sp>
        <p:nvSpPr>
          <p:cNvPr id="32" name="Rectangle 7"/>
          <p:cNvSpPr/>
          <p:nvPr/>
        </p:nvSpPr>
        <p:spPr>
          <a:xfrm>
            <a:off x="0" y="952457"/>
            <a:ext cx="9179608" cy="5088859"/>
          </a:xfrm>
          <a:custGeom>
            <a:avLst/>
            <a:gdLst>
              <a:gd name="connsiteX0" fmla="*/ 0 w 9144000"/>
              <a:gd name="connsiteY0" fmla="*/ 0 h 4542266"/>
              <a:gd name="connsiteX1" fmla="*/ 9144000 w 9144000"/>
              <a:gd name="connsiteY1" fmla="*/ 0 h 4542266"/>
              <a:gd name="connsiteX2" fmla="*/ 9144000 w 9144000"/>
              <a:gd name="connsiteY2" fmla="*/ 4542266 h 4542266"/>
              <a:gd name="connsiteX3" fmla="*/ 0 w 9144000"/>
              <a:gd name="connsiteY3" fmla="*/ 4542266 h 4542266"/>
              <a:gd name="connsiteX4" fmla="*/ 0 w 9144000"/>
              <a:gd name="connsiteY4" fmla="*/ 0 h 4542266"/>
              <a:gd name="connsiteX0" fmla="*/ 0 w 9144000"/>
              <a:gd name="connsiteY0" fmla="*/ 1243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0 w 9144000"/>
              <a:gd name="connsiteY5" fmla="*/ 1243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3199637 w 9144000"/>
              <a:gd name="connsiteY5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2027251 w 9144000"/>
              <a:gd name="connsiteY5" fmla="*/ 2735263 h 4554701"/>
              <a:gd name="connsiteX6" fmla="*/ 3199637 w 9144000"/>
              <a:gd name="connsiteY6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44000 w 9144000"/>
              <a:gd name="connsiteY2" fmla="*/ 12435 h 4554701"/>
              <a:gd name="connsiteX3" fmla="*/ 9144000 w 9144000"/>
              <a:gd name="connsiteY3" fmla="*/ 4554701 h 4554701"/>
              <a:gd name="connsiteX4" fmla="*/ 0 w 9144000"/>
              <a:gd name="connsiteY4" fmla="*/ 4554701 h 4554701"/>
              <a:gd name="connsiteX5" fmla="*/ 24425 w 9144000"/>
              <a:gd name="connsiteY5" fmla="*/ 1758384 h 4554701"/>
              <a:gd name="connsiteX6" fmla="*/ 3199637 w 9144000"/>
              <a:gd name="connsiteY6" fmla="*/ 1734185 h 4554701"/>
              <a:gd name="connsiteX0" fmla="*/ 3199637 w 9144000"/>
              <a:gd name="connsiteY0" fmla="*/ 1746395 h 4566911"/>
              <a:gd name="connsiteX1" fmla="*/ 3199637 w 9144000"/>
              <a:gd name="connsiteY1" fmla="*/ 12210 h 4566911"/>
              <a:gd name="connsiteX2" fmla="*/ 5629895 w 9144000"/>
              <a:gd name="connsiteY2" fmla="*/ 0 h 4566911"/>
              <a:gd name="connsiteX3" fmla="*/ 9144000 w 9144000"/>
              <a:gd name="connsiteY3" fmla="*/ 24645 h 4566911"/>
              <a:gd name="connsiteX4" fmla="*/ 9144000 w 9144000"/>
              <a:gd name="connsiteY4" fmla="*/ 4566911 h 4566911"/>
              <a:gd name="connsiteX5" fmla="*/ 0 w 9144000"/>
              <a:gd name="connsiteY5" fmla="*/ 4566911 h 4566911"/>
              <a:gd name="connsiteX6" fmla="*/ 24425 w 9144000"/>
              <a:gd name="connsiteY6" fmla="*/ 1770594 h 4566911"/>
              <a:gd name="connsiteX7" fmla="*/ 3199637 w 9144000"/>
              <a:gd name="connsiteY7" fmla="*/ 1746395 h 4566911"/>
              <a:gd name="connsiteX0" fmla="*/ 3199637 w 9144000"/>
              <a:gd name="connsiteY0" fmla="*/ 1746395 h 4566911"/>
              <a:gd name="connsiteX1" fmla="*/ 3199637 w 9144000"/>
              <a:gd name="connsiteY1" fmla="*/ 12210 h 4566911"/>
              <a:gd name="connsiteX2" fmla="*/ 5629895 w 9144000"/>
              <a:gd name="connsiteY2" fmla="*/ 0 h 4566911"/>
              <a:gd name="connsiteX3" fmla="*/ 6029850 w 9144000"/>
              <a:gd name="connsiteY3" fmla="*/ 1538808 h 4566911"/>
              <a:gd name="connsiteX4" fmla="*/ 9144000 w 9144000"/>
              <a:gd name="connsiteY4" fmla="*/ 4566911 h 4566911"/>
              <a:gd name="connsiteX5" fmla="*/ 0 w 9144000"/>
              <a:gd name="connsiteY5" fmla="*/ 4566911 h 4566911"/>
              <a:gd name="connsiteX6" fmla="*/ 24425 w 9144000"/>
              <a:gd name="connsiteY6" fmla="*/ 1770594 h 4566911"/>
              <a:gd name="connsiteX7" fmla="*/ 3199637 w 9144000"/>
              <a:gd name="connsiteY7" fmla="*/ 1746395 h 4566911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44000 w 9144000"/>
              <a:gd name="connsiteY4" fmla="*/ 4615755 h 4615755"/>
              <a:gd name="connsiteX5" fmla="*/ 0 w 9144000"/>
              <a:gd name="connsiteY5" fmla="*/ 4615755 h 4615755"/>
              <a:gd name="connsiteX6" fmla="*/ 24425 w 9144000"/>
              <a:gd name="connsiteY6" fmla="*/ 1819438 h 4615755"/>
              <a:gd name="connsiteX7" fmla="*/ 3199637 w 9144000"/>
              <a:gd name="connsiteY7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8402099 w 9144000"/>
              <a:gd name="connsiteY4" fmla="*/ 3919729 h 4615755"/>
              <a:gd name="connsiteX5" fmla="*/ 9144000 w 9144000"/>
              <a:gd name="connsiteY5" fmla="*/ 4615755 h 4615755"/>
              <a:gd name="connsiteX6" fmla="*/ 0 w 9144000"/>
              <a:gd name="connsiteY6" fmla="*/ 4615755 h 4615755"/>
              <a:gd name="connsiteX7" fmla="*/ 24425 w 9144000"/>
              <a:gd name="connsiteY7" fmla="*/ 1819438 h 4615755"/>
              <a:gd name="connsiteX8" fmla="*/ 3199637 w 9144000"/>
              <a:gd name="connsiteY8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9144000 w 9144000"/>
              <a:gd name="connsiteY5" fmla="*/ 4615755 h 4615755"/>
              <a:gd name="connsiteX6" fmla="*/ 0 w 9144000"/>
              <a:gd name="connsiteY6" fmla="*/ 4615755 h 4615755"/>
              <a:gd name="connsiteX7" fmla="*/ 24425 w 9144000"/>
              <a:gd name="connsiteY7" fmla="*/ 1819438 h 4615755"/>
              <a:gd name="connsiteX8" fmla="*/ 3199637 w 9144000"/>
              <a:gd name="connsiteY8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9110416 w 9144000"/>
              <a:gd name="connsiteY5" fmla="*/ 3712142 h 4615755"/>
              <a:gd name="connsiteX6" fmla="*/ 9144000 w 9144000"/>
              <a:gd name="connsiteY6" fmla="*/ 4615755 h 4615755"/>
              <a:gd name="connsiteX7" fmla="*/ 0 w 9144000"/>
              <a:gd name="connsiteY7" fmla="*/ 4615755 h 4615755"/>
              <a:gd name="connsiteX8" fmla="*/ 24425 w 9144000"/>
              <a:gd name="connsiteY8" fmla="*/ 1819438 h 4615755"/>
              <a:gd name="connsiteX9" fmla="*/ 3199637 w 9144000"/>
              <a:gd name="connsiteY9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5922992 w 9144000"/>
              <a:gd name="connsiteY5" fmla="*/ 3162647 h 4615755"/>
              <a:gd name="connsiteX6" fmla="*/ 9144000 w 9144000"/>
              <a:gd name="connsiteY6" fmla="*/ 4615755 h 4615755"/>
              <a:gd name="connsiteX7" fmla="*/ 0 w 9144000"/>
              <a:gd name="connsiteY7" fmla="*/ 4615755 h 4615755"/>
              <a:gd name="connsiteX8" fmla="*/ 24425 w 9144000"/>
              <a:gd name="connsiteY8" fmla="*/ 1819438 h 4615755"/>
              <a:gd name="connsiteX9" fmla="*/ 3199637 w 9144000"/>
              <a:gd name="connsiteY9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7449536 w 9144000"/>
              <a:gd name="connsiteY5" fmla="*/ 2332300 h 4615755"/>
              <a:gd name="connsiteX6" fmla="*/ 5922992 w 9144000"/>
              <a:gd name="connsiteY6" fmla="*/ 3162647 h 4615755"/>
              <a:gd name="connsiteX7" fmla="*/ 9144000 w 9144000"/>
              <a:gd name="connsiteY7" fmla="*/ 4615755 h 4615755"/>
              <a:gd name="connsiteX8" fmla="*/ 0 w 9144000"/>
              <a:gd name="connsiteY8" fmla="*/ 4615755 h 4615755"/>
              <a:gd name="connsiteX9" fmla="*/ 24425 w 9144000"/>
              <a:gd name="connsiteY9" fmla="*/ 1819438 h 4615755"/>
              <a:gd name="connsiteX10" fmla="*/ 3199637 w 9144000"/>
              <a:gd name="connsiteY10" fmla="*/ 1795239 h 4615755"/>
              <a:gd name="connsiteX0" fmla="*/ 3199637 w 9144000"/>
              <a:gd name="connsiteY0" fmla="*/ 1795239 h 4615755"/>
              <a:gd name="connsiteX1" fmla="*/ 3199637 w 9144000"/>
              <a:gd name="connsiteY1" fmla="*/ 61054 h 4615755"/>
              <a:gd name="connsiteX2" fmla="*/ 5984053 w 9144000"/>
              <a:gd name="connsiteY2" fmla="*/ 0 h 4615755"/>
              <a:gd name="connsiteX3" fmla="*/ 6029850 w 9144000"/>
              <a:gd name="connsiteY3" fmla="*/ 1587652 h 4615755"/>
              <a:gd name="connsiteX4" fmla="*/ 9110416 w 9144000"/>
              <a:gd name="connsiteY4" fmla="*/ 1477530 h 4615755"/>
              <a:gd name="connsiteX5" fmla="*/ 8988292 w 9144000"/>
              <a:gd name="connsiteY5" fmla="*/ 3199280 h 4615755"/>
              <a:gd name="connsiteX6" fmla="*/ 5922992 w 9144000"/>
              <a:gd name="connsiteY6" fmla="*/ 3162647 h 4615755"/>
              <a:gd name="connsiteX7" fmla="*/ 9144000 w 9144000"/>
              <a:gd name="connsiteY7" fmla="*/ 4615755 h 4615755"/>
              <a:gd name="connsiteX8" fmla="*/ 0 w 9144000"/>
              <a:gd name="connsiteY8" fmla="*/ 4615755 h 4615755"/>
              <a:gd name="connsiteX9" fmla="*/ 24425 w 9144000"/>
              <a:gd name="connsiteY9" fmla="*/ 1819438 h 4615755"/>
              <a:gd name="connsiteX10" fmla="*/ 3199637 w 9144000"/>
              <a:gd name="connsiteY10" fmla="*/ 1795239 h 4615755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6029850 w 9144000"/>
              <a:gd name="connsiteY3" fmla="*/ 1526598 h 4554701"/>
              <a:gd name="connsiteX4" fmla="*/ 9110416 w 9144000"/>
              <a:gd name="connsiteY4" fmla="*/ 1416476 h 4554701"/>
              <a:gd name="connsiteX5" fmla="*/ 8988292 w 9144000"/>
              <a:gd name="connsiteY5" fmla="*/ 3138226 h 4554701"/>
              <a:gd name="connsiteX6" fmla="*/ 5922992 w 9144000"/>
              <a:gd name="connsiteY6" fmla="*/ 310159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6029850 w 9144000"/>
              <a:gd name="connsiteY3" fmla="*/ 1526598 h 4554701"/>
              <a:gd name="connsiteX4" fmla="*/ 9110416 w 9144000"/>
              <a:gd name="connsiteY4" fmla="*/ 1416476 h 4554701"/>
              <a:gd name="connsiteX5" fmla="*/ 8988292 w 9144000"/>
              <a:gd name="connsiteY5" fmla="*/ 3138226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6029850 w 9144000"/>
              <a:gd name="connsiteY3" fmla="*/ 1526598 h 4554701"/>
              <a:gd name="connsiteX4" fmla="*/ 5947416 w 9144000"/>
              <a:gd name="connsiteY4" fmla="*/ 3358024 h 4554701"/>
              <a:gd name="connsiteX5" fmla="*/ 8988292 w 9144000"/>
              <a:gd name="connsiteY5" fmla="*/ 3138226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47416 w 9144000"/>
              <a:gd name="connsiteY4" fmla="*/ 3358024 h 4554701"/>
              <a:gd name="connsiteX5" fmla="*/ 8988292 w 9144000"/>
              <a:gd name="connsiteY5" fmla="*/ 3138226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47416 w 9144000"/>
              <a:gd name="connsiteY4" fmla="*/ 3358024 h 4554701"/>
              <a:gd name="connsiteX5" fmla="*/ 9012717 w 9144000"/>
              <a:gd name="connsiteY5" fmla="*/ 3248125 h 4554701"/>
              <a:gd name="connsiteX6" fmla="*/ 6069541 w 9144000"/>
              <a:gd name="connsiteY6" fmla="*/ 4078473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47416 w 9144000"/>
              <a:gd name="connsiteY4" fmla="*/ 3358024 h 4554701"/>
              <a:gd name="connsiteX5" fmla="*/ 9012717 w 9144000"/>
              <a:gd name="connsiteY5" fmla="*/ 3248125 h 4554701"/>
              <a:gd name="connsiteX6" fmla="*/ 9144000 w 9144000"/>
              <a:gd name="connsiteY6" fmla="*/ 4554701 h 4554701"/>
              <a:gd name="connsiteX7" fmla="*/ 0 w 9144000"/>
              <a:gd name="connsiteY7" fmla="*/ 4554701 h 4554701"/>
              <a:gd name="connsiteX8" fmla="*/ 24425 w 9144000"/>
              <a:gd name="connsiteY8" fmla="*/ 1758384 h 4554701"/>
              <a:gd name="connsiteX9" fmla="*/ 3199637 w 9144000"/>
              <a:gd name="connsiteY9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35203 w 9144000"/>
              <a:gd name="connsiteY4" fmla="*/ 3138226 h 4554701"/>
              <a:gd name="connsiteX5" fmla="*/ 9012717 w 9144000"/>
              <a:gd name="connsiteY5" fmla="*/ 3248125 h 4554701"/>
              <a:gd name="connsiteX6" fmla="*/ 9144000 w 9144000"/>
              <a:gd name="connsiteY6" fmla="*/ 4554701 h 4554701"/>
              <a:gd name="connsiteX7" fmla="*/ 0 w 9144000"/>
              <a:gd name="connsiteY7" fmla="*/ 4554701 h 4554701"/>
              <a:gd name="connsiteX8" fmla="*/ 24425 w 9144000"/>
              <a:gd name="connsiteY8" fmla="*/ 1758384 h 4554701"/>
              <a:gd name="connsiteX9" fmla="*/ 3199637 w 9144000"/>
              <a:gd name="connsiteY9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5968788 w 9144000"/>
              <a:gd name="connsiteY3" fmla="*/ 1489965 h 4554701"/>
              <a:gd name="connsiteX4" fmla="*/ 5935203 w 9144000"/>
              <a:gd name="connsiteY4" fmla="*/ 3138226 h 4554701"/>
              <a:gd name="connsiteX5" fmla="*/ 9012717 w 9144000"/>
              <a:gd name="connsiteY5" fmla="*/ 3138226 h 4554701"/>
              <a:gd name="connsiteX6" fmla="*/ 9144000 w 9144000"/>
              <a:gd name="connsiteY6" fmla="*/ 4554701 h 4554701"/>
              <a:gd name="connsiteX7" fmla="*/ 0 w 9144000"/>
              <a:gd name="connsiteY7" fmla="*/ 4554701 h 4554701"/>
              <a:gd name="connsiteX8" fmla="*/ 24425 w 9144000"/>
              <a:gd name="connsiteY8" fmla="*/ 1758384 h 4554701"/>
              <a:gd name="connsiteX9" fmla="*/ 3199637 w 9144000"/>
              <a:gd name="connsiteY9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7412899 w 9144000"/>
              <a:gd name="connsiteY3" fmla="*/ 805926 h 4554701"/>
              <a:gd name="connsiteX4" fmla="*/ 5968788 w 9144000"/>
              <a:gd name="connsiteY4" fmla="*/ 1489965 h 4554701"/>
              <a:gd name="connsiteX5" fmla="*/ 5935203 w 9144000"/>
              <a:gd name="connsiteY5" fmla="*/ 3138226 h 4554701"/>
              <a:gd name="connsiteX6" fmla="*/ 9012717 w 9144000"/>
              <a:gd name="connsiteY6" fmla="*/ 3138226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9122628 w 9144000"/>
              <a:gd name="connsiteY3" fmla="*/ 1440898 h 4554701"/>
              <a:gd name="connsiteX4" fmla="*/ 5968788 w 9144000"/>
              <a:gd name="connsiteY4" fmla="*/ 1489965 h 4554701"/>
              <a:gd name="connsiteX5" fmla="*/ 5935203 w 9144000"/>
              <a:gd name="connsiteY5" fmla="*/ 3138226 h 4554701"/>
              <a:gd name="connsiteX6" fmla="*/ 9012717 w 9144000"/>
              <a:gd name="connsiteY6" fmla="*/ 3138226 h 4554701"/>
              <a:gd name="connsiteX7" fmla="*/ 9144000 w 9144000"/>
              <a:gd name="connsiteY7" fmla="*/ 4554701 h 4554701"/>
              <a:gd name="connsiteX8" fmla="*/ 0 w 9144000"/>
              <a:gd name="connsiteY8" fmla="*/ 4554701 h 4554701"/>
              <a:gd name="connsiteX9" fmla="*/ 24425 w 9144000"/>
              <a:gd name="connsiteY9" fmla="*/ 1758384 h 4554701"/>
              <a:gd name="connsiteX10" fmla="*/ 3199637 w 9144000"/>
              <a:gd name="connsiteY10" fmla="*/ 1734185 h 4554701"/>
              <a:gd name="connsiteX0" fmla="*/ 3199637 w 9144000"/>
              <a:gd name="connsiteY0" fmla="*/ 1734185 h 4554701"/>
              <a:gd name="connsiteX1" fmla="*/ 3199637 w 9144000"/>
              <a:gd name="connsiteY1" fmla="*/ 0 h 4554701"/>
              <a:gd name="connsiteX2" fmla="*/ 9122628 w 9144000"/>
              <a:gd name="connsiteY2" fmla="*/ 36634 h 4554701"/>
              <a:gd name="connsiteX3" fmla="*/ 9122628 w 9144000"/>
              <a:gd name="connsiteY3" fmla="*/ 1440898 h 4554701"/>
              <a:gd name="connsiteX4" fmla="*/ 5968788 w 9144000"/>
              <a:gd name="connsiteY4" fmla="*/ 1489965 h 4554701"/>
              <a:gd name="connsiteX5" fmla="*/ 5935203 w 9144000"/>
              <a:gd name="connsiteY5" fmla="*/ 3138226 h 4554701"/>
              <a:gd name="connsiteX6" fmla="*/ 9012717 w 9144000"/>
              <a:gd name="connsiteY6" fmla="*/ 3138226 h 4554701"/>
              <a:gd name="connsiteX7" fmla="*/ 9144000 w 9144000"/>
              <a:gd name="connsiteY7" fmla="*/ 4554701 h 4554701"/>
              <a:gd name="connsiteX8" fmla="*/ 6041598 w 9144000"/>
              <a:gd name="connsiteY8" fmla="*/ 4543439 h 4554701"/>
              <a:gd name="connsiteX9" fmla="*/ 0 w 9144000"/>
              <a:gd name="connsiteY9" fmla="*/ 4554701 h 4554701"/>
              <a:gd name="connsiteX10" fmla="*/ 24425 w 9144000"/>
              <a:gd name="connsiteY10" fmla="*/ 1758384 h 4554701"/>
              <a:gd name="connsiteX11" fmla="*/ 3199637 w 9144000"/>
              <a:gd name="connsiteY11" fmla="*/ 1734185 h 4554701"/>
              <a:gd name="connsiteX0" fmla="*/ 3199637 w 9179608"/>
              <a:gd name="connsiteY0" fmla="*/ 1734185 h 5088859"/>
              <a:gd name="connsiteX1" fmla="*/ 3199637 w 9179608"/>
              <a:gd name="connsiteY1" fmla="*/ 0 h 5088859"/>
              <a:gd name="connsiteX2" fmla="*/ 9122628 w 9179608"/>
              <a:gd name="connsiteY2" fmla="*/ 36634 h 5088859"/>
              <a:gd name="connsiteX3" fmla="*/ 9122628 w 9179608"/>
              <a:gd name="connsiteY3" fmla="*/ 1440898 h 5088859"/>
              <a:gd name="connsiteX4" fmla="*/ 5968788 w 9179608"/>
              <a:gd name="connsiteY4" fmla="*/ 1489965 h 5088859"/>
              <a:gd name="connsiteX5" fmla="*/ 5935203 w 9179608"/>
              <a:gd name="connsiteY5" fmla="*/ 3138226 h 5088859"/>
              <a:gd name="connsiteX6" fmla="*/ 9012717 w 9179608"/>
              <a:gd name="connsiteY6" fmla="*/ 3138226 h 5088859"/>
              <a:gd name="connsiteX7" fmla="*/ 9179608 w 9179608"/>
              <a:gd name="connsiteY7" fmla="*/ 5088859 h 5088859"/>
              <a:gd name="connsiteX8" fmla="*/ 6041598 w 9179608"/>
              <a:gd name="connsiteY8" fmla="*/ 4543439 h 5088859"/>
              <a:gd name="connsiteX9" fmla="*/ 0 w 9179608"/>
              <a:gd name="connsiteY9" fmla="*/ 4554701 h 5088859"/>
              <a:gd name="connsiteX10" fmla="*/ 24425 w 9179608"/>
              <a:gd name="connsiteY10" fmla="*/ 1758384 h 5088859"/>
              <a:gd name="connsiteX11" fmla="*/ 3199637 w 9179608"/>
              <a:gd name="connsiteY11" fmla="*/ 1734185 h 5088859"/>
              <a:gd name="connsiteX0" fmla="*/ 3199637 w 9179608"/>
              <a:gd name="connsiteY0" fmla="*/ 1734185 h 5088859"/>
              <a:gd name="connsiteX1" fmla="*/ 3199637 w 9179608"/>
              <a:gd name="connsiteY1" fmla="*/ 0 h 5088859"/>
              <a:gd name="connsiteX2" fmla="*/ 9122628 w 9179608"/>
              <a:gd name="connsiteY2" fmla="*/ 36634 h 5088859"/>
              <a:gd name="connsiteX3" fmla="*/ 9122628 w 9179608"/>
              <a:gd name="connsiteY3" fmla="*/ 1440898 h 5088859"/>
              <a:gd name="connsiteX4" fmla="*/ 5968788 w 9179608"/>
              <a:gd name="connsiteY4" fmla="*/ 1489965 h 5088859"/>
              <a:gd name="connsiteX5" fmla="*/ 5935203 w 9179608"/>
              <a:gd name="connsiteY5" fmla="*/ 3138226 h 5088859"/>
              <a:gd name="connsiteX6" fmla="*/ 9012717 w 9179608"/>
              <a:gd name="connsiteY6" fmla="*/ 3138226 h 5088859"/>
              <a:gd name="connsiteX7" fmla="*/ 9179608 w 9179608"/>
              <a:gd name="connsiteY7" fmla="*/ 5088859 h 5088859"/>
              <a:gd name="connsiteX8" fmla="*/ 6516380 w 9179608"/>
              <a:gd name="connsiteY8" fmla="*/ 4614660 h 5088859"/>
              <a:gd name="connsiteX9" fmla="*/ 6041598 w 9179608"/>
              <a:gd name="connsiteY9" fmla="*/ 4543439 h 5088859"/>
              <a:gd name="connsiteX10" fmla="*/ 0 w 9179608"/>
              <a:gd name="connsiteY10" fmla="*/ 4554701 h 5088859"/>
              <a:gd name="connsiteX11" fmla="*/ 24425 w 9179608"/>
              <a:gd name="connsiteY11" fmla="*/ 1758384 h 5088859"/>
              <a:gd name="connsiteX12" fmla="*/ 3199637 w 9179608"/>
              <a:gd name="connsiteY12" fmla="*/ 1734185 h 5088859"/>
              <a:gd name="connsiteX0" fmla="*/ 3199637 w 9179608"/>
              <a:gd name="connsiteY0" fmla="*/ 1734185 h 5088859"/>
              <a:gd name="connsiteX1" fmla="*/ 3199637 w 9179608"/>
              <a:gd name="connsiteY1" fmla="*/ 0 h 5088859"/>
              <a:gd name="connsiteX2" fmla="*/ 9122628 w 9179608"/>
              <a:gd name="connsiteY2" fmla="*/ 36634 h 5088859"/>
              <a:gd name="connsiteX3" fmla="*/ 9122628 w 9179608"/>
              <a:gd name="connsiteY3" fmla="*/ 1440898 h 5088859"/>
              <a:gd name="connsiteX4" fmla="*/ 5968788 w 9179608"/>
              <a:gd name="connsiteY4" fmla="*/ 1489965 h 5088859"/>
              <a:gd name="connsiteX5" fmla="*/ 5935203 w 9179608"/>
              <a:gd name="connsiteY5" fmla="*/ 3138226 h 5088859"/>
              <a:gd name="connsiteX6" fmla="*/ 9012717 w 9179608"/>
              <a:gd name="connsiteY6" fmla="*/ 3138226 h 5088859"/>
              <a:gd name="connsiteX7" fmla="*/ 9179608 w 9179608"/>
              <a:gd name="connsiteY7" fmla="*/ 5088859 h 5088859"/>
              <a:gd name="connsiteX8" fmla="*/ 6148424 w 9179608"/>
              <a:gd name="connsiteY8" fmla="*/ 5077597 h 5088859"/>
              <a:gd name="connsiteX9" fmla="*/ 6041598 w 9179608"/>
              <a:gd name="connsiteY9" fmla="*/ 4543439 h 5088859"/>
              <a:gd name="connsiteX10" fmla="*/ 0 w 9179608"/>
              <a:gd name="connsiteY10" fmla="*/ 4554701 h 5088859"/>
              <a:gd name="connsiteX11" fmla="*/ 24425 w 9179608"/>
              <a:gd name="connsiteY11" fmla="*/ 1758384 h 5088859"/>
              <a:gd name="connsiteX12" fmla="*/ 3199637 w 9179608"/>
              <a:gd name="connsiteY12" fmla="*/ 1734185 h 508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79608" h="5088859">
                <a:moveTo>
                  <a:pt x="3199637" y="1734185"/>
                </a:moveTo>
                <a:lnTo>
                  <a:pt x="3199637" y="0"/>
                </a:lnTo>
                <a:lnTo>
                  <a:pt x="9122628" y="36634"/>
                </a:lnTo>
                <a:lnTo>
                  <a:pt x="9122628" y="1440898"/>
                </a:lnTo>
                <a:lnTo>
                  <a:pt x="5968788" y="1489965"/>
                </a:lnTo>
                <a:lnTo>
                  <a:pt x="5935203" y="3138226"/>
                </a:lnTo>
                <a:lnTo>
                  <a:pt x="9012717" y="3138226"/>
                </a:lnTo>
                <a:lnTo>
                  <a:pt x="9179608" y="5088859"/>
                </a:lnTo>
                <a:lnTo>
                  <a:pt x="6148424" y="5077597"/>
                </a:lnTo>
                <a:lnTo>
                  <a:pt x="6041598" y="4543439"/>
                </a:lnTo>
                <a:lnTo>
                  <a:pt x="0" y="4554701"/>
                </a:lnTo>
                <a:lnTo>
                  <a:pt x="24425" y="1758384"/>
                </a:lnTo>
                <a:lnTo>
                  <a:pt x="3199637" y="1734185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38100" cmpd="dbl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842783"/>
            <a:ext cx="3062342" cy="187549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5205" y="2405790"/>
            <a:ext cx="3062342" cy="1875490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89463" y="2266994"/>
            <a:ext cx="1832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85000"/>
                    </a:prst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Why?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prstClr val="white">
                    <a:alpha val="85000"/>
                  </a:prst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7448" y="6061602"/>
            <a:ext cx="4195680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: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dOISST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(AVHRR only)</a:t>
            </a:r>
          </a:p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Ice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edge: 15% concentration (NASA Team1)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250" y1="24528" x2="41250" y2="24528"/>
                        <a14:foregroundMark x1="49375" y1="26415" x2="49375" y2="26415"/>
                        <a14:foregroundMark x1="65000" y1="87170" x2="65000" y2="87170"/>
                        <a14:foregroundMark x1="86250" y1="98113" x2="86250" y2="98113"/>
                        <a14:foregroundMark x1="48125" y1="98113" x2="48125" y2="98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7980" y="83091"/>
            <a:ext cx="420991" cy="6972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551476" y="2963742"/>
            <a:ext cx="3380658" cy="753927"/>
            <a:chOff x="5551476" y="2963742"/>
            <a:chExt cx="3380658" cy="753927"/>
          </a:xfrm>
        </p:grpSpPr>
        <p:sp>
          <p:nvSpPr>
            <p:cNvPr id="3" name="Oval 2"/>
            <p:cNvSpPr/>
            <p:nvPr/>
          </p:nvSpPr>
          <p:spPr>
            <a:xfrm>
              <a:off x="6592689" y="3083070"/>
              <a:ext cx="353746" cy="41381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glow rad="63500">
                <a:schemeClr val="bg1">
                  <a:alpha val="9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920904" y="3191014"/>
              <a:ext cx="362091" cy="52665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glow rad="63500">
                <a:schemeClr val="bg1">
                  <a:alpha val="9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51476" y="3189109"/>
              <a:ext cx="9717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 Narrow" charset="0"/>
                  <a:ea typeface="Arial Narrow" charset="0"/>
                  <a:cs typeface="Arial Narrow" charset="0"/>
                </a:rPr>
                <a:t>E. Beaufort</a:t>
              </a:r>
              <a:endParaRPr lang="en-US" sz="1400" b="1" i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2979" y="2963742"/>
              <a:ext cx="65915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Arial Narrow" charset="0"/>
                  <a:ea typeface="Arial Narrow" charset="0"/>
                  <a:cs typeface="Arial Narrow" charset="0"/>
                </a:rPr>
                <a:t>Laptev</a:t>
              </a:r>
              <a:endParaRPr lang="en-US" sz="1400" b="1" i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2828033" y="109949"/>
            <a:ext cx="2719947" cy="670953"/>
          </a:xfrm>
          <a:prstGeom prst="rect">
            <a:avLst/>
          </a:prstGeom>
          <a:solidFill>
            <a:schemeClr val="bg1"/>
          </a:solidFill>
          <a:ln w="12700" cmpd="sng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137160" rIns="82945" bIns="13716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SST update</a:t>
            </a:r>
            <a:r>
              <a:rPr lang="en-US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3447" y="769293"/>
            <a:ext cx="1902271" cy="369332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~ 3 times warmer!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6013790" y="609174"/>
            <a:ext cx="3130210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&amp; Dickinson (JGR, 2016)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2741" y="3797619"/>
            <a:ext cx="3578220" cy="1721751"/>
            <a:chOff x="732741" y="3797619"/>
            <a:chExt cx="3578220" cy="1721751"/>
          </a:xfrm>
        </p:grpSpPr>
        <p:sp>
          <p:nvSpPr>
            <p:cNvPr id="21" name="Rectangle 20"/>
            <p:cNvSpPr/>
            <p:nvPr/>
          </p:nvSpPr>
          <p:spPr>
            <a:xfrm>
              <a:off x="732741" y="3797619"/>
              <a:ext cx="3578220" cy="172175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8125" y="3911948"/>
              <a:ext cx="2802369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3 regions</a:t>
              </a:r>
              <a:r>
                <a:rPr lang="en-US" dirty="0" smtClean="0"/>
                <a:t>:</a:t>
              </a:r>
            </a:p>
            <a:p>
              <a:pPr marL="460375" lvl="1" indent="-230188">
                <a:buFont typeface="Arial" charset="0"/>
                <a:buChar char="•"/>
              </a:pPr>
              <a:r>
                <a:rPr lang="en-US" i="1" dirty="0" smtClean="0"/>
                <a:t>Chukchi</a:t>
              </a:r>
            </a:p>
            <a:p>
              <a:pPr marL="460375" lvl="1" indent="-230188">
                <a:buFont typeface="Arial" charset="0"/>
                <a:buChar char="•"/>
              </a:pPr>
              <a:r>
                <a:rPr lang="en-US" sz="2000" b="1" i="1" dirty="0" smtClean="0"/>
                <a:t>E. Beaufort + Laptev</a:t>
              </a:r>
            </a:p>
            <a:p>
              <a:pPr marL="460375" lvl="1" indent="-230188">
                <a:buFont typeface="Arial" charset="0"/>
                <a:buChar char="•"/>
              </a:pPr>
              <a:r>
                <a:rPr lang="en-US" i="1" dirty="0" smtClean="0"/>
                <a:t>Interior</a:t>
              </a:r>
              <a:endParaRPr lang="en-US" i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76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62758" y="2"/>
            <a:ext cx="4974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The “</a:t>
            </a:r>
            <a:r>
              <a:rPr lang="en-US" sz="2800" b="1" dirty="0" smtClean="0">
                <a:latin typeface="Calibri"/>
              </a:rPr>
              <a:t>phenology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” of SST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warming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128" r="31887" b="66521"/>
          <a:stretch/>
        </p:blipFill>
        <p:spPr>
          <a:xfrm>
            <a:off x="3395034" y="825500"/>
            <a:ext cx="2833267" cy="17388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r="93365" b="66328"/>
          <a:stretch/>
        </p:blipFill>
        <p:spPr>
          <a:xfrm>
            <a:off x="2934867" y="827697"/>
            <a:ext cx="606716" cy="1748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687" y="1330998"/>
            <a:ext cx="164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57E4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Opening</a:t>
            </a:r>
            <a:endParaRPr lang="en-US" b="1" dirty="0">
              <a:solidFill>
                <a:srgbClr val="57E4FF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4687" y="179501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Retreat</a:t>
            </a:r>
            <a:endParaRPr lang="en-US" b="1" dirty="0">
              <a:solidFill>
                <a:srgbClr val="0000FF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l="37128" t="91844" r="31887" b="-1099"/>
          <a:stretch/>
        </p:blipFill>
        <p:spPr>
          <a:xfrm>
            <a:off x="3391859" y="2489200"/>
            <a:ext cx="2833267" cy="4807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9819" y="97688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Arial Black"/>
                <a:cs typeface="Arial Black"/>
              </a:rPr>
              <a:t>ICE</a:t>
            </a:r>
            <a:endParaRPr lang="en-US" u="sng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424" y="1025724"/>
            <a:ext cx="1739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 Narrow"/>
                <a:cs typeface="Arial Narrow"/>
              </a:rPr>
              <a:t>(NASA Team1 PMW 25 km)</a:t>
            </a:r>
            <a:endParaRPr lang="en-US" sz="12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31822" y="522291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Narrow"/>
                <a:cs typeface="Arial Narrow"/>
              </a:rPr>
              <a:t>1982-2014</a:t>
            </a:r>
            <a:endParaRPr lang="en-US" sz="14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10688" y="1244711"/>
            <a:ext cx="521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57E4FF"/>
                </a:solidFill>
                <a:effectLst>
                  <a:outerShdw blurRad="3175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95%</a:t>
            </a:r>
            <a:endParaRPr lang="en-US" sz="1600" b="1" dirty="0">
              <a:solidFill>
                <a:srgbClr val="57E4FF"/>
              </a:solidFill>
              <a:effectLst>
                <a:outerShdw blurRad="3175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47288" y="2155936"/>
            <a:ext cx="521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D5"/>
                </a:solidFill>
                <a:effectLst>
                  <a:outerShdw blurRad="3175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1</a:t>
            </a:r>
            <a:r>
              <a:rPr lang="en-US" sz="1600" b="1" dirty="0" smtClean="0">
                <a:solidFill>
                  <a:srgbClr val="0000D5"/>
                </a:solidFill>
                <a:effectLst>
                  <a:outerShdw blurRad="3175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5%</a:t>
            </a:r>
            <a:endParaRPr lang="en-US" sz="1600" b="1" dirty="0">
              <a:solidFill>
                <a:srgbClr val="0000D5"/>
              </a:solidFill>
              <a:effectLst>
                <a:outerShdw blurRad="3175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8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382" y="3338419"/>
            <a:ext cx="8406201" cy="1261884"/>
          </a:xfrm>
        </p:spPr>
        <p:txBody>
          <a:bodyPr>
            <a:spAutoFit/>
          </a:bodyPr>
          <a:lstStyle/>
          <a:p>
            <a:r>
              <a:rPr lang="en-US" sz="2800" b="1" i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90000"/>
                    </a:schemeClr>
                  </a:outerShdw>
                </a:effectLst>
                <a:latin typeface="Arial"/>
                <a:cs typeface="Arial"/>
              </a:rPr>
              <a:t>Michael Steele</a:t>
            </a:r>
            <a:endParaRPr lang="en-US" sz="1200" dirty="0" smtClean="0"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Polar Science Center, Applied Physics Lab, Univ. of WA</a:t>
            </a:r>
          </a:p>
          <a:p>
            <a:r>
              <a:rPr lang="en-US" sz="2000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Seattle, WA USA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67432" y="328191"/>
            <a:ext cx="6483043" cy="2623053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Mike talks about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  <a:p>
            <a:endParaRPr lang="en-US" sz="400" dirty="0" smtClean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38138" indent="-338138" algn="l">
              <a:buFont typeface="Arial"/>
              <a:buChar char="•"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His research</a:t>
            </a:r>
          </a:p>
          <a:p>
            <a:pPr algn="l"/>
            <a:endParaRPr lang="en-US" sz="400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38138" indent="-338138" algn="l">
              <a:buFont typeface="Arial"/>
              <a:buChar char="•"/>
            </a:pPr>
            <a:r>
              <a:rPr lang="en-US" sz="3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view of Washington, D.C. </a:t>
            </a:r>
          </a:p>
          <a:p>
            <a:pPr algn="l"/>
            <a:r>
              <a:rPr lang="en-US" sz="32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	from 2,300 miles away in Seattle</a:t>
            </a:r>
          </a:p>
          <a:p>
            <a:endParaRPr lang="en-US" sz="4000" b="1" dirty="0" smtClean="0">
              <a:solidFill>
                <a:srgbClr val="0000FF"/>
              </a:solidFill>
              <a:effectLst>
                <a:glow rad="25400">
                  <a:schemeClr val="tx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500" y1="40449" x2="64500" y2="61798"/>
                        <a14:foregroundMark x1="46250" y1="60300" x2="46250" y2="60300"/>
                        <a14:foregroundMark x1="73250" y1="53184" x2="73250" y2="53184"/>
                        <a14:foregroundMark x1="71750" y1="52434" x2="71750" y2="52434"/>
                        <a14:foregroundMark x1="74750" y1="52434" x2="74750" y2="52434"/>
                        <a14:foregroundMark x1="17750" y1="62921" x2="35000" y2="50562"/>
                        <a14:foregroundMark x1="30250" y1="44569" x2="30250" y2="44569"/>
                        <a14:foregroundMark x1="41500" y1="27341" x2="52750" y2="26592"/>
                        <a14:foregroundMark x1="55750" y1="25843" x2="55750" y2="25843"/>
                        <a14:foregroundMark x1="51750" y1="23596" x2="51750" y2="23596"/>
                        <a14:foregroundMark x1="57750" y1="26217" x2="57750" y2="26217"/>
                        <a14:foregroundMark x1="54250" y1="23970" x2="54250" y2="23970"/>
                        <a14:foregroundMark x1="56750" y1="24345" x2="56750" y2="24345"/>
                        <a14:foregroundMark x1="59500" y1="25094" x2="59500" y2="25094"/>
                        <a14:foregroundMark x1="75250" y1="67416" x2="75250" y2="67416"/>
                        <a14:foregroundMark x1="74250" y1="66292" x2="74250" y2="66292"/>
                        <a14:foregroundMark x1="75750" y1="65543" x2="75750" y2="65543"/>
                        <a14:foregroundMark x1="73500" y1="65543" x2="73500" y2="65543"/>
                        <a14:foregroundMark x1="78000" y1="66667" x2="78000" y2="66667"/>
                        <a14:foregroundMark x1="72250" y1="65918" x2="72250" y2="65918"/>
                        <a14:foregroundMark x1="40750" y1="27715" x2="40750" y2="27715"/>
                        <a14:foregroundMark x1="40000" y1="27715" x2="40000" y2="2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6057" y="0"/>
            <a:ext cx="3691086" cy="2463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92" y="597505"/>
            <a:ext cx="1549708" cy="13589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7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62758" y="2"/>
            <a:ext cx="4974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The “</a:t>
            </a:r>
            <a:r>
              <a:rPr lang="en-US" sz="2800" b="1" dirty="0" smtClean="0">
                <a:latin typeface="Calibri"/>
              </a:rPr>
              <a:t>phenology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” of SST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warming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128" r="31887" b="35251"/>
          <a:stretch/>
        </p:blipFill>
        <p:spPr>
          <a:xfrm>
            <a:off x="3395034" y="825500"/>
            <a:ext cx="2833267" cy="33628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r="94124" b="36939"/>
          <a:stretch/>
        </p:blipFill>
        <p:spPr>
          <a:xfrm>
            <a:off x="2934867" y="827697"/>
            <a:ext cx="537343" cy="3275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687" y="1330998"/>
            <a:ext cx="164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57E4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Opening</a:t>
            </a:r>
            <a:endParaRPr lang="en-US" b="1" dirty="0">
              <a:solidFill>
                <a:srgbClr val="57E4FF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4687" y="179501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Retreat</a:t>
            </a:r>
            <a:endParaRPr lang="en-US" b="1" dirty="0">
              <a:solidFill>
                <a:srgbClr val="0000FF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09023" y="3150437"/>
            <a:ext cx="12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b="1" baseline="-25000" dirty="0" err="1" smtClean="0">
                <a:solidFill>
                  <a:srgbClr val="FF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max</a:t>
            </a:r>
            <a:endParaRPr lang="en-US" b="1" baseline="-25000" dirty="0">
              <a:solidFill>
                <a:srgbClr val="FF0000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7128" t="91844" r="31887" b="-1099"/>
          <a:stretch/>
        </p:blipFill>
        <p:spPr>
          <a:xfrm>
            <a:off x="3388684" y="4143312"/>
            <a:ext cx="2833267" cy="480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99819" y="97688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Arial Black"/>
                <a:cs typeface="Arial Black"/>
              </a:rPr>
              <a:t>ICE</a:t>
            </a:r>
            <a:endParaRPr lang="en-US" u="sng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9819" y="2759685"/>
            <a:ext cx="68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Arial Black"/>
                <a:cs typeface="Arial Black"/>
              </a:rPr>
              <a:t>SST</a:t>
            </a:r>
            <a:endParaRPr lang="en-US" u="sng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24" y="2820740"/>
            <a:ext cx="1518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 Narrow"/>
                <a:cs typeface="Arial Narrow"/>
              </a:rPr>
              <a:t>(</a:t>
            </a:r>
            <a:r>
              <a:rPr lang="en-US" sz="12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dOISST</a:t>
            </a:r>
            <a:r>
              <a:rPr lang="en-US" sz="1200" dirty="0" smtClean="0">
                <a:solidFill>
                  <a:prstClr val="black"/>
                </a:solidFill>
                <a:latin typeface="Arial Narrow"/>
                <a:cs typeface="Arial Narrow"/>
              </a:rPr>
              <a:t> AVHRR 0.25°)</a:t>
            </a:r>
            <a:endParaRPr lang="en-US" sz="12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4622" y="3052749"/>
            <a:ext cx="205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max</a:t>
            </a:r>
            <a:r>
              <a:rPr lang="en-US" dirty="0" smtClean="0">
                <a:solidFill>
                  <a:srgbClr val="FF0000"/>
                </a:solidFill>
                <a:latin typeface="Arial Narrow"/>
                <a:cs typeface="Arial Narrow"/>
              </a:rPr>
              <a:t> ~ mid-late August</a:t>
            </a:r>
            <a:endParaRPr lang="en-US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31822" y="522291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Narrow"/>
                <a:cs typeface="Arial Narrow"/>
              </a:rPr>
              <a:t>1982-2014</a:t>
            </a:r>
            <a:endParaRPr lang="en-US" sz="14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818999" y="1008966"/>
            <a:ext cx="5578685" cy="1626215"/>
          </a:xfrm>
          <a:custGeom>
            <a:avLst/>
            <a:gdLst>
              <a:gd name="connsiteX0" fmla="*/ 0 w 5578685"/>
              <a:gd name="connsiteY0" fmla="*/ 0 h 1626215"/>
              <a:gd name="connsiteX1" fmla="*/ 2682516 w 5578685"/>
              <a:gd name="connsiteY1" fmla="*/ 47481 h 1626215"/>
              <a:gd name="connsiteX2" fmla="*/ 5578685 w 5578685"/>
              <a:gd name="connsiteY2" fmla="*/ 35610 h 1626215"/>
              <a:gd name="connsiteX3" fmla="*/ 5543077 w 5578685"/>
              <a:gd name="connsiteY3" fmla="*/ 1626215 h 1626215"/>
              <a:gd name="connsiteX4" fmla="*/ 4439209 w 5578685"/>
              <a:gd name="connsiteY4" fmla="*/ 1566864 h 1626215"/>
              <a:gd name="connsiteX5" fmla="*/ 83086 w 5578685"/>
              <a:gd name="connsiteY5" fmla="*/ 1519384 h 1626215"/>
              <a:gd name="connsiteX6" fmla="*/ 0 w 5578685"/>
              <a:gd name="connsiteY6" fmla="*/ 0 h 16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8685" h="1626215">
                <a:moveTo>
                  <a:pt x="0" y="0"/>
                </a:moveTo>
                <a:lnTo>
                  <a:pt x="2682516" y="47481"/>
                </a:lnTo>
                <a:lnTo>
                  <a:pt x="5578685" y="35610"/>
                </a:lnTo>
                <a:lnTo>
                  <a:pt x="5543077" y="1626215"/>
                </a:lnTo>
                <a:lnTo>
                  <a:pt x="4439209" y="1566864"/>
                </a:lnTo>
                <a:lnTo>
                  <a:pt x="83086" y="1519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58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62758" y="2"/>
            <a:ext cx="4974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The “</a:t>
            </a:r>
            <a:r>
              <a:rPr lang="en-US" sz="2800" b="1" dirty="0" smtClean="0">
                <a:latin typeface="Calibri"/>
              </a:rPr>
              <a:t>phenology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” of SST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warming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128" r="31887"/>
          <a:stretch/>
        </p:blipFill>
        <p:spPr>
          <a:xfrm>
            <a:off x="3395034" y="825500"/>
            <a:ext cx="2833267" cy="51936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r="94124"/>
          <a:stretch/>
        </p:blipFill>
        <p:spPr>
          <a:xfrm>
            <a:off x="2934867" y="827697"/>
            <a:ext cx="537343" cy="5193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687" y="1330998"/>
            <a:ext cx="164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57E4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Opening</a:t>
            </a:r>
            <a:endParaRPr lang="en-US" b="1" dirty="0">
              <a:solidFill>
                <a:srgbClr val="57E4FF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4687" y="179501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Retreat</a:t>
            </a:r>
            <a:endParaRPr lang="en-US" b="1" dirty="0">
              <a:solidFill>
                <a:srgbClr val="0000FF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09023" y="3150437"/>
            <a:ext cx="124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b="1" baseline="-25000" dirty="0" err="1" smtClean="0">
                <a:solidFill>
                  <a:srgbClr val="FF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max</a:t>
            </a:r>
            <a:endParaRPr lang="en-US" b="1" baseline="-25000" dirty="0">
              <a:solidFill>
                <a:srgbClr val="FF0000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09023" y="4334903"/>
            <a:ext cx="153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</a:t>
            </a:r>
            <a:r>
              <a:rPr lang="en-US" b="1" dirty="0" err="1" smtClean="0">
                <a:solidFill>
                  <a:srgbClr val="FF66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Q</a:t>
            </a:r>
            <a:r>
              <a:rPr lang="en-US" b="1" baseline="-25000" dirty="0" err="1" smtClean="0">
                <a:solidFill>
                  <a:srgbClr val="FF66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net</a:t>
            </a:r>
            <a:r>
              <a:rPr lang="en-US" b="1" dirty="0" smtClean="0">
                <a:solidFill>
                  <a:srgbClr val="FF66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 &gt; 0</a:t>
            </a:r>
            <a:endParaRPr lang="en-US" b="1" baseline="-25000" dirty="0">
              <a:solidFill>
                <a:srgbClr val="FF66FF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09023" y="4774499"/>
            <a:ext cx="164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C402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max </a:t>
            </a:r>
            <a:r>
              <a:rPr lang="en-US" b="1" dirty="0" err="1" smtClean="0">
                <a:solidFill>
                  <a:srgbClr val="00C402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Q</a:t>
            </a:r>
            <a:r>
              <a:rPr lang="en-US" b="1" baseline="-25000" dirty="0" err="1" smtClean="0">
                <a:solidFill>
                  <a:srgbClr val="00C402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net</a:t>
            </a:r>
            <a:endParaRPr lang="en-US" b="1" baseline="-25000" dirty="0">
              <a:solidFill>
                <a:srgbClr val="00C402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09023" y="5214095"/>
            <a:ext cx="153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E2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</a:t>
            </a:r>
            <a:r>
              <a:rPr lang="en-US" b="1" dirty="0" err="1" smtClean="0">
                <a:solidFill>
                  <a:srgbClr val="FFCE2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Q</a:t>
            </a:r>
            <a:r>
              <a:rPr lang="en-US" b="1" baseline="-25000" dirty="0" err="1" smtClean="0">
                <a:solidFill>
                  <a:srgbClr val="FFCE2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net</a:t>
            </a:r>
            <a:r>
              <a:rPr lang="en-US" b="1" dirty="0" smtClean="0">
                <a:solidFill>
                  <a:srgbClr val="FFCE2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 &lt; 0</a:t>
            </a:r>
            <a:endParaRPr lang="en-US" b="1" baseline="-25000" dirty="0">
              <a:solidFill>
                <a:srgbClr val="FFCE2F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9819" y="2759685"/>
            <a:ext cx="68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Arial Black"/>
                <a:cs typeface="Arial Black"/>
              </a:rPr>
              <a:t>SST</a:t>
            </a:r>
            <a:endParaRPr lang="en-US" u="sng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9819" y="97688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  <a:latin typeface="Arial Black"/>
                <a:cs typeface="Arial Black"/>
              </a:rPr>
              <a:t>ICE</a:t>
            </a:r>
            <a:endParaRPr lang="en-US" u="sng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99819" y="3931940"/>
            <a:ext cx="65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prstClr val="black"/>
                </a:solidFill>
                <a:latin typeface="Arial Black"/>
                <a:cs typeface="Arial Black"/>
              </a:rPr>
              <a:t>Q</a:t>
            </a:r>
            <a:r>
              <a:rPr lang="en-US" u="sng" baseline="-25000" dirty="0" err="1" smtClean="0">
                <a:solidFill>
                  <a:prstClr val="black"/>
                </a:solidFill>
                <a:latin typeface="Arial Black"/>
                <a:cs typeface="Arial Black"/>
              </a:rPr>
              <a:t>net</a:t>
            </a:r>
            <a:endParaRPr lang="en-US" u="sng" baseline="-250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921584" y="4133850"/>
            <a:ext cx="1688125" cy="780212"/>
            <a:chOff x="5651500" y="691685"/>
            <a:chExt cx="2463800" cy="1219415"/>
          </a:xfrm>
        </p:grpSpPr>
        <p:sp>
          <p:nvSpPr>
            <p:cNvPr id="17" name="Freeform 16"/>
            <p:cNvSpPr/>
            <p:nvPr/>
          </p:nvSpPr>
          <p:spPr>
            <a:xfrm>
              <a:off x="7623175" y="1600200"/>
              <a:ext cx="492125" cy="82296"/>
            </a:xfrm>
            <a:custGeom>
              <a:avLst/>
              <a:gdLst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906"/>
                <a:gd name="connsiteX1" fmla="*/ 85725 w 492125"/>
                <a:gd name="connsiteY1" fmla="*/ 139700 h 142906"/>
                <a:gd name="connsiteX2" fmla="*/ 165100 w 492125"/>
                <a:gd name="connsiteY2" fmla="*/ 19050 h 142906"/>
                <a:gd name="connsiteX3" fmla="*/ 260350 w 492125"/>
                <a:gd name="connsiteY3" fmla="*/ 139700 h 142906"/>
                <a:gd name="connsiteX4" fmla="*/ 336550 w 492125"/>
                <a:gd name="connsiteY4" fmla="*/ 9525 h 142906"/>
                <a:gd name="connsiteX5" fmla="*/ 428625 w 492125"/>
                <a:gd name="connsiteY5" fmla="*/ 142875 h 142906"/>
                <a:gd name="connsiteX6" fmla="*/ 492125 w 492125"/>
                <a:gd name="connsiteY6" fmla="*/ 0 h 142906"/>
                <a:gd name="connsiteX7" fmla="*/ 492125 w 492125"/>
                <a:gd name="connsiteY7" fmla="*/ 0 h 14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125" h="142906">
                  <a:moveTo>
                    <a:pt x="0" y="25400"/>
                  </a:moveTo>
                  <a:cubicBezTo>
                    <a:pt x="29104" y="83079"/>
                    <a:pt x="58208" y="140758"/>
                    <a:pt x="85725" y="139700"/>
                  </a:cubicBezTo>
                  <a:cubicBezTo>
                    <a:pt x="113242" y="138642"/>
                    <a:pt x="139171" y="57150"/>
                    <a:pt x="165100" y="19050"/>
                  </a:cubicBezTo>
                  <a:cubicBezTo>
                    <a:pt x="210079" y="69850"/>
                    <a:pt x="231775" y="141288"/>
                    <a:pt x="260350" y="139700"/>
                  </a:cubicBezTo>
                  <a:cubicBezTo>
                    <a:pt x="288925" y="138113"/>
                    <a:pt x="308504" y="53446"/>
                    <a:pt x="336550" y="9525"/>
                  </a:cubicBezTo>
                  <a:cubicBezTo>
                    <a:pt x="396346" y="86254"/>
                    <a:pt x="402696" y="144463"/>
                    <a:pt x="428625" y="142875"/>
                  </a:cubicBezTo>
                  <a:cubicBezTo>
                    <a:pt x="454554" y="141288"/>
                    <a:pt x="492125" y="0"/>
                    <a:pt x="492125" y="0"/>
                  </a:cubicBezTo>
                  <a:lnTo>
                    <a:pt x="49212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651500" y="1600200"/>
              <a:ext cx="492125" cy="82296"/>
            </a:xfrm>
            <a:custGeom>
              <a:avLst/>
              <a:gdLst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888"/>
                <a:gd name="connsiteX1" fmla="*/ 85725 w 492125"/>
                <a:gd name="connsiteY1" fmla="*/ 139700 h 142888"/>
                <a:gd name="connsiteX2" fmla="*/ 165100 w 492125"/>
                <a:gd name="connsiteY2" fmla="*/ 19050 h 142888"/>
                <a:gd name="connsiteX3" fmla="*/ 260350 w 492125"/>
                <a:gd name="connsiteY3" fmla="*/ 139700 h 142888"/>
                <a:gd name="connsiteX4" fmla="*/ 336550 w 492125"/>
                <a:gd name="connsiteY4" fmla="*/ 9525 h 142888"/>
                <a:gd name="connsiteX5" fmla="*/ 428625 w 492125"/>
                <a:gd name="connsiteY5" fmla="*/ 142875 h 142888"/>
                <a:gd name="connsiteX6" fmla="*/ 492125 w 492125"/>
                <a:gd name="connsiteY6" fmla="*/ 0 h 142888"/>
                <a:gd name="connsiteX7" fmla="*/ 492125 w 492125"/>
                <a:gd name="connsiteY7" fmla="*/ 0 h 142888"/>
                <a:gd name="connsiteX0" fmla="*/ 0 w 492125"/>
                <a:gd name="connsiteY0" fmla="*/ 25400 h 142906"/>
                <a:gd name="connsiteX1" fmla="*/ 85725 w 492125"/>
                <a:gd name="connsiteY1" fmla="*/ 139700 h 142906"/>
                <a:gd name="connsiteX2" fmla="*/ 165100 w 492125"/>
                <a:gd name="connsiteY2" fmla="*/ 19050 h 142906"/>
                <a:gd name="connsiteX3" fmla="*/ 260350 w 492125"/>
                <a:gd name="connsiteY3" fmla="*/ 139700 h 142906"/>
                <a:gd name="connsiteX4" fmla="*/ 336550 w 492125"/>
                <a:gd name="connsiteY4" fmla="*/ 9525 h 142906"/>
                <a:gd name="connsiteX5" fmla="*/ 428625 w 492125"/>
                <a:gd name="connsiteY5" fmla="*/ 142875 h 142906"/>
                <a:gd name="connsiteX6" fmla="*/ 492125 w 492125"/>
                <a:gd name="connsiteY6" fmla="*/ 0 h 142906"/>
                <a:gd name="connsiteX7" fmla="*/ 492125 w 492125"/>
                <a:gd name="connsiteY7" fmla="*/ 0 h 14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125" h="142906">
                  <a:moveTo>
                    <a:pt x="0" y="25400"/>
                  </a:moveTo>
                  <a:cubicBezTo>
                    <a:pt x="29104" y="83079"/>
                    <a:pt x="58208" y="140758"/>
                    <a:pt x="85725" y="139700"/>
                  </a:cubicBezTo>
                  <a:cubicBezTo>
                    <a:pt x="113242" y="138642"/>
                    <a:pt x="139171" y="57150"/>
                    <a:pt x="165100" y="19050"/>
                  </a:cubicBezTo>
                  <a:cubicBezTo>
                    <a:pt x="210079" y="69850"/>
                    <a:pt x="231775" y="141288"/>
                    <a:pt x="260350" y="139700"/>
                  </a:cubicBezTo>
                  <a:cubicBezTo>
                    <a:pt x="288925" y="138113"/>
                    <a:pt x="308504" y="53446"/>
                    <a:pt x="336550" y="9525"/>
                  </a:cubicBezTo>
                  <a:cubicBezTo>
                    <a:pt x="396346" y="86254"/>
                    <a:pt x="402696" y="144463"/>
                    <a:pt x="428625" y="142875"/>
                  </a:cubicBezTo>
                  <a:cubicBezTo>
                    <a:pt x="454554" y="141288"/>
                    <a:pt x="492125" y="0"/>
                    <a:pt x="492125" y="0"/>
                  </a:cubicBezTo>
                  <a:lnTo>
                    <a:pt x="49212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Rectangle 2"/>
            <p:cNvSpPr/>
            <p:nvPr/>
          </p:nvSpPr>
          <p:spPr>
            <a:xfrm>
              <a:off x="6112815" y="1554994"/>
              <a:ext cx="1507432" cy="356106"/>
            </a:xfrm>
            <a:custGeom>
              <a:avLst/>
              <a:gdLst>
                <a:gd name="connsiteX0" fmla="*/ 0 w 1507432"/>
                <a:gd name="connsiteY0" fmla="*/ 0 h 356106"/>
                <a:gd name="connsiteX1" fmla="*/ 1507432 w 1507432"/>
                <a:gd name="connsiteY1" fmla="*/ 0 h 356106"/>
                <a:gd name="connsiteX2" fmla="*/ 1507432 w 1507432"/>
                <a:gd name="connsiteY2" fmla="*/ 356106 h 356106"/>
                <a:gd name="connsiteX3" fmla="*/ 0 w 1507432"/>
                <a:gd name="connsiteY3" fmla="*/ 356106 h 356106"/>
                <a:gd name="connsiteX4" fmla="*/ 0 w 1507432"/>
                <a:gd name="connsiteY4" fmla="*/ 0 h 356106"/>
                <a:gd name="connsiteX0" fmla="*/ 0 w 1507432"/>
                <a:gd name="connsiteY0" fmla="*/ 0 h 356106"/>
                <a:gd name="connsiteX1" fmla="*/ 599135 w 1507432"/>
                <a:gd name="connsiteY1" fmla="*/ 756 h 356106"/>
                <a:gd name="connsiteX2" fmla="*/ 1507432 w 1507432"/>
                <a:gd name="connsiteY2" fmla="*/ 0 h 356106"/>
                <a:gd name="connsiteX3" fmla="*/ 1507432 w 1507432"/>
                <a:gd name="connsiteY3" fmla="*/ 356106 h 356106"/>
                <a:gd name="connsiteX4" fmla="*/ 0 w 1507432"/>
                <a:gd name="connsiteY4" fmla="*/ 356106 h 356106"/>
                <a:gd name="connsiteX5" fmla="*/ 0 w 1507432"/>
                <a:gd name="connsiteY5" fmla="*/ 0 h 356106"/>
                <a:gd name="connsiteX0" fmla="*/ 0 w 1507432"/>
                <a:gd name="connsiteY0" fmla="*/ 0 h 356106"/>
                <a:gd name="connsiteX1" fmla="*/ 757885 w 1507432"/>
                <a:gd name="connsiteY1" fmla="*/ 83306 h 356106"/>
                <a:gd name="connsiteX2" fmla="*/ 1507432 w 1507432"/>
                <a:gd name="connsiteY2" fmla="*/ 0 h 356106"/>
                <a:gd name="connsiteX3" fmla="*/ 1507432 w 1507432"/>
                <a:gd name="connsiteY3" fmla="*/ 356106 h 356106"/>
                <a:gd name="connsiteX4" fmla="*/ 0 w 1507432"/>
                <a:gd name="connsiteY4" fmla="*/ 356106 h 356106"/>
                <a:gd name="connsiteX5" fmla="*/ 0 w 1507432"/>
                <a:gd name="connsiteY5" fmla="*/ 0 h 356106"/>
                <a:gd name="connsiteX0" fmla="*/ 0 w 1507432"/>
                <a:gd name="connsiteY0" fmla="*/ 0 h 356106"/>
                <a:gd name="connsiteX1" fmla="*/ 399110 w 1507432"/>
                <a:gd name="connsiteY1" fmla="*/ 45206 h 356106"/>
                <a:gd name="connsiteX2" fmla="*/ 757885 w 1507432"/>
                <a:gd name="connsiteY2" fmla="*/ 83306 h 356106"/>
                <a:gd name="connsiteX3" fmla="*/ 1507432 w 1507432"/>
                <a:gd name="connsiteY3" fmla="*/ 0 h 356106"/>
                <a:gd name="connsiteX4" fmla="*/ 1507432 w 1507432"/>
                <a:gd name="connsiteY4" fmla="*/ 356106 h 356106"/>
                <a:gd name="connsiteX5" fmla="*/ 0 w 1507432"/>
                <a:gd name="connsiteY5" fmla="*/ 356106 h 356106"/>
                <a:gd name="connsiteX6" fmla="*/ 0 w 1507432"/>
                <a:gd name="connsiteY6" fmla="*/ 0 h 356106"/>
                <a:gd name="connsiteX0" fmla="*/ 0 w 1507432"/>
                <a:gd name="connsiteY0" fmla="*/ 0 h 356106"/>
                <a:gd name="connsiteX1" fmla="*/ 462610 w 1507432"/>
                <a:gd name="connsiteY1" fmla="*/ 10281 h 356106"/>
                <a:gd name="connsiteX2" fmla="*/ 757885 w 1507432"/>
                <a:gd name="connsiteY2" fmla="*/ 83306 h 356106"/>
                <a:gd name="connsiteX3" fmla="*/ 1507432 w 1507432"/>
                <a:gd name="connsiteY3" fmla="*/ 0 h 356106"/>
                <a:gd name="connsiteX4" fmla="*/ 1507432 w 1507432"/>
                <a:gd name="connsiteY4" fmla="*/ 356106 h 356106"/>
                <a:gd name="connsiteX5" fmla="*/ 0 w 1507432"/>
                <a:gd name="connsiteY5" fmla="*/ 356106 h 356106"/>
                <a:gd name="connsiteX6" fmla="*/ 0 w 1507432"/>
                <a:gd name="connsiteY6" fmla="*/ 0 h 356106"/>
                <a:gd name="connsiteX0" fmla="*/ 0 w 1507432"/>
                <a:gd name="connsiteY0" fmla="*/ 0 h 356106"/>
                <a:gd name="connsiteX1" fmla="*/ 462610 w 1507432"/>
                <a:gd name="connsiteY1" fmla="*/ 10281 h 356106"/>
                <a:gd name="connsiteX2" fmla="*/ 757885 w 1507432"/>
                <a:gd name="connsiteY2" fmla="*/ 83306 h 356106"/>
                <a:gd name="connsiteX3" fmla="*/ 1129360 w 1507432"/>
                <a:gd name="connsiteY3" fmla="*/ 42031 h 356106"/>
                <a:gd name="connsiteX4" fmla="*/ 1507432 w 1507432"/>
                <a:gd name="connsiteY4" fmla="*/ 0 h 356106"/>
                <a:gd name="connsiteX5" fmla="*/ 1507432 w 1507432"/>
                <a:gd name="connsiteY5" fmla="*/ 356106 h 356106"/>
                <a:gd name="connsiteX6" fmla="*/ 0 w 1507432"/>
                <a:gd name="connsiteY6" fmla="*/ 356106 h 356106"/>
                <a:gd name="connsiteX7" fmla="*/ 0 w 1507432"/>
                <a:gd name="connsiteY7" fmla="*/ 0 h 356106"/>
                <a:gd name="connsiteX0" fmla="*/ 0 w 1507432"/>
                <a:gd name="connsiteY0" fmla="*/ 0 h 356106"/>
                <a:gd name="connsiteX1" fmla="*/ 462610 w 1507432"/>
                <a:gd name="connsiteY1" fmla="*/ 10281 h 356106"/>
                <a:gd name="connsiteX2" fmla="*/ 757885 w 1507432"/>
                <a:gd name="connsiteY2" fmla="*/ 83306 h 356106"/>
                <a:gd name="connsiteX3" fmla="*/ 1113485 w 1507432"/>
                <a:gd name="connsiteY3" fmla="*/ 3931 h 356106"/>
                <a:gd name="connsiteX4" fmla="*/ 1507432 w 1507432"/>
                <a:gd name="connsiteY4" fmla="*/ 0 h 356106"/>
                <a:gd name="connsiteX5" fmla="*/ 1507432 w 1507432"/>
                <a:gd name="connsiteY5" fmla="*/ 356106 h 356106"/>
                <a:gd name="connsiteX6" fmla="*/ 0 w 1507432"/>
                <a:gd name="connsiteY6" fmla="*/ 356106 h 356106"/>
                <a:gd name="connsiteX7" fmla="*/ 0 w 1507432"/>
                <a:gd name="connsiteY7" fmla="*/ 0 h 356106"/>
                <a:gd name="connsiteX0" fmla="*/ 0 w 1507432"/>
                <a:gd name="connsiteY0" fmla="*/ 0 h 356106"/>
                <a:gd name="connsiteX1" fmla="*/ 462610 w 1507432"/>
                <a:gd name="connsiteY1" fmla="*/ 10281 h 356106"/>
                <a:gd name="connsiteX2" fmla="*/ 757885 w 1507432"/>
                <a:gd name="connsiteY2" fmla="*/ 83306 h 356106"/>
                <a:gd name="connsiteX3" fmla="*/ 1113485 w 1507432"/>
                <a:gd name="connsiteY3" fmla="*/ 3931 h 356106"/>
                <a:gd name="connsiteX4" fmla="*/ 1507432 w 1507432"/>
                <a:gd name="connsiteY4" fmla="*/ 0 h 356106"/>
                <a:gd name="connsiteX5" fmla="*/ 1507432 w 1507432"/>
                <a:gd name="connsiteY5" fmla="*/ 356106 h 356106"/>
                <a:gd name="connsiteX6" fmla="*/ 0 w 1507432"/>
                <a:gd name="connsiteY6" fmla="*/ 356106 h 356106"/>
                <a:gd name="connsiteX7" fmla="*/ 0 w 1507432"/>
                <a:gd name="connsiteY7" fmla="*/ 0 h 35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7432" h="356106">
                  <a:moveTo>
                    <a:pt x="0" y="0"/>
                  </a:moveTo>
                  <a:lnTo>
                    <a:pt x="462610" y="10281"/>
                  </a:lnTo>
                  <a:cubicBezTo>
                    <a:pt x="588924" y="24165"/>
                    <a:pt x="649406" y="84364"/>
                    <a:pt x="757885" y="83306"/>
                  </a:cubicBezTo>
                  <a:cubicBezTo>
                    <a:pt x="866364" y="82248"/>
                    <a:pt x="988561" y="17815"/>
                    <a:pt x="1113485" y="3931"/>
                  </a:cubicBezTo>
                  <a:lnTo>
                    <a:pt x="1507432" y="0"/>
                  </a:lnTo>
                  <a:lnTo>
                    <a:pt x="1507432" y="356106"/>
                  </a:lnTo>
                  <a:lnTo>
                    <a:pt x="0" y="356106"/>
                  </a:ln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569076" y="1556389"/>
              <a:ext cx="603250" cy="99260"/>
            </a:xfrm>
            <a:custGeom>
              <a:avLst/>
              <a:gdLst>
                <a:gd name="connsiteX0" fmla="*/ 12432 w 643436"/>
                <a:gd name="connsiteY0" fmla="*/ 5907 h 86258"/>
                <a:gd name="connsiteX1" fmla="*/ 615682 w 643436"/>
                <a:gd name="connsiteY1" fmla="*/ 12257 h 86258"/>
                <a:gd name="connsiteX2" fmla="*/ 510907 w 643436"/>
                <a:gd name="connsiteY2" fmla="*/ 69407 h 86258"/>
                <a:gd name="connsiteX3" fmla="*/ 231507 w 643436"/>
                <a:gd name="connsiteY3" fmla="*/ 82107 h 86258"/>
                <a:gd name="connsiteX4" fmla="*/ 12432 w 643436"/>
                <a:gd name="connsiteY4" fmla="*/ 5907 h 86258"/>
                <a:gd name="connsiteX0" fmla="*/ 12432 w 643436"/>
                <a:gd name="connsiteY0" fmla="*/ 5907 h 86258"/>
                <a:gd name="connsiteX1" fmla="*/ 615682 w 643436"/>
                <a:gd name="connsiteY1" fmla="*/ 12257 h 86258"/>
                <a:gd name="connsiteX2" fmla="*/ 510907 w 643436"/>
                <a:gd name="connsiteY2" fmla="*/ 69407 h 86258"/>
                <a:gd name="connsiteX3" fmla="*/ 231507 w 643436"/>
                <a:gd name="connsiteY3" fmla="*/ 82107 h 86258"/>
                <a:gd name="connsiteX4" fmla="*/ 12432 w 643436"/>
                <a:gd name="connsiteY4" fmla="*/ 5907 h 86258"/>
                <a:gd name="connsiteX0" fmla="*/ 12432 w 615682"/>
                <a:gd name="connsiteY0" fmla="*/ 5907 h 86258"/>
                <a:gd name="connsiteX1" fmla="*/ 615682 w 615682"/>
                <a:gd name="connsiteY1" fmla="*/ 12257 h 86258"/>
                <a:gd name="connsiteX2" fmla="*/ 510907 w 615682"/>
                <a:gd name="connsiteY2" fmla="*/ 69407 h 86258"/>
                <a:gd name="connsiteX3" fmla="*/ 231507 w 615682"/>
                <a:gd name="connsiteY3" fmla="*/ 82107 h 86258"/>
                <a:gd name="connsiteX4" fmla="*/ 12432 w 615682"/>
                <a:gd name="connsiteY4" fmla="*/ 5907 h 86258"/>
                <a:gd name="connsiteX0" fmla="*/ 11955 w 615205"/>
                <a:gd name="connsiteY0" fmla="*/ 5907 h 93106"/>
                <a:gd name="connsiteX1" fmla="*/ 615205 w 615205"/>
                <a:gd name="connsiteY1" fmla="*/ 12257 h 93106"/>
                <a:gd name="connsiteX2" fmla="*/ 446930 w 615205"/>
                <a:gd name="connsiteY2" fmla="*/ 85282 h 93106"/>
                <a:gd name="connsiteX3" fmla="*/ 231030 w 615205"/>
                <a:gd name="connsiteY3" fmla="*/ 82107 h 93106"/>
                <a:gd name="connsiteX4" fmla="*/ 11955 w 615205"/>
                <a:gd name="connsiteY4" fmla="*/ 5907 h 93106"/>
                <a:gd name="connsiteX0" fmla="*/ 11955 w 615205"/>
                <a:gd name="connsiteY0" fmla="*/ 5907 h 93106"/>
                <a:gd name="connsiteX1" fmla="*/ 615205 w 615205"/>
                <a:gd name="connsiteY1" fmla="*/ 12257 h 93106"/>
                <a:gd name="connsiteX2" fmla="*/ 446930 w 615205"/>
                <a:gd name="connsiteY2" fmla="*/ 85282 h 93106"/>
                <a:gd name="connsiteX3" fmla="*/ 231030 w 615205"/>
                <a:gd name="connsiteY3" fmla="*/ 82107 h 93106"/>
                <a:gd name="connsiteX4" fmla="*/ 11955 w 615205"/>
                <a:gd name="connsiteY4" fmla="*/ 5907 h 93106"/>
                <a:gd name="connsiteX0" fmla="*/ 11955 w 615205"/>
                <a:gd name="connsiteY0" fmla="*/ 5907 h 93106"/>
                <a:gd name="connsiteX1" fmla="*/ 615205 w 615205"/>
                <a:gd name="connsiteY1" fmla="*/ 12257 h 93106"/>
                <a:gd name="connsiteX2" fmla="*/ 446930 w 615205"/>
                <a:gd name="connsiteY2" fmla="*/ 85282 h 93106"/>
                <a:gd name="connsiteX3" fmla="*/ 231030 w 615205"/>
                <a:gd name="connsiteY3" fmla="*/ 82107 h 93106"/>
                <a:gd name="connsiteX4" fmla="*/ 11955 w 615205"/>
                <a:gd name="connsiteY4" fmla="*/ 5907 h 93106"/>
                <a:gd name="connsiteX0" fmla="*/ 0 w 603250"/>
                <a:gd name="connsiteY0" fmla="*/ 5907 h 93106"/>
                <a:gd name="connsiteX1" fmla="*/ 603250 w 603250"/>
                <a:gd name="connsiteY1" fmla="*/ 12257 h 93106"/>
                <a:gd name="connsiteX2" fmla="*/ 434975 w 603250"/>
                <a:gd name="connsiteY2" fmla="*/ 85282 h 93106"/>
                <a:gd name="connsiteX3" fmla="*/ 219075 w 603250"/>
                <a:gd name="connsiteY3" fmla="*/ 82107 h 93106"/>
                <a:gd name="connsiteX4" fmla="*/ 0 w 603250"/>
                <a:gd name="connsiteY4" fmla="*/ 5907 h 93106"/>
                <a:gd name="connsiteX0" fmla="*/ 0 w 603250"/>
                <a:gd name="connsiteY0" fmla="*/ 12061 h 99260"/>
                <a:gd name="connsiteX1" fmla="*/ 603250 w 603250"/>
                <a:gd name="connsiteY1" fmla="*/ 5711 h 99260"/>
                <a:gd name="connsiteX2" fmla="*/ 434975 w 603250"/>
                <a:gd name="connsiteY2" fmla="*/ 91436 h 99260"/>
                <a:gd name="connsiteX3" fmla="*/ 219075 w 603250"/>
                <a:gd name="connsiteY3" fmla="*/ 88261 h 99260"/>
                <a:gd name="connsiteX4" fmla="*/ 0 w 603250"/>
                <a:gd name="connsiteY4" fmla="*/ 12061 h 9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250" h="99260">
                  <a:moveTo>
                    <a:pt x="0" y="12061"/>
                  </a:moveTo>
                  <a:cubicBezTo>
                    <a:pt x="64029" y="419"/>
                    <a:pt x="520171" y="-4872"/>
                    <a:pt x="603250" y="5711"/>
                  </a:cubicBezTo>
                  <a:cubicBezTo>
                    <a:pt x="476779" y="44869"/>
                    <a:pt x="499004" y="79794"/>
                    <a:pt x="434975" y="91436"/>
                  </a:cubicBezTo>
                  <a:cubicBezTo>
                    <a:pt x="370946" y="103078"/>
                    <a:pt x="291571" y="101490"/>
                    <a:pt x="219075" y="88261"/>
                  </a:cubicBezTo>
                  <a:cubicBezTo>
                    <a:pt x="146579" y="75032"/>
                    <a:pt x="177271" y="49103"/>
                    <a:pt x="0" y="12061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1F497D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6892925" y="691685"/>
              <a:ext cx="0" cy="788656"/>
            </a:xfrm>
            <a:prstGeom prst="straightConnector1">
              <a:avLst/>
            </a:prstGeom>
            <a:ln>
              <a:solidFill>
                <a:srgbClr val="000000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7867269" y="3874790"/>
            <a:ext cx="828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Arial Narrow"/>
                <a:cs typeface="Arial Narrow"/>
              </a:rPr>
              <a:t>Q</a:t>
            </a:r>
            <a:r>
              <a:rPr lang="en-US" baseline="-250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net</a:t>
            </a: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 &gt; 0</a:t>
            </a:r>
            <a:endParaRPr lang="en-US" baseline="-250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7420" y="4005206"/>
            <a:ext cx="794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Arial Narrow"/>
                <a:cs typeface="Arial Narrow"/>
              </a:rPr>
              <a:t>(MERRA1)</a:t>
            </a:r>
            <a:endParaRPr lang="en-US" sz="12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31822" y="522291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Narrow"/>
                <a:cs typeface="Arial Narrow"/>
              </a:rPr>
              <a:t>1982-2014</a:t>
            </a:r>
            <a:endParaRPr lang="en-US" sz="14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818999" y="1008967"/>
            <a:ext cx="5578685" cy="3193080"/>
          </a:xfrm>
          <a:custGeom>
            <a:avLst/>
            <a:gdLst>
              <a:gd name="connsiteX0" fmla="*/ 0 w 5578685"/>
              <a:gd name="connsiteY0" fmla="*/ 0 h 1626215"/>
              <a:gd name="connsiteX1" fmla="*/ 2682516 w 5578685"/>
              <a:gd name="connsiteY1" fmla="*/ 47481 h 1626215"/>
              <a:gd name="connsiteX2" fmla="*/ 5578685 w 5578685"/>
              <a:gd name="connsiteY2" fmla="*/ 35610 h 1626215"/>
              <a:gd name="connsiteX3" fmla="*/ 5543077 w 5578685"/>
              <a:gd name="connsiteY3" fmla="*/ 1626215 h 1626215"/>
              <a:gd name="connsiteX4" fmla="*/ 4439209 w 5578685"/>
              <a:gd name="connsiteY4" fmla="*/ 1566864 h 1626215"/>
              <a:gd name="connsiteX5" fmla="*/ 83086 w 5578685"/>
              <a:gd name="connsiteY5" fmla="*/ 1519384 h 1626215"/>
              <a:gd name="connsiteX6" fmla="*/ 0 w 5578685"/>
              <a:gd name="connsiteY6" fmla="*/ 0 h 1626215"/>
              <a:gd name="connsiteX0" fmla="*/ 0 w 5578685"/>
              <a:gd name="connsiteY0" fmla="*/ 0 h 3193080"/>
              <a:gd name="connsiteX1" fmla="*/ 2682516 w 5578685"/>
              <a:gd name="connsiteY1" fmla="*/ 47481 h 3193080"/>
              <a:gd name="connsiteX2" fmla="*/ 5578685 w 5578685"/>
              <a:gd name="connsiteY2" fmla="*/ 35610 h 3193080"/>
              <a:gd name="connsiteX3" fmla="*/ 5459990 w 5578685"/>
              <a:gd name="connsiteY3" fmla="*/ 3193080 h 3193080"/>
              <a:gd name="connsiteX4" fmla="*/ 4439209 w 5578685"/>
              <a:gd name="connsiteY4" fmla="*/ 1566864 h 3193080"/>
              <a:gd name="connsiteX5" fmla="*/ 83086 w 5578685"/>
              <a:gd name="connsiteY5" fmla="*/ 1519384 h 3193080"/>
              <a:gd name="connsiteX6" fmla="*/ 0 w 5578685"/>
              <a:gd name="connsiteY6" fmla="*/ 0 h 3193080"/>
              <a:gd name="connsiteX0" fmla="*/ 0 w 5578685"/>
              <a:gd name="connsiteY0" fmla="*/ 0 h 3193080"/>
              <a:gd name="connsiteX1" fmla="*/ 2682516 w 5578685"/>
              <a:gd name="connsiteY1" fmla="*/ 47481 h 3193080"/>
              <a:gd name="connsiteX2" fmla="*/ 5578685 w 5578685"/>
              <a:gd name="connsiteY2" fmla="*/ 35610 h 3193080"/>
              <a:gd name="connsiteX3" fmla="*/ 5459990 w 5578685"/>
              <a:gd name="connsiteY3" fmla="*/ 3193080 h 3193080"/>
              <a:gd name="connsiteX4" fmla="*/ 4134409 w 5578685"/>
              <a:gd name="connsiteY4" fmla="*/ 3128964 h 3193080"/>
              <a:gd name="connsiteX5" fmla="*/ 83086 w 5578685"/>
              <a:gd name="connsiteY5" fmla="*/ 1519384 h 3193080"/>
              <a:gd name="connsiteX6" fmla="*/ 0 w 5578685"/>
              <a:gd name="connsiteY6" fmla="*/ 0 h 3193080"/>
              <a:gd name="connsiteX0" fmla="*/ 0 w 5578685"/>
              <a:gd name="connsiteY0" fmla="*/ 0 h 3193080"/>
              <a:gd name="connsiteX1" fmla="*/ 2682516 w 5578685"/>
              <a:gd name="connsiteY1" fmla="*/ 47481 h 3193080"/>
              <a:gd name="connsiteX2" fmla="*/ 5578685 w 5578685"/>
              <a:gd name="connsiteY2" fmla="*/ 35610 h 3193080"/>
              <a:gd name="connsiteX3" fmla="*/ 5459990 w 5578685"/>
              <a:gd name="connsiteY3" fmla="*/ 3193080 h 3193080"/>
              <a:gd name="connsiteX4" fmla="*/ 4134409 w 5578685"/>
              <a:gd name="connsiteY4" fmla="*/ 3128964 h 3193080"/>
              <a:gd name="connsiteX5" fmla="*/ 203736 w 5578685"/>
              <a:gd name="connsiteY5" fmla="*/ 2973534 h 3193080"/>
              <a:gd name="connsiteX6" fmla="*/ 0 w 5578685"/>
              <a:gd name="connsiteY6" fmla="*/ 0 h 319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8685" h="3193080">
                <a:moveTo>
                  <a:pt x="0" y="0"/>
                </a:moveTo>
                <a:lnTo>
                  <a:pt x="2682516" y="47481"/>
                </a:lnTo>
                <a:lnTo>
                  <a:pt x="5578685" y="35610"/>
                </a:lnTo>
                <a:lnTo>
                  <a:pt x="5459990" y="3193080"/>
                </a:lnTo>
                <a:lnTo>
                  <a:pt x="4134409" y="3128964"/>
                </a:lnTo>
                <a:lnTo>
                  <a:pt x="203736" y="297353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62758" y="2"/>
            <a:ext cx="4974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The “</a:t>
            </a:r>
            <a:r>
              <a:rPr lang="en-US" sz="2800" b="1" dirty="0" smtClean="0">
                <a:latin typeface="Calibri"/>
              </a:rPr>
              <a:t>phenology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” of SST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warming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128" r="31887"/>
          <a:stretch/>
        </p:blipFill>
        <p:spPr>
          <a:xfrm>
            <a:off x="3395034" y="825500"/>
            <a:ext cx="2833267" cy="51936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r="94124"/>
          <a:stretch/>
        </p:blipFill>
        <p:spPr>
          <a:xfrm>
            <a:off x="2934867" y="827697"/>
            <a:ext cx="537343" cy="519368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74687" y="179501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Retreat</a:t>
            </a:r>
            <a:endParaRPr lang="en-US" b="1" dirty="0">
              <a:solidFill>
                <a:srgbClr val="0000FF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09023" y="4774499"/>
            <a:ext cx="164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C402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max </a:t>
            </a:r>
            <a:r>
              <a:rPr lang="en-US" b="1" dirty="0" err="1" smtClean="0">
                <a:solidFill>
                  <a:srgbClr val="00C402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Q</a:t>
            </a:r>
            <a:r>
              <a:rPr lang="en-US" b="1" baseline="-25000" dirty="0" err="1" smtClean="0">
                <a:solidFill>
                  <a:srgbClr val="00C402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net</a:t>
            </a:r>
            <a:endParaRPr lang="en-US" b="1" baseline="-25000" dirty="0">
              <a:solidFill>
                <a:srgbClr val="00C402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0019" y="4115105"/>
            <a:ext cx="162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DOR</a:t>
            </a: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  &gt;  </a:t>
            </a:r>
            <a:r>
              <a:rPr lang="en-US" dirty="0" smtClean="0">
                <a:solidFill>
                  <a:srgbClr val="00C402"/>
                </a:solidFill>
                <a:latin typeface="Arial Black"/>
                <a:cs typeface="Arial Black"/>
              </a:rPr>
              <a:t>DOQ</a:t>
            </a:r>
            <a:endParaRPr lang="en-US" dirty="0">
              <a:solidFill>
                <a:srgbClr val="00C402"/>
              </a:solidFill>
              <a:latin typeface="Arial Black"/>
              <a:cs typeface="Arial Black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99456" y="1160044"/>
            <a:ext cx="0" cy="1330999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701760" y="4237215"/>
            <a:ext cx="0" cy="1330999"/>
          </a:xfrm>
          <a:prstGeom prst="line">
            <a:avLst/>
          </a:prstGeom>
          <a:ln w="57150" cmpd="sng">
            <a:solidFill>
              <a:srgbClr val="00C4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82587" y="4518068"/>
            <a:ext cx="2861413" cy="91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☞ Open water appears only </a:t>
            </a:r>
            <a:r>
              <a:rPr lang="en-US" b="1" dirty="0" smtClean="0">
                <a:solidFill>
                  <a:prstClr val="black"/>
                </a:solidFill>
                <a:latin typeface="Arial Narrow"/>
                <a:cs typeface="Arial Narrow"/>
              </a:rPr>
              <a:t>after</a:t>
            </a: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 Narrow"/>
                <a:cs typeface="Arial Narrow"/>
              </a:rPr>
              <a:t>Q</a:t>
            </a:r>
            <a:r>
              <a:rPr lang="en-US" baseline="-25000" dirty="0" err="1" smtClean="0">
                <a:solidFill>
                  <a:prstClr val="black"/>
                </a:solidFill>
                <a:latin typeface="Arial Narrow"/>
                <a:cs typeface="Arial Narrow"/>
              </a:rPr>
              <a:t>net</a:t>
            </a: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 has started to decline!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31822" y="522291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Narrow"/>
                <a:cs typeface="Arial Narrow"/>
              </a:rPr>
              <a:t>1982-2014</a:t>
            </a:r>
            <a:endParaRPr lang="en-US" sz="14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09179" y="273016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DOR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vs.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SSTmax</a:t>
            </a:r>
            <a:endParaRPr lang="en-US" sz="1400" b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9549" b="59467"/>
          <a:stretch/>
        </p:blipFill>
        <p:spPr>
          <a:xfrm>
            <a:off x="158760" y="1299270"/>
            <a:ext cx="4613217" cy="241287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2303" t="40328" r="27246" b="48800"/>
          <a:stretch/>
        </p:blipFill>
        <p:spPr>
          <a:xfrm>
            <a:off x="158760" y="3699931"/>
            <a:ext cx="4613217" cy="64718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8210" y="111841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Retreat</a:t>
            </a:r>
            <a:endParaRPr lang="en-US" b="1" dirty="0">
              <a:solidFill>
                <a:srgbClr val="000000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521" y="236617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early</a:t>
            </a:r>
            <a:endParaRPr lang="en-US" b="1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94689" y="255209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early</a:t>
            </a:r>
            <a:endParaRPr lang="en-US" b="1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525869" y="4214815"/>
            <a:ext cx="0" cy="605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072477" y="4785200"/>
            <a:ext cx="942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August 1</a:t>
            </a:r>
            <a:endParaRPr lang="en-US" sz="1600" b="1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94048" y="724084"/>
            <a:ext cx="989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1982-2014</a:t>
            </a:r>
            <a:endParaRPr lang="en-US" sz="16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460" y="1415574"/>
            <a:ext cx="609462" cy="483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20"/>
              </a:lnSpc>
            </a:pPr>
            <a:r>
              <a:rPr lang="en-US" sz="1600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very</a:t>
            </a:r>
          </a:p>
          <a:p>
            <a:pPr>
              <a:lnSpc>
                <a:spcPts val="1520"/>
              </a:lnSpc>
            </a:pPr>
            <a:r>
              <a:rPr lang="en-US" sz="1600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early</a:t>
            </a:r>
            <a:endParaRPr lang="en-US" sz="1600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6882" y="2536802"/>
            <a:ext cx="504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Calibri"/>
              </a:rPr>
              <a:t>late</a:t>
            </a:r>
            <a:endParaRPr lang="en-US" sz="1600" dirty="0">
              <a:solidFill>
                <a:prstClr val="black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527754" y="3724274"/>
            <a:ext cx="0" cy="466344"/>
          </a:xfrm>
          <a:prstGeom prst="line">
            <a:avLst/>
          </a:prstGeom>
          <a:ln w="44450" cmpd="sng">
            <a:solidFill>
              <a:schemeClr val="tx1"/>
            </a:solidFill>
          </a:ln>
          <a:effectLst>
            <a:glow rad="254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462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9549" b="59467"/>
          <a:stretch/>
        </p:blipFill>
        <p:spPr>
          <a:xfrm>
            <a:off x="158760" y="1299270"/>
            <a:ext cx="4613217" cy="24128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7679" t="53251" b="-1046"/>
          <a:stretch/>
        </p:blipFill>
        <p:spPr>
          <a:xfrm>
            <a:off x="4306280" y="1526376"/>
            <a:ext cx="4784189" cy="284516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2303" t="40328" r="27246" b="48800"/>
          <a:stretch/>
        </p:blipFill>
        <p:spPr>
          <a:xfrm>
            <a:off x="158760" y="3699931"/>
            <a:ext cx="4613217" cy="64718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8210" y="111841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Retreat</a:t>
            </a:r>
            <a:endParaRPr lang="en-US" b="1" dirty="0">
              <a:solidFill>
                <a:srgbClr val="000000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21134" y="4653115"/>
            <a:ext cx="489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Calibri"/>
              </a:rPr>
              <a:t>Early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retreat </a:t>
            </a:r>
            <a:r>
              <a:rPr lang="en-US" sz="2800" dirty="0" smtClean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srgbClr val="FF6600"/>
                </a:solidFill>
                <a:latin typeface="Calibri"/>
              </a:rPr>
              <a:t>warmer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SSTmax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9179" y="273016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DOR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vs.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SSTmax</a:t>
            </a:r>
            <a:endParaRPr lang="en-US" sz="1400" b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4048" y="724084"/>
            <a:ext cx="989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1982-2014</a:t>
            </a:r>
            <a:endParaRPr lang="en-US" sz="16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2947" y="5282233"/>
            <a:ext cx="2901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prstClr val="black"/>
                </a:solidFill>
                <a:latin typeface="Calibri"/>
              </a:rPr>
              <a:t>Also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: variance, correlation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527754" y="3724274"/>
            <a:ext cx="0" cy="466344"/>
          </a:xfrm>
          <a:prstGeom prst="line">
            <a:avLst/>
          </a:prstGeom>
          <a:ln w="44450" cmpd="sng">
            <a:solidFill>
              <a:schemeClr val="tx1"/>
            </a:solidFill>
          </a:ln>
          <a:effectLst>
            <a:glow rad="254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33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9549" b="59467"/>
          <a:stretch/>
        </p:blipFill>
        <p:spPr>
          <a:xfrm>
            <a:off x="158760" y="1299270"/>
            <a:ext cx="4613217" cy="24128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7679" t="53251" b="-1046"/>
          <a:stretch/>
        </p:blipFill>
        <p:spPr>
          <a:xfrm>
            <a:off x="4306280" y="1526376"/>
            <a:ext cx="4784189" cy="284516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2303" t="40328" r="27246" b="48800"/>
          <a:stretch/>
        </p:blipFill>
        <p:spPr>
          <a:xfrm>
            <a:off x="158760" y="3699931"/>
            <a:ext cx="4613217" cy="64718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8210" y="111841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Retreat</a:t>
            </a:r>
            <a:endParaRPr lang="en-US" b="1" dirty="0">
              <a:solidFill>
                <a:srgbClr val="000000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21134" y="4653115"/>
            <a:ext cx="489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Calibri"/>
              </a:rPr>
              <a:t>Early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retreat </a:t>
            </a:r>
            <a:r>
              <a:rPr lang="en-US" sz="2800" dirty="0" smtClean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smtClean="0">
                <a:solidFill>
                  <a:srgbClr val="FF6600"/>
                </a:solidFill>
                <a:latin typeface="Calibri"/>
              </a:rPr>
              <a:t>warmer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SSTmax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92031" y="5305975"/>
            <a:ext cx="5294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prstClr val="black"/>
                </a:solidFill>
                <a:effectLst>
                  <a:outerShdw blurRad="50800" dist="25400" dir="2700000" algn="tl" rotWithShape="0">
                    <a:prstClr val="black">
                      <a:lumMod val="50000"/>
                      <a:lumOff val="50000"/>
                      <a:alpha val="43000"/>
                    </a:prstClr>
                  </a:outerShdw>
                </a:effectLst>
                <a:latin typeface="Arial Narrow"/>
                <a:cs typeface="Arial Narrow"/>
              </a:rPr>
              <a:t>…but ONLY when DOR is near DOQ!!!</a:t>
            </a:r>
            <a:endParaRPr lang="en-US" sz="1400" i="1" dirty="0">
              <a:solidFill>
                <a:prstClr val="black"/>
              </a:solidFill>
              <a:effectLst>
                <a:outerShdw blurRad="50800" dist="25400" dir="2700000" algn="tl" rotWithShape="0">
                  <a:prstClr val="black">
                    <a:lumMod val="50000"/>
                    <a:lumOff val="50000"/>
                    <a:alpha val="43000"/>
                  </a:prst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9895" y="5783399"/>
            <a:ext cx="164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Date of max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Q</a:t>
            </a:r>
            <a:r>
              <a:rPr lang="en-US" b="1" baseline="-25000" dirty="0" err="1" smtClean="0">
                <a:solidFill>
                  <a:srgbClr val="000000"/>
                </a:solidFill>
                <a:effectLst>
                  <a:outerShdw blurRad="38100" dist="25400" dir="27000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net</a:t>
            </a:r>
            <a:endParaRPr lang="en-US" b="1" baseline="-25000" dirty="0">
              <a:solidFill>
                <a:srgbClr val="000000"/>
              </a:solidFill>
              <a:effectLst>
                <a:outerShdw blurRad="38100" dist="25400" dir="2700000" algn="tl" rotWithShape="0">
                  <a:srgbClr val="000000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9179" y="273016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DOR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vs.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</a:rPr>
              <a:t>SSTmax</a:t>
            </a:r>
            <a:endParaRPr lang="en-US" sz="1400" b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4048" y="724084"/>
            <a:ext cx="989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Arial Narrow"/>
                <a:cs typeface="Arial Narrow"/>
              </a:rPr>
              <a:t>1982-2014</a:t>
            </a:r>
            <a:endParaRPr lang="en-US" sz="16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196" y="5104048"/>
            <a:ext cx="649485" cy="64948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527754" y="3724274"/>
            <a:ext cx="0" cy="466344"/>
          </a:xfrm>
          <a:prstGeom prst="line">
            <a:avLst/>
          </a:prstGeom>
          <a:ln w="44450" cmpd="sng">
            <a:solidFill>
              <a:schemeClr val="tx1"/>
            </a:solidFill>
          </a:ln>
          <a:effectLst>
            <a:glow rad="254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91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71330" y="367978"/>
            <a:ext cx="5156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It’s about the </a:t>
            </a:r>
            <a:r>
              <a:rPr lang="en-US" sz="2800" b="1" i="1" dirty="0" smtClean="0">
                <a:solidFill>
                  <a:prstClr val="black"/>
                </a:solidFill>
                <a:latin typeface="Calibri"/>
              </a:rPr>
              <a:t>timing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of ice retreat</a:t>
            </a:r>
            <a:endParaRPr lang="en-US" sz="14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48440"/>
          <a:stretch/>
        </p:blipFill>
        <p:spPr>
          <a:xfrm>
            <a:off x="0" y="1351866"/>
            <a:ext cx="9144000" cy="3170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1772" y="4676854"/>
            <a:ext cx="166584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Early retreat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DOR ~ DOQ</a:t>
            </a:r>
          </a:p>
          <a:p>
            <a:pPr algn="ctr"/>
            <a:r>
              <a:rPr lang="en-US" i="1" dirty="0" smtClean="0">
                <a:solidFill>
                  <a:prstClr val="black"/>
                </a:solidFill>
                <a:latin typeface="Arial Narrow"/>
                <a:cs typeface="Arial Narrow"/>
              </a:rPr>
              <a:t>(June/July)</a:t>
            </a:r>
            <a:endParaRPr lang="en-US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98664" y="2516479"/>
            <a:ext cx="698984" cy="2101023"/>
          </a:xfrm>
          <a:custGeom>
            <a:avLst/>
            <a:gdLst>
              <a:gd name="connsiteX0" fmla="*/ 105507 w 698984"/>
              <a:gd name="connsiteY0" fmla="*/ 2101023 h 2101023"/>
              <a:gd name="connsiteX1" fmla="*/ 46159 w 698984"/>
              <a:gd name="connsiteY1" fmla="*/ 961486 h 2101023"/>
              <a:gd name="connsiteX2" fmla="*/ 698984 w 698984"/>
              <a:gd name="connsiteY2" fmla="*/ 0 h 210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8984" h="2101023">
                <a:moveTo>
                  <a:pt x="105507" y="2101023"/>
                </a:moveTo>
                <a:cubicBezTo>
                  <a:pt x="26376" y="1706340"/>
                  <a:pt x="-52754" y="1311657"/>
                  <a:pt x="46159" y="961486"/>
                </a:cubicBezTo>
                <a:cubicBezTo>
                  <a:pt x="145072" y="611315"/>
                  <a:pt x="698984" y="0"/>
                  <a:pt x="698984" y="0"/>
                </a:cubicBezTo>
              </a:path>
            </a:pathLst>
          </a:custGeom>
          <a:ln w="38100">
            <a:solidFill>
              <a:schemeClr val="tx1"/>
            </a:solidFill>
            <a:tailEnd type="stealth" w="lg" len="lg"/>
          </a:ln>
          <a:effectLst>
            <a:glow rad="508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9743" y="4676854"/>
            <a:ext cx="222649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“Early” retreat…but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DOR &gt;&gt; DOQ</a:t>
            </a:r>
          </a:p>
          <a:p>
            <a:pPr algn="ctr"/>
            <a:r>
              <a:rPr lang="en-US" i="1" dirty="0" smtClean="0">
                <a:solidFill>
                  <a:prstClr val="black"/>
                </a:solidFill>
                <a:latin typeface="Arial Narrow"/>
                <a:cs typeface="Arial Narrow"/>
              </a:rPr>
              <a:t>(Aug/Sep)</a:t>
            </a:r>
            <a:endParaRPr lang="en-US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3" name="Freeform 12"/>
          <p:cNvSpPr/>
          <p:nvPr/>
        </p:nvSpPr>
        <p:spPr>
          <a:xfrm flipH="1">
            <a:off x="6733109" y="2825104"/>
            <a:ext cx="222443" cy="1792398"/>
          </a:xfrm>
          <a:custGeom>
            <a:avLst/>
            <a:gdLst>
              <a:gd name="connsiteX0" fmla="*/ 105507 w 698984"/>
              <a:gd name="connsiteY0" fmla="*/ 2101023 h 2101023"/>
              <a:gd name="connsiteX1" fmla="*/ 46159 w 698984"/>
              <a:gd name="connsiteY1" fmla="*/ 961486 h 2101023"/>
              <a:gd name="connsiteX2" fmla="*/ 698984 w 698984"/>
              <a:gd name="connsiteY2" fmla="*/ 0 h 210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8984" h="2101023">
                <a:moveTo>
                  <a:pt x="105507" y="2101023"/>
                </a:moveTo>
                <a:cubicBezTo>
                  <a:pt x="26376" y="1706340"/>
                  <a:pt x="-52754" y="1311657"/>
                  <a:pt x="46159" y="961486"/>
                </a:cubicBezTo>
                <a:cubicBezTo>
                  <a:pt x="145072" y="611315"/>
                  <a:pt x="698984" y="0"/>
                  <a:pt x="698984" y="0"/>
                </a:cubicBezTo>
              </a:path>
            </a:pathLst>
          </a:custGeom>
          <a:ln w="38100">
            <a:solidFill>
              <a:schemeClr val="tx1"/>
            </a:solidFill>
            <a:tailEnd type="stealth" w="lg" len="lg"/>
          </a:ln>
          <a:effectLst>
            <a:glow rad="508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8418" y="5882914"/>
            <a:ext cx="153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Warm SSTs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6403" y="5882914"/>
            <a:ext cx="134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Cold SSTs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59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335" y="1294191"/>
            <a:ext cx="8071440" cy="4840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NSF</a:t>
            </a:r>
            <a:r>
              <a:rPr lang="en-US" sz="2600" dirty="0" smtClean="0"/>
              <a:t>: </a:t>
            </a:r>
            <a:r>
              <a:rPr lang="en-US" sz="2600" b="1" u="sng" dirty="0" smtClean="0"/>
              <a:t>N</a:t>
            </a:r>
            <a:r>
              <a:rPr lang="en-US" sz="2600" u="sng" dirty="0" smtClean="0"/>
              <a:t>ational </a:t>
            </a:r>
            <a:r>
              <a:rPr lang="en-US" sz="2600" b="1" u="sng" dirty="0" smtClean="0"/>
              <a:t>S</a:t>
            </a:r>
            <a:r>
              <a:rPr lang="en-US" sz="2600" u="sng" dirty="0" smtClean="0"/>
              <a:t>cience </a:t>
            </a:r>
            <a:r>
              <a:rPr lang="en-US" sz="2600" b="1" u="sng" dirty="0" smtClean="0"/>
              <a:t>F</a:t>
            </a:r>
            <a:r>
              <a:rPr lang="en-US" sz="2600" u="sng" dirty="0" smtClean="0"/>
              <a:t>oundation</a:t>
            </a:r>
          </a:p>
          <a:p>
            <a:pPr lvl="1">
              <a:lnSpc>
                <a:spcPct val="120000"/>
              </a:lnSpc>
            </a:pPr>
            <a:r>
              <a:rPr lang="en-US" sz="2000" i="1" dirty="0" smtClean="0"/>
              <a:t>Office of Polar Programs, Arctic Section</a:t>
            </a:r>
          </a:p>
          <a:p>
            <a:pPr lvl="1">
              <a:lnSpc>
                <a:spcPct val="120000"/>
              </a:lnSpc>
            </a:pPr>
            <a:r>
              <a:rPr lang="en-US" sz="2000" i="1" dirty="0" smtClean="0">
                <a:solidFill>
                  <a:srgbClr val="FFFFFF"/>
                </a:solidFill>
              </a:rPr>
              <a:t>…no deadlines</a:t>
            </a:r>
          </a:p>
          <a:p>
            <a:pPr lvl="1"/>
            <a:endParaRPr lang="en-US" sz="2400" dirty="0" smtClean="0"/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ANS</a:t>
            </a:r>
            <a:r>
              <a:rPr lang="en-US" sz="2400" dirty="0" smtClean="0">
                <a:solidFill>
                  <a:srgbClr val="0000FF"/>
                </a:solidFill>
              </a:rPr>
              <a:t>:      </a:t>
            </a:r>
            <a:r>
              <a:rPr lang="en-US" sz="2400" b="1" dirty="0" smtClean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rctic </a:t>
            </a:r>
            <a:r>
              <a:rPr lang="en-US" sz="2400" b="1" dirty="0" smtClean="0">
                <a:solidFill>
                  <a:srgbClr val="0000FF"/>
                </a:solidFill>
              </a:rPr>
              <a:t>N</a:t>
            </a:r>
            <a:r>
              <a:rPr lang="en-US" sz="2400" dirty="0" smtClean="0">
                <a:solidFill>
                  <a:srgbClr val="0000FF"/>
                </a:solidFill>
              </a:rPr>
              <a:t>atural </a:t>
            </a:r>
            <a:r>
              <a:rPr lang="en-US" sz="2400" b="1" dirty="0" smtClean="0">
                <a:solidFill>
                  <a:srgbClr val="0000FF"/>
                </a:solidFill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ciences        </a:t>
            </a:r>
            <a:r>
              <a:rPr lang="en-US" sz="2400" u="sng" dirty="0" smtClean="0">
                <a:solidFill>
                  <a:srgbClr val="0000FF"/>
                </a:solidFill>
                <a:latin typeface="Monotype Corsiva"/>
                <a:cs typeface="Monotype Corsiva"/>
              </a:rPr>
              <a:t>disciplinary</a:t>
            </a:r>
            <a:r>
              <a:rPr lang="en-US" sz="2400" dirty="0" smtClean="0">
                <a:solidFill>
                  <a:srgbClr val="0000FF"/>
                </a:solidFill>
                <a:latin typeface="Monotype Corsiva"/>
                <a:cs typeface="Monotype Corsiva"/>
              </a:rPr>
              <a:t> studies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ARCSS</a:t>
            </a:r>
            <a:r>
              <a:rPr lang="en-US" sz="2400" dirty="0" smtClean="0">
                <a:solidFill>
                  <a:srgbClr val="800000"/>
                </a:solidFill>
              </a:rPr>
              <a:t>:  </a:t>
            </a:r>
            <a:r>
              <a:rPr lang="en-US" sz="2400" b="1" dirty="0" err="1" smtClean="0">
                <a:solidFill>
                  <a:srgbClr val="800000"/>
                </a:solidFill>
              </a:rPr>
              <a:t>ARC</a:t>
            </a:r>
            <a:r>
              <a:rPr lang="en-US" sz="2400" dirty="0" err="1" smtClean="0">
                <a:solidFill>
                  <a:srgbClr val="800000"/>
                </a:solidFill>
              </a:rPr>
              <a:t>tic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ystem </a:t>
            </a:r>
            <a:r>
              <a:rPr lang="en-US" sz="2400" b="1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cience         </a:t>
            </a:r>
            <a:r>
              <a:rPr lang="en-US" sz="2400" u="sng" dirty="0" smtClean="0">
                <a:solidFill>
                  <a:srgbClr val="800000"/>
                </a:solidFill>
                <a:latin typeface="Monotype Corsiva"/>
                <a:cs typeface="Monotype Corsiva"/>
              </a:rPr>
              <a:t>interdisciplinary</a:t>
            </a:r>
            <a:r>
              <a:rPr lang="en-US" sz="2400" dirty="0" smtClean="0">
                <a:solidFill>
                  <a:srgbClr val="800000"/>
                </a:solidFill>
                <a:latin typeface="Monotype Corsiva"/>
                <a:cs typeface="Monotype Corsiva"/>
              </a:rPr>
              <a:t> studies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…MOSAIC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…max 2 proposals at a time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endParaRPr lang="en-US" sz="2400" dirty="0" smtClean="0">
              <a:solidFill>
                <a:srgbClr val="800000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</a:rPr>
              <a:t>AON</a:t>
            </a:r>
            <a:r>
              <a:rPr lang="en-US" sz="2400" dirty="0" smtClean="0">
                <a:solidFill>
                  <a:srgbClr val="008000"/>
                </a:solidFill>
              </a:rPr>
              <a:t>:     </a:t>
            </a:r>
            <a:r>
              <a:rPr lang="en-US" sz="2400" b="1" dirty="0" smtClean="0">
                <a:solidFill>
                  <a:srgbClr val="008000"/>
                </a:solidFill>
              </a:rPr>
              <a:t>A</a:t>
            </a:r>
            <a:r>
              <a:rPr lang="en-US" sz="2400" dirty="0" smtClean="0">
                <a:solidFill>
                  <a:srgbClr val="008000"/>
                </a:solidFill>
              </a:rPr>
              <a:t>rctic </a:t>
            </a:r>
            <a:r>
              <a:rPr lang="en-US" sz="2400" b="1" dirty="0" smtClean="0">
                <a:solidFill>
                  <a:srgbClr val="008000"/>
                </a:solidFill>
              </a:rPr>
              <a:t>O</a:t>
            </a:r>
            <a:r>
              <a:rPr lang="en-US" sz="2400" dirty="0" smtClean="0">
                <a:solidFill>
                  <a:srgbClr val="008000"/>
                </a:solidFill>
              </a:rPr>
              <a:t>bserving </a:t>
            </a:r>
            <a:r>
              <a:rPr lang="en-US" sz="2400" b="1" dirty="0" smtClean="0">
                <a:solidFill>
                  <a:srgbClr val="008000"/>
                </a:solidFill>
              </a:rPr>
              <a:t>N</a:t>
            </a:r>
            <a:r>
              <a:rPr lang="en-US" sz="2400" dirty="0" smtClean="0">
                <a:solidFill>
                  <a:srgbClr val="008000"/>
                </a:solidFill>
              </a:rPr>
              <a:t>etwork   </a:t>
            </a:r>
            <a:r>
              <a:rPr lang="en-US" sz="2400" dirty="0" smtClean="0">
                <a:solidFill>
                  <a:srgbClr val="008000"/>
                </a:solidFill>
                <a:latin typeface="Monotype Corsiva"/>
                <a:cs typeface="Monotype Corsiva"/>
              </a:rPr>
              <a:t>climate </a:t>
            </a:r>
            <a:r>
              <a:rPr lang="en-US" sz="2400" u="sng" dirty="0" smtClean="0">
                <a:solidFill>
                  <a:srgbClr val="008000"/>
                </a:solidFill>
                <a:latin typeface="Monotype Corsiva"/>
                <a:cs typeface="Monotype Corsiva"/>
              </a:rPr>
              <a:t>observing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…commitment to long-term monitoring?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…pressure to save $$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7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335" y="1294191"/>
            <a:ext cx="8071440" cy="4099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NSF</a:t>
            </a:r>
            <a:r>
              <a:rPr lang="en-US" sz="2600" dirty="0" smtClean="0"/>
              <a:t>: </a:t>
            </a:r>
            <a:r>
              <a:rPr lang="en-US" sz="2600" b="1" u="sng" dirty="0" smtClean="0"/>
              <a:t>N</a:t>
            </a:r>
            <a:r>
              <a:rPr lang="en-US" sz="2600" u="sng" dirty="0" smtClean="0"/>
              <a:t>ational </a:t>
            </a:r>
            <a:r>
              <a:rPr lang="en-US" sz="2600" b="1" u="sng" dirty="0" smtClean="0"/>
              <a:t>S</a:t>
            </a:r>
            <a:r>
              <a:rPr lang="en-US" sz="2600" u="sng" dirty="0" smtClean="0"/>
              <a:t>cience </a:t>
            </a:r>
            <a:r>
              <a:rPr lang="en-US" sz="2600" b="1" u="sng" dirty="0" smtClean="0"/>
              <a:t>F</a:t>
            </a:r>
            <a:r>
              <a:rPr lang="en-US" sz="2600" u="sng" dirty="0" smtClean="0"/>
              <a:t>oundation</a:t>
            </a:r>
          </a:p>
          <a:p>
            <a:pPr lvl="1">
              <a:lnSpc>
                <a:spcPct val="120000"/>
              </a:lnSpc>
            </a:pPr>
            <a:r>
              <a:rPr lang="en-US" sz="2000" i="1" dirty="0" smtClean="0"/>
              <a:t>Office of Polar Programs, Arctic Section</a:t>
            </a:r>
          </a:p>
          <a:p>
            <a:pPr lvl="1">
              <a:lnSpc>
                <a:spcPct val="120000"/>
              </a:lnSpc>
            </a:pPr>
            <a:r>
              <a:rPr lang="en-US" sz="2000" i="1" dirty="0" smtClean="0">
                <a:solidFill>
                  <a:srgbClr val="FFFFFF"/>
                </a:solidFill>
              </a:rPr>
              <a:t>…no deadlines</a:t>
            </a:r>
          </a:p>
          <a:p>
            <a:pPr lvl="1"/>
            <a:endParaRPr lang="en-US" sz="2400" dirty="0" smtClean="0"/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ANS</a:t>
            </a:r>
            <a:r>
              <a:rPr lang="en-US" sz="2400" dirty="0" smtClean="0">
                <a:solidFill>
                  <a:srgbClr val="0000FF"/>
                </a:solidFill>
              </a:rPr>
              <a:t>:      </a:t>
            </a:r>
            <a:r>
              <a:rPr lang="en-US" sz="2400" b="1" dirty="0" smtClean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rctic </a:t>
            </a:r>
            <a:r>
              <a:rPr lang="en-US" sz="2400" b="1" dirty="0" smtClean="0">
                <a:solidFill>
                  <a:srgbClr val="0000FF"/>
                </a:solidFill>
              </a:rPr>
              <a:t>N</a:t>
            </a:r>
            <a:r>
              <a:rPr lang="en-US" sz="2400" dirty="0" smtClean="0">
                <a:solidFill>
                  <a:srgbClr val="0000FF"/>
                </a:solidFill>
              </a:rPr>
              <a:t>atural </a:t>
            </a:r>
            <a:r>
              <a:rPr lang="en-US" sz="2400" b="1" dirty="0" smtClean="0">
                <a:solidFill>
                  <a:srgbClr val="0000FF"/>
                </a:solidFill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ciences        </a:t>
            </a:r>
            <a:r>
              <a:rPr lang="en-US" sz="2400" u="sng" dirty="0" smtClean="0">
                <a:solidFill>
                  <a:srgbClr val="0000FF"/>
                </a:solidFill>
                <a:latin typeface="Monotype Corsiva"/>
                <a:cs typeface="Monotype Corsiva"/>
              </a:rPr>
              <a:t>disciplinary</a:t>
            </a:r>
            <a:r>
              <a:rPr lang="en-US" sz="2400" dirty="0" smtClean="0">
                <a:solidFill>
                  <a:srgbClr val="0000FF"/>
                </a:solidFill>
                <a:latin typeface="Monotype Corsiva"/>
                <a:cs typeface="Monotype Corsiva"/>
              </a:rPr>
              <a:t> studies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ARCSS</a:t>
            </a:r>
            <a:r>
              <a:rPr lang="en-US" sz="2400" dirty="0" smtClean="0">
                <a:solidFill>
                  <a:srgbClr val="800000"/>
                </a:solidFill>
              </a:rPr>
              <a:t>:  </a:t>
            </a:r>
            <a:r>
              <a:rPr lang="en-US" sz="2400" b="1" dirty="0" err="1" smtClean="0">
                <a:solidFill>
                  <a:srgbClr val="800000"/>
                </a:solidFill>
              </a:rPr>
              <a:t>ARC</a:t>
            </a:r>
            <a:r>
              <a:rPr lang="en-US" sz="2400" dirty="0" err="1" smtClean="0">
                <a:solidFill>
                  <a:srgbClr val="800000"/>
                </a:solidFill>
              </a:rPr>
              <a:t>tic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ystem </a:t>
            </a:r>
            <a:r>
              <a:rPr lang="en-US" sz="2400" b="1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cience         </a:t>
            </a:r>
            <a:r>
              <a:rPr lang="en-US" sz="2400" u="sng" dirty="0" smtClean="0">
                <a:solidFill>
                  <a:srgbClr val="800000"/>
                </a:solidFill>
                <a:latin typeface="Monotype Corsiva"/>
                <a:cs typeface="Monotype Corsiva"/>
              </a:rPr>
              <a:t>interdisciplinary</a:t>
            </a:r>
            <a:r>
              <a:rPr lang="en-US" sz="2400" dirty="0" smtClean="0">
                <a:solidFill>
                  <a:srgbClr val="800000"/>
                </a:solidFill>
                <a:latin typeface="Monotype Corsiva"/>
                <a:cs typeface="Monotype Corsiva"/>
              </a:rPr>
              <a:t> studies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latin typeface="Arial"/>
                <a:cs typeface="Arial"/>
              </a:rPr>
              <a:t>…MOSAIC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latin typeface="Arial"/>
                <a:cs typeface="Arial"/>
              </a:rPr>
              <a:t>…max 2 proposals at a time / scientist</a:t>
            </a:r>
            <a:endParaRPr lang="en-US" sz="2000" dirty="0"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endParaRPr lang="en-US" sz="2400" dirty="0" smtClean="0">
              <a:solidFill>
                <a:srgbClr val="800000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</a:rPr>
              <a:t>AON</a:t>
            </a:r>
            <a:r>
              <a:rPr lang="en-US" sz="2400" dirty="0" smtClean="0">
                <a:solidFill>
                  <a:srgbClr val="008000"/>
                </a:solidFill>
              </a:rPr>
              <a:t>:     </a:t>
            </a:r>
            <a:r>
              <a:rPr lang="en-US" sz="2400" b="1" dirty="0" smtClean="0">
                <a:solidFill>
                  <a:srgbClr val="008000"/>
                </a:solidFill>
              </a:rPr>
              <a:t>A</a:t>
            </a:r>
            <a:r>
              <a:rPr lang="en-US" sz="2400" dirty="0" smtClean="0">
                <a:solidFill>
                  <a:srgbClr val="008000"/>
                </a:solidFill>
              </a:rPr>
              <a:t>rctic </a:t>
            </a:r>
            <a:r>
              <a:rPr lang="en-US" sz="2400" b="1" dirty="0" smtClean="0">
                <a:solidFill>
                  <a:srgbClr val="008000"/>
                </a:solidFill>
              </a:rPr>
              <a:t>O</a:t>
            </a:r>
            <a:r>
              <a:rPr lang="en-US" sz="2400" dirty="0" smtClean="0">
                <a:solidFill>
                  <a:srgbClr val="008000"/>
                </a:solidFill>
              </a:rPr>
              <a:t>bserving </a:t>
            </a:r>
            <a:r>
              <a:rPr lang="en-US" sz="2400" b="1" dirty="0" smtClean="0">
                <a:solidFill>
                  <a:srgbClr val="008000"/>
                </a:solidFill>
              </a:rPr>
              <a:t>N</a:t>
            </a:r>
            <a:r>
              <a:rPr lang="en-US" sz="2400" dirty="0" smtClean="0">
                <a:solidFill>
                  <a:srgbClr val="008000"/>
                </a:solidFill>
              </a:rPr>
              <a:t>etwork   </a:t>
            </a:r>
            <a:r>
              <a:rPr lang="en-US" sz="2400" dirty="0" smtClean="0">
                <a:solidFill>
                  <a:srgbClr val="008000"/>
                </a:solidFill>
                <a:latin typeface="Monotype Corsiva"/>
                <a:cs typeface="Monotype Corsiva"/>
              </a:rPr>
              <a:t>climate </a:t>
            </a:r>
            <a:r>
              <a:rPr lang="en-US" sz="2400" u="sng" dirty="0" smtClean="0">
                <a:solidFill>
                  <a:srgbClr val="008000"/>
                </a:solidFill>
                <a:latin typeface="Monotype Corsiva"/>
                <a:cs typeface="Monotype Corsiva"/>
              </a:rPr>
              <a:t>observing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2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335" y="1294191"/>
            <a:ext cx="8071440" cy="4840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NSF</a:t>
            </a:r>
            <a:r>
              <a:rPr lang="en-US" sz="2600" dirty="0" smtClean="0"/>
              <a:t>: </a:t>
            </a:r>
            <a:r>
              <a:rPr lang="en-US" sz="2600" b="1" u="sng" dirty="0" smtClean="0"/>
              <a:t>N</a:t>
            </a:r>
            <a:r>
              <a:rPr lang="en-US" sz="2600" u="sng" dirty="0" smtClean="0"/>
              <a:t>ational </a:t>
            </a:r>
            <a:r>
              <a:rPr lang="en-US" sz="2600" b="1" u="sng" dirty="0" smtClean="0"/>
              <a:t>S</a:t>
            </a:r>
            <a:r>
              <a:rPr lang="en-US" sz="2600" u="sng" dirty="0" smtClean="0"/>
              <a:t>cience </a:t>
            </a:r>
            <a:r>
              <a:rPr lang="en-US" sz="2600" b="1" u="sng" dirty="0" smtClean="0"/>
              <a:t>F</a:t>
            </a:r>
            <a:r>
              <a:rPr lang="en-US" sz="2600" u="sng" dirty="0" smtClean="0"/>
              <a:t>oundation</a:t>
            </a:r>
          </a:p>
          <a:p>
            <a:pPr lvl="1">
              <a:lnSpc>
                <a:spcPct val="120000"/>
              </a:lnSpc>
            </a:pPr>
            <a:r>
              <a:rPr lang="en-US" sz="2000" i="1" dirty="0" smtClean="0"/>
              <a:t>Office of Polar Programs, Arctic Section</a:t>
            </a:r>
          </a:p>
          <a:p>
            <a:pPr lvl="1">
              <a:lnSpc>
                <a:spcPct val="120000"/>
              </a:lnSpc>
            </a:pPr>
            <a:r>
              <a:rPr lang="en-US" sz="2000" i="1" dirty="0" smtClean="0">
                <a:solidFill>
                  <a:srgbClr val="FFFFFF"/>
                </a:solidFill>
              </a:rPr>
              <a:t>…no deadlines</a:t>
            </a:r>
          </a:p>
          <a:p>
            <a:pPr lvl="1"/>
            <a:endParaRPr lang="en-US" sz="2400" dirty="0" smtClean="0"/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ANS</a:t>
            </a:r>
            <a:r>
              <a:rPr lang="en-US" sz="2400" dirty="0" smtClean="0">
                <a:solidFill>
                  <a:srgbClr val="0000FF"/>
                </a:solidFill>
              </a:rPr>
              <a:t>:      </a:t>
            </a:r>
            <a:r>
              <a:rPr lang="en-US" sz="2400" b="1" dirty="0" smtClean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rctic </a:t>
            </a:r>
            <a:r>
              <a:rPr lang="en-US" sz="2400" b="1" dirty="0" smtClean="0">
                <a:solidFill>
                  <a:srgbClr val="0000FF"/>
                </a:solidFill>
              </a:rPr>
              <a:t>N</a:t>
            </a:r>
            <a:r>
              <a:rPr lang="en-US" sz="2400" dirty="0" smtClean="0">
                <a:solidFill>
                  <a:srgbClr val="0000FF"/>
                </a:solidFill>
              </a:rPr>
              <a:t>atural </a:t>
            </a:r>
            <a:r>
              <a:rPr lang="en-US" sz="2400" b="1" dirty="0" smtClean="0">
                <a:solidFill>
                  <a:srgbClr val="0000FF"/>
                </a:solidFill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ciences        </a:t>
            </a:r>
            <a:r>
              <a:rPr lang="en-US" sz="2400" u="sng" dirty="0" smtClean="0">
                <a:solidFill>
                  <a:srgbClr val="0000FF"/>
                </a:solidFill>
                <a:latin typeface="Monotype Corsiva"/>
                <a:cs typeface="Monotype Corsiva"/>
              </a:rPr>
              <a:t>disciplinary</a:t>
            </a:r>
            <a:r>
              <a:rPr lang="en-US" sz="2400" dirty="0" smtClean="0">
                <a:solidFill>
                  <a:srgbClr val="0000FF"/>
                </a:solidFill>
                <a:latin typeface="Monotype Corsiva"/>
                <a:cs typeface="Monotype Corsiva"/>
              </a:rPr>
              <a:t> studies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ARCSS</a:t>
            </a:r>
            <a:r>
              <a:rPr lang="en-US" sz="2400" dirty="0" smtClean="0">
                <a:solidFill>
                  <a:srgbClr val="800000"/>
                </a:solidFill>
              </a:rPr>
              <a:t>:  </a:t>
            </a:r>
            <a:r>
              <a:rPr lang="en-US" sz="2400" b="1" dirty="0" err="1" smtClean="0">
                <a:solidFill>
                  <a:srgbClr val="800000"/>
                </a:solidFill>
              </a:rPr>
              <a:t>ARC</a:t>
            </a:r>
            <a:r>
              <a:rPr lang="en-US" sz="2400" dirty="0" err="1" smtClean="0">
                <a:solidFill>
                  <a:srgbClr val="800000"/>
                </a:solidFill>
              </a:rPr>
              <a:t>tic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ystem </a:t>
            </a:r>
            <a:r>
              <a:rPr lang="en-US" sz="2400" b="1" dirty="0" smtClean="0">
                <a:solidFill>
                  <a:srgbClr val="800000"/>
                </a:solidFill>
              </a:rPr>
              <a:t>S</a:t>
            </a:r>
            <a:r>
              <a:rPr lang="en-US" sz="2400" dirty="0" smtClean="0">
                <a:solidFill>
                  <a:srgbClr val="800000"/>
                </a:solidFill>
              </a:rPr>
              <a:t>cience         </a:t>
            </a:r>
            <a:r>
              <a:rPr lang="en-US" sz="2400" u="sng" dirty="0" smtClean="0">
                <a:solidFill>
                  <a:srgbClr val="800000"/>
                </a:solidFill>
                <a:latin typeface="Monotype Corsiva"/>
                <a:cs typeface="Monotype Corsiva"/>
              </a:rPr>
              <a:t>interdisciplinary</a:t>
            </a:r>
            <a:r>
              <a:rPr lang="en-US" sz="2400" dirty="0" smtClean="0">
                <a:solidFill>
                  <a:srgbClr val="800000"/>
                </a:solidFill>
                <a:latin typeface="Monotype Corsiva"/>
                <a:cs typeface="Monotype Corsiva"/>
              </a:rPr>
              <a:t> studies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…MOSAIC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…max 2 proposals at a time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endParaRPr lang="en-US" sz="2400" dirty="0" smtClean="0">
              <a:solidFill>
                <a:srgbClr val="800000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</a:rPr>
              <a:t>AON</a:t>
            </a:r>
            <a:r>
              <a:rPr lang="en-US" sz="2400" dirty="0" smtClean="0">
                <a:solidFill>
                  <a:srgbClr val="008000"/>
                </a:solidFill>
              </a:rPr>
              <a:t>:     </a:t>
            </a:r>
            <a:r>
              <a:rPr lang="en-US" sz="2400" b="1" dirty="0" smtClean="0">
                <a:solidFill>
                  <a:srgbClr val="008000"/>
                </a:solidFill>
              </a:rPr>
              <a:t>A</a:t>
            </a:r>
            <a:r>
              <a:rPr lang="en-US" sz="2400" dirty="0" smtClean="0">
                <a:solidFill>
                  <a:srgbClr val="008000"/>
                </a:solidFill>
              </a:rPr>
              <a:t>rctic </a:t>
            </a:r>
            <a:r>
              <a:rPr lang="en-US" sz="2400" b="1" dirty="0" smtClean="0">
                <a:solidFill>
                  <a:srgbClr val="008000"/>
                </a:solidFill>
              </a:rPr>
              <a:t>O</a:t>
            </a:r>
            <a:r>
              <a:rPr lang="en-US" sz="2400" dirty="0" smtClean="0">
                <a:solidFill>
                  <a:srgbClr val="008000"/>
                </a:solidFill>
              </a:rPr>
              <a:t>bserving </a:t>
            </a:r>
            <a:r>
              <a:rPr lang="en-US" sz="2400" b="1" dirty="0" smtClean="0">
                <a:solidFill>
                  <a:srgbClr val="008000"/>
                </a:solidFill>
              </a:rPr>
              <a:t>N</a:t>
            </a:r>
            <a:r>
              <a:rPr lang="en-US" sz="2400" dirty="0" smtClean="0">
                <a:solidFill>
                  <a:srgbClr val="008000"/>
                </a:solidFill>
              </a:rPr>
              <a:t>etwork   </a:t>
            </a:r>
            <a:r>
              <a:rPr lang="en-US" sz="2400" dirty="0" smtClean="0">
                <a:solidFill>
                  <a:srgbClr val="008000"/>
                </a:solidFill>
                <a:latin typeface="Monotype Corsiva"/>
                <a:cs typeface="Monotype Corsiva"/>
              </a:rPr>
              <a:t>climate </a:t>
            </a:r>
            <a:r>
              <a:rPr lang="en-US" sz="2400" u="sng" dirty="0" smtClean="0">
                <a:solidFill>
                  <a:srgbClr val="008000"/>
                </a:solidFill>
                <a:latin typeface="Monotype Corsiva"/>
                <a:cs typeface="Monotype Corsiva"/>
              </a:rPr>
              <a:t>observing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latin typeface="Arial"/>
                <a:cs typeface="Arial"/>
              </a:rPr>
              <a:t>…commitment to long-term monitoring?</a:t>
            </a:r>
            <a:endParaRPr lang="en-US" sz="2000" dirty="0">
              <a:latin typeface="Arial"/>
              <a:cs typeface="Arial"/>
            </a:endParaRP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latin typeface="Arial"/>
                <a:cs typeface="Arial"/>
              </a:rPr>
              <a:t>…pressure to save $$</a:t>
            </a:r>
            <a:endParaRPr lang="en-US" sz="2000" dirty="0"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23" t="8885"/>
          <a:stretch/>
        </p:blipFill>
        <p:spPr>
          <a:xfrm>
            <a:off x="2216150" y="2038350"/>
            <a:ext cx="4927600" cy="3321050"/>
          </a:xfrm>
          <a:prstGeom prst="rect">
            <a:avLst/>
          </a:prstGeom>
        </p:spPr>
      </p:pic>
      <p:sp>
        <p:nvSpPr>
          <p:cNvPr id="62" name="WordArt 16"/>
          <p:cNvSpPr>
            <a:spLocks noChangeArrowheads="1" noChangeShapeType="1" noTextEdit="1"/>
          </p:cNvSpPr>
          <p:nvPr/>
        </p:nvSpPr>
        <p:spPr bwMode="auto">
          <a:xfrm>
            <a:off x="4783563" y="707683"/>
            <a:ext cx="1447800" cy="831850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3175">
                  <a:solidFill>
                    <a:srgbClr val="808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38099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ea typeface="Arial"/>
                <a:cs typeface="Arial"/>
              </a:rPr>
              <a:t>Decline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98008" y="5010320"/>
            <a:ext cx="4759115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 1980                 1990                2000                2010  </a:t>
            </a:r>
            <a:r>
              <a:rPr lang="en-US" sz="800" dirty="0" smtClean="0">
                <a:solidFill>
                  <a:prstClr val="black"/>
                </a:solidFill>
                <a:latin typeface="Calibri"/>
              </a:rPr>
              <a:t>            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2016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544234" y="2125152"/>
            <a:ext cx="0" cy="2874433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716868" y="2125152"/>
            <a:ext cx="0" cy="2874433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4868334" y="2125152"/>
            <a:ext cx="0" cy="2874433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040968" y="2125152"/>
            <a:ext cx="0" cy="2874433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6752168" y="2125152"/>
            <a:ext cx="0" cy="2874433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2211918" y="2330469"/>
            <a:ext cx="4506385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211918" y="2880803"/>
            <a:ext cx="4506385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2211918" y="3426903"/>
            <a:ext cx="4506385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2211918" y="3968769"/>
            <a:ext cx="4506385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2211918" y="4527569"/>
            <a:ext cx="4506385" cy="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373501" y="4322327"/>
            <a:ext cx="6978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Arial Black"/>
                <a:cs typeface="Arial Black"/>
              </a:rPr>
              <a:t>2007</a:t>
            </a:r>
            <a:endParaRPr lang="en-US" sz="1500" b="1" dirty="0">
              <a:solidFill>
                <a:srgbClr val="FF0000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5674750" y="4316688"/>
            <a:ext cx="74707" cy="7470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941826" y="4677927"/>
            <a:ext cx="6978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effectLst>
                  <a:glow rad="101600">
                    <a:prstClr val="white">
                      <a:alpha val="75000"/>
                    </a:prstClr>
                  </a:glow>
                </a:effectLst>
                <a:latin typeface="Arial Black"/>
                <a:cs typeface="Arial Black"/>
              </a:rPr>
              <a:t>2012</a:t>
            </a:r>
            <a:endParaRPr lang="en-US" sz="1500" b="1" dirty="0">
              <a:solidFill>
                <a:srgbClr val="FF0000"/>
              </a:solidFill>
              <a:effectLst>
                <a:glow rad="101600">
                  <a:prstClr val="white">
                    <a:alpha val="75000"/>
                  </a:prst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202343" y="2556908"/>
            <a:ext cx="1477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0.087 Mkm</a:t>
            </a:r>
            <a:r>
              <a:rPr lang="en-US" sz="1600" baseline="30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/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yr</a:t>
            </a:r>
            <a:endParaRPr lang="en-US" sz="1600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2950" y="1458815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September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Arctic Sea Ice </a:t>
            </a:r>
            <a:r>
              <a:rPr lang="en-US" u="sng" dirty="0" smtClean="0">
                <a:solidFill>
                  <a:prstClr val="black"/>
                </a:solidFill>
                <a:latin typeface="Calibri"/>
              </a:rPr>
              <a:t>Extent</a:t>
            </a:r>
          </a:p>
          <a:p>
            <a:pPr algn="ctr"/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1979 - 2016</a:t>
            </a:r>
            <a:endParaRPr lang="en-US" sz="16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6246250" y="4681813"/>
            <a:ext cx="74707" cy="7470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57862" y="579894"/>
            <a:ext cx="13682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Sea Ice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72066" y="2198331"/>
            <a:ext cx="103995" cy="245195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8</a:t>
            </a:r>
          </a:p>
          <a:p>
            <a:endParaRPr lang="en-US" sz="1600" baseline="30000" dirty="0">
              <a:solidFill>
                <a:prstClr val="black"/>
              </a:solidFill>
              <a:latin typeface="Calibri"/>
            </a:endParaRPr>
          </a:p>
          <a:p>
            <a:endParaRPr lang="en-US" sz="1600" baseline="300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7</a:t>
            </a:r>
          </a:p>
          <a:p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6</a:t>
            </a:r>
          </a:p>
          <a:p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endParaRPr lang="en-US" sz="6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5</a:t>
            </a:r>
          </a:p>
          <a:p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endParaRPr lang="en-US" sz="400" dirty="0">
              <a:solidFill>
                <a:prstClr val="black"/>
              </a:solidFill>
              <a:latin typeface="Calibri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 rot="16200000">
            <a:off x="1157659" y="3349797"/>
            <a:ext cx="1243830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Extent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(Mkm</a:t>
            </a:r>
            <a:r>
              <a:rPr lang="en-US" sz="1600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3262" y="538504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Year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53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335" y="1294191"/>
            <a:ext cx="656792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NASA</a:t>
            </a:r>
            <a:r>
              <a:rPr lang="en-US" sz="2600" dirty="0" smtClean="0"/>
              <a:t>: </a:t>
            </a:r>
            <a:r>
              <a:rPr lang="en-US" sz="2600" b="1" u="sng" dirty="0" smtClean="0"/>
              <a:t>N</a:t>
            </a:r>
            <a:r>
              <a:rPr lang="en-US" sz="2600" u="sng" dirty="0" smtClean="0"/>
              <a:t>ational </a:t>
            </a:r>
            <a:r>
              <a:rPr lang="en-US" sz="2600" b="1" u="sng" dirty="0" smtClean="0"/>
              <a:t>A</a:t>
            </a:r>
            <a:r>
              <a:rPr lang="en-US" sz="2600" u="sng" dirty="0" smtClean="0"/>
              <a:t>ir and </a:t>
            </a:r>
            <a:r>
              <a:rPr lang="en-US" sz="2600" b="1" u="sng" dirty="0" smtClean="0"/>
              <a:t>S</a:t>
            </a:r>
            <a:r>
              <a:rPr lang="en-US" sz="2600" u="sng" dirty="0" smtClean="0"/>
              <a:t>pace</a:t>
            </a:r>
            <a:r>
              <a:rPr lang="en-US" sz="2600" b="1" u="sng" dirty="0" smtClean="0"/>
              <a:t> A</a:t>
            </a:r>
            <a:r>
              <a:rPr lang="en-US" sz="2600" u="sng" dirty="0" smtClean="0"/>
              <a:t>dministration</a:t>
            </a:r>
          </a:p>
          <a:p>
            <a:pPr lvl="1"/>
            <a:r>
              <a:rPr lang="en-US" sz="2000" b="1" dirty="0" smtClean="0"/>
              <a:t>Technology </a:t>
            </a:r>
            <a:r>
              <a:rPr lang="en-US" sz="2000" i="1" dirty="0" smtClean="0"/>
              <a:t> (developing the sensors/spacecraft)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I.T.                 </a:t>
            </a:r>
            <a:r>
              <a:rPr lang="en-US" sz="2000" i="1" dirty="0" smtClean="0">
                <a:solidFill>
                  <a:srgbClr val="000000"/>
                </a:solidFill>
              </a:rPr>
              <a:t>(</a:t>
            </a:r>
            <a:r>
              <a:rPr lang="en-US" sz="2000" i="1" dirty="0">
                <a:solidFill>
                  <a:srgbClr val="000000"/>
                </a:solidFill>
              </a:rPr>
              <a:t>making data sets)</a:t>
            </a:r>
          </a:p>
          <a:p>
            <a:pPr lvl="1"/>
            <a:r>
              <a:rPr lang="en-US" sz="2000" b="1" dirty="0" smtClean="0"/>
              <a:t>Science        </a:t>
            </a:r>
            <a:r>
              <a:rPr lang="en-US" sz="2000" i="1" dirty="0" smtClean="0"/>
              <a:t> </a:t>
            </a:r>
            <a:r>
              <a:rPr lang="en-US" sz="2000" i="1" dirty="0"/>
              <a:t>(using the data</a:t>
            </a:r>
            <a:r>
              <a:rPr lang="en-US" sz="2000" i="1" dirty="0" smtClean="0"/>
              <a:t>)</a:t>
            </a:r>
          </a:p>
          <a:p>
            <a:pPr lvl="1"/>
            <a:endParaRPr lang="en-US" sz="24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335" y="1294191"/>
            <a:ext cx="6567924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NASA</a:t>
            </a:r>
            <a:r>
              <a:rPr lang="en-US" sz="2600" dirty="0" smtClean="0"/>
              <a:t>: </a:t>
            </a:r>
            <a:r>
              <a:rPr lang="en-US" sz="2600" b="1" u="sng" dirty="0" smtClean="0"/>
              <a:t>N</a:t>
            </a:r>
            <a:r>
              <a:rPr lang="en-US" sz="2600" u="sng" dirty="0" smtClean="0"/>
              <a:t>ational </a:t>
            </a:r>
            <a:r>
              <a:rPr lang="en-US" sz="2600" b="1" u="sng" dirty="0" smtClean="0"/>
              <a:t>A</a:t>
            </a:r>
            <a:r>
              <a:rPr lang="en-US" sz="2600" u="sng" dirty="0" smtClean="0"/>
              <a:t>ir and </a:t>
            </a:r>
            <a:r>
              <a:rPr lang="en-US" sz="2600" b="1" u="sng" dirty="0" smtClean="0"/>
              <a:t>S</a:t>
            </a:r>
            <a:r>
              <a:rPr lang="en-US" sz="2600" u="sng" dirty="0" smtClean="0"/>
              <a:t>pace</a:t>
            </a:r>
            <a:r>
              <a:rPr lang="en-US" sz="2600" b="1" u="sng" dirty="0" smtClean="0"/>
              <a:t> A</a:t>
            </a:r>
            <a:r>
              <a:rPr lang="en-US" sz="2600" u="sng" dirty="0" smtClean="0"/>
              <a:t>dministration</a:t>
            </a:r>
          </a:p>
          <a:p>
            <a:pPr lvl="1"/>
            <a:r>
              <a:rPr lang="en-US" sz="2000" b="1" dirty="0" smtClean="0"/>
              <a:t>Technology </a:t>
            </a:r>
            <a:r>
              <a:rPr lang="en-US" sz="2000" i="1" dirty="0" smtClean="0"/>
              <a:t> (developing the sensors/spacecraft)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I.T.                 </a:t>
            </a:r>
            <a:r>
              <a:rPr lang="en-US" sz="2000" i="1" dirty="0" smtClean="0">
                <a:solidFill>
                  <a:srgbClr val="000000"/>
                </a:solidFill>
              </a:rPr>
              <a:t>(</a:t>
            </a:r>
            <a:r>
              <a:rPr lang="en-US" sz="2000" i="1" dirty="0">
                <a:solidFill>
                  <a:srgbClr val="000000"/>
                </a:solidFill>
              </a:rPr>
              <a:t>making data sets)</a:t>
            </a:r>
          </a:p>
          <a:p>
            <a:pPr lvl="1"/>
            <a:r>
              <a:rPr lang="en-US" sz="2000" b="1" dirty="0" smtClean="0"/>
              <a:t>Science        </a:t>
            </a:r>
            <a:r>
              <a:rPr lang="en-US" sz="2000" i="1" dirty="0" smtClean="0"/>
              <a:t> </a:t>
            </a:r>
            <a:r>
              <a:rPr lang="en-US" sz="2000" i="1" dirty="0"/>
              <a:t>(using the data</a:t>
            </a:r>
            <a:r>
              <a:rPr lang="en-US" sz="2000" i="1" dirty="0" smtClean="0"/>
              <a:t>)</a:t>
            </a:r>
          </a:p>
          <a:p>
            <a:pPr lvl="1"/>
            <a:endParaRPr lang="en-US" sz="2400" dirty="0" smtClean="0"/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err="1" smtClean="0">
                <a:solidFill>
                  <a:srgbClr val="0000FF"/>
                </a:solidFill>
              </a:rPr>
              <a:t>Cryosphere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lvl="2"/>
            <a:r>
              <a:rPr lang="en-US" sz="2000" dirty="0" smtClean="0">
                <a:solidFill>
                  <a:srgbClr val="FFFFFF"/>
                </a:solidFill>
                <a:latin typeface="Arial"/>
              </a:rPr>
              <a:t>…traditional home for arctic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lvl="1">
              <a:lnSpc>
                <a:spcPct val="120000"/>
              </a:lnSpc>
            </a:pPr>
            <a:endParaRPr lang="en-US" sz="1100" dirty="0" smtClean="0">
              <a:solidFill>
                <a:srgbClr val="0000FF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Physical Oceanography</a:t>
            </a:r>
            <a:endParaRPr lang="en-US" sz="2400" dirty="0" smtClean="0">
              <a:solidFill>
                <a:srgbClr val="800000"/>
              </a:solidFill>
              <a:latin typeface="Monotype Corsiva"/>
              <a:cs typeface="Monotype Corsiva"/>
            </a:endParaRP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…recent interest in the arctic</a:t>
            </a:r>
          </a:p>
          <a:p>
            <a:pPr marL="1257300" lvl="2" indent="-342900">
              <a:lnSpc>
                <a:spcPct val="120000"/>
              </a:lnSpc>
              <a:buFont typeface="Arial"/>
              <a:buChar char="•"/>
            </a:pPr>
            <a:endParaRPr lang="en-US" sz="1100" dirty="0" smtClean="0">
              <a:solidFill>
                <a:srgbClr val="800000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</a:rPr>
              <a:t>Biology &amp; biogeochemistry</a:t>
            </a:r>
            <a:endParaRPr lang="en-US" sz="2400" u="sng" dirty="0" smtClean="0">
              <a:solidFill>
                <a:srgbClr val="008000"/>
              </a:solidFill>
              <a:latin typeface="Monotype Corsiva"/>
              <a:cs typeface="Monotype Corsiva"/>
            </a:endParaRP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…same</a:t>
            </a:r>
          </a:p>
          <a:p>
            <a:pPr lvl="2">
              <a:lnSpc>
                <a:spcPct val="120000"/>
              </a:lnSpc>
            </a:pPr>
            <a:endParaRPr lang="en-US" sz="1100" dirty="0" smtClean="0"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660066"/>
                </a:solidFill>
              </a:rPr>
              <a:t>Etc.</a:t>
            </a:r>
            <a:endParaRPr lang="en-US" sz="2400" u="sng" dirty="0">
              <a:solidFill>
                <a:srgbClr val="660066"/>
              </a:solidFill>
              <a:latin typeface="Monotype Corsiva"/>
              <a:cs typeface="Monotype Corsiv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60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335" y="1294191"/>
            <a:ext cx="6567924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NASA</a:t>
            </a:r>
            <a:r>
              <a:rPr lang="en-US" sz="2600" dirty="0" smtClean="0"/>
              <a:t>: </a:t>
            </a:r>
            <a:r>
              <a:rPr lang="en-US" sz="2600" b="1" u="sng" dirty="0" smtClean="0"/>
              <a:t>N</a:t>
            </a:r>
            <a:r>
              <a:rPr lang="en-US" sz="2600" u="sng" dirty="0" smtClean="0"/>
              <a:t>ational </a:t>
            </a:r>
            <a:r>
              <a:rPr lang="en-US" sz="2600" b="1" u="sng" dirty="0" smtClean="0"/>
              <a:t>A</a:t>
            </a:r>
            <a:r>
              <a:rPr lang="en-US" sz="2600" u="sng" dirty="0" smtClean="0"/>
              <a:t>ir and </a:t>
            </a:r>
            <a:r>
              <a:rPr lang="en-US" sz="2600" b="1" u="sng" dirty="0" smtClean="0"/>
              <a:t>S</a:t>
            </a:r>
            <a:r>
              <a:rPr lang="en-US" sz="2600" u="sng" dirty="0" smtClean="0"/>
              <a:t>pace</a:t>
            </a:r>
            <a:r>
              <a:rPr lang="en-US" sz="2600" b="1" u="sng" dirty="0" smtClean="0"/>
              <a:t> A</a:t>
            </a:r>
            <a:r>
              <a:rPr lang="en-US" sz="2600" u="sng" dirty="0" smtClean="0"/>
              <a:t>dministration</a:t>
            </a:r>
          </a:p>
          <a:p>
            <a:pPr lvl="1"/>
            <a:r>
              <a:rPr lang="en-US" sz="2000" b="1" dirty="0" smtClean="0"/>
              <a:t>Technology </a:t>
            </a:r>
            <a:r>
              <a:rPr lang="en-US" sz="2000" i="1" dirty="0" smtClean="0"/>
              <a:t> (developing the sensors/spacecraft)</a:t>
            </a:r>
          </a:p>
          <a:p>
            <a:pPr lvl="1"/>
            <a:r>
              <a:rPr lang="en-US" sz="2000" b="1" dirty="0" smtClean="0">
                <a:solidFill>
                  <a:srgbClr val="000000"/>
                </a:solidFill>
              </a:rPr>
              <a:t>I.T.                 </a:t>
            </a:r>
            <a:r>
              <a:rPr lang="en-US" sz="2000" i="1" dirty="0" smtClean="0">
                <a:solidFill>
                  <a:srgbClr val="000000"/>
                </a:solidFill>
              </a:rPr>
              <a:t>(</a:t>
            </a:r>
            <a:r>
              <a:rPr lang="en-US" sz="2000" i="1" dirty="0">
                <a:solidFill>
                  <a:srgbClr val="000000"/>
                </a:solidFill>
              </a:rPr>
              <a:t>making data sets)</a:t>
            </a:r>
          </a:p>
          <a:p>
            <a:pPr lvl="1"/>
            <a:r>
              <a:rPr lang="en-US" sz="2000" b="1" dirty="0" smtClean="0"/>
              <a:t>Science        </a:t>
            </a:r>
            <a:r>
              <a:rPr lang="en-US" sz="2000" i="1" dirty="0" smtClean="0"/>
              <a:t> </a:t>
            </a:r>
            <a:r>
              <a:rPr lang="en-US" sz="2000" i="1" dirty="0"/>
              <a:t>(using the data</a:t>
            </a:r>
            <a:r>
              <a:rPr lang="en-US" sz="2000" i="1" dirty="0" smtClean="0"/>
              <a:t>)</a:t>
            </a:r>
          </a:p>
          <a:p>
            <a:pPr lvl="1"/>
            <a:endParaRPr lang="en-US" sz="2400" dirty="0" smtClean="0"/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err="1" smtClean="0">
                <a:solidFill>
                  <a:srgbClr val="0000FF"/>
                </a:solidFill>
              </a:rPr>
              <a:t>Cryosphere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lvl="2"/>
            <a:r>
              <a:rPr lang="en-US" sz="2000" dirty="0" smtClean="0">
                <a:solidFill>
                  <a:srgbClr val="000000"/>
                </a:solidFill>
                <a:latin typeface="Arial"/>
              </a:rPr>
              <a:t>…traditional home for arctic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endParaRPr lang="en-US" sz="1100" dirty="0" smtClean="0">
              <a:solidFill>
                <a:srgbClr val="0000FF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Physical Oceanography</a:t>
            </a:r>
            <a:endParaRPr lang="en-US" sz="2400" dirty="0" smtClean="0">
              <a:solidFill>
                <a:srgbClr val="800000"/>
              </a:solidFill>
              <a:latin typeface="Monotype Corsiva"/>
              <a:cs typeface="Monotype Corsiva"/>
            </a:endParaRPr>
          </a:p>
          <a:p>
            <a:pPr lvl="2">
              <a:lnSpc>
                <a:spcPct val="120000"/>
              </a:lnSpc>
            </a:pPr>
            <a:r>
              <a:rPr lang="en-US" sz="2000" b="1" i="1" dirty="0" smtClean="0">
                <a:latin typeface="Arial"/>
                <a:cs typeface="Arial"/>
              </a:rPr>
              <a:t>…recent interest in the arctic</a:t>
            </a:r>
          </a:p>
          <a:p>
            <a:pPr marL="1257300" lvl="2" indent="-342900">
              <a:lnSpc>
                <a:spcPct val="120000"/>
              </a:lnSpc>
              <a:buFont typeface="Arial"/>
              <a:buChar char="•"/>
            </a:pPr>
            <a:endParaRPr lang="en-US" sz="1100" dirty="0" smtClean="0">
              <a:solidFill>
                <a:srgbClr val="800000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</a:rPr>
              <a:t>Biology &amp; biogeochemistry</a:t>
            </a:r>
            <a:endParaRPr lang="en-US" sz="2400" u="sng" dirty="0" smtClean="0">
              <a:solidFill>
                <a:srgbClr val="008000"/>
              </a:solidFill>
              <a:latin typeface="Monotype Corsiva"/>
              <a:cs typeface="Monotype Corsiva"/>
            </a:endParaRPr>
          </a:p>
          <a:p>
            <a:pPr lvl="2">
              <a:lnSpc>
                <a:spcPct val="120000"/>
              </a:lnSpc>
            </a:pPr>
            <a:r>
              <a:rPr lang="en-US" sz="2000" b="1" i="1" dirty="0" smtClean="0">
                <a:latin typeface="Arial"/>
                <a:cs typeface="Arial"/>
              </a:rPr>
              <a:t>…same</a:t>
            </a:r>
          </a:p>
          <a:p>
            <a:pPr lvl="2">
              <a:lnSpc>
                <a:spcPct val="120000"/>
              </a:lnSpc>
            </a:pPr>
            <a:endParaRPr lang="en-US" sz="1100" dirty="0" smtClean="0"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660066"/>
                </a:solidFill>
              </a:rPr>
              <a:t>Etc.</a:t>
            </a:r>
            <a:endParaRPr lang="en-US" sz="2400" u="sng" dirty="0">
              <a:solidFill>
                <a:srgbClr val="660066"/>
              </a:solidFill>
              <a:latin typeface="Monotype Corsiva"/>
              <a:cs typeface="Monotype Corsiv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7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87" y="1269287"/>
            <a:ext cx="5190368" cy="1928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ONR</a:t>
            </a:r>
            <a:r>
              <a:rPr lang="en-US" sz="2600" dirty="0" smtClean="0"/>
              <a:t>: </a:t>
            </a:r>
            <a:r>
              <a:rPr lang="en-US" sz="2600" b="1" u="sng" dirty="0" smtClean="0"/>
              <a:t>O</a:t>
            </a:r>
            <a:r>
              <a:rPr lang="en-US" sz="2600" u="sng" dirty="0" smtClean="0"/>
              <a:t>ffice of </a:t>
            </a:r>
            <a:r>
              <a:rPr lang="en-US" sz="2600" b="1" u="sng" dirty="0" smtClean="0"/>
              <a:t>N</a:t>
            </a:r>
            <a:r>
              <a:rPr lang="en-US" sz="2600" u="sng" dirty="0" smtClean="0"/>
              <a:t>aval</a:t>
            </a:r>
            <a:r>
              <a:rPr lang="en-US" sz="2600" b="1" u="sng" dirty="0" smtClean="0"/>
              <a:t> R</a:t>
            </a:r>
            <a:r>
              <a:rPr lang="en-US" sz="2600" u="sng" dirty="0" smtClean="0"/>
              <a:t>esearch</a:t>
            </a:r>
          </a:p>
          <a:p>
            <a:pPr lvl="1"/>
            <a:r>
              <a:rPr lang="en-US" sz="2000" i="1" dirty="0" smtClean="0"/>
              <a:t>Arctic &amp; Global Prediction program</a:t>
            </a:r>
          </a:p>
          <a:p>
            <a:pPr lvl="1"/>
            <a:endParaRPr lang="en-US" sz="400" i="1" dirty="0" smtClean="0"/>
          </a:p>
          <a:p>
            <a:pPr lvl="2"/>
            <a:r>
              <a:rPr lang="en-US" sz="4400" baseline="-13000" dirty="0" smtClean="0"/>
              <a:t>☞</a:t>
            </a:r>
            <a:r>
              <a:rPr lang="en-US" sz="2000" dirty="0" smtClean="0"/>
              <a:t> Physics of sea ice and upper ocean</a:t>
            </a:r>
          </a:p>
          <a:p>
            <a:pPr lvl="3"/>
            <a:r>
              <a:rPr lang="en-US" sz="2000" dirty="0"/>
              <a:t>	…</a:t>
            </a:r>
            <a:r>
              <a:rPr lang="en-US" sz="2000" dirty="0" err="1"/>
              <a:t>obs</a:t>
            </a:r>
            <a:r>
              <a:rPr lang="en-US" sz="2000" dirty="0"/>
              <a:t>, models, remote sensing</a:t>
            </a:r>
          </a:p>
          <a:p>
            <a:pPr lvl="2"/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3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87" y="1269287"/>
            <a:ext cx="8977613" cy="2741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ONR</a:t>
            </a:r>
            <a:r>
              <a:rPr lang="en-US" sz="2600" dirty="0" smtClean="0"/>
              <a:t>: </a:t>
            </a:r>
            <a:r>
              <a:rPr lang="en-US" sz="2600" b="1" u="sng" dirty="0" smtClean="0"/>
              <a:t>O</a:t>
            </a:r>
            <a:r>
              <a:rPr lang="en-US" sz="2600" u="sng" dirty="0" smtClean="0"/>
              <a:t>ffice of </a:t>
            </a:r>
            <a:r>
              <a:rPr lang="en-US" sz="2600" b="1" u="sng" dirty="0" smtClean="0"/>
              <a:t>N</a:t>
            </a:r>
            <a:r>
              <a:rPr lang="en-US" sz="2600" u="sng" dirty="0" smtClean="0"/>
              <a:t>aval</a:t>
            </a:r>
            <a:r>
              <a:rPr lang="en-US" sz="2600" b="1" u="sng" dirty="0" smtClean="0"/>
              <a:t> R</a:t>
            </a:r>
            <a:r>
              <a:rPr lang="en-US" sz="2600" u="sng" dirty="0" smtClean="0"/>
              <a:t>esearch</a:t>
            </a:r>
          </a:p>
          <a:p>
            <a:pPr lvl="1"/>
            <a:r>
              <a:rPr lang="en-US" sz="2000" i="1" dirty="0" smtClean="0"/>
              <a:t>Arctic &amp; Global Prediction program</a:t>
            </a:r>
          </a:p>
          <a:p>
            <a:pPr lvl="1"/>
            <a:endParaRPr lang="en-US" sz="400" i="1" dirty="0" smtClean="0"/>
          </a:p>
          <a:p>
            <a:pPr lvl="2"/>
            <a:r>
              <a:rPr lang="en-US" sz="4400" baseline="-13000" dirty="0" smtClean="0"/>
              <a:t>☞</a:t>
            </a:r>
            <a:r>
              <a:rPr lang="en-US" sz="2000" dirty="0" smtClean="0"/>
              <a:t> Physics of sea ice and upper ocean</a:t>
            </a:r>
          </a:p>
          <a:p>
            <a:pPr lvl="3"/>
            <a:r>
              <a:rPr lang="en-US" sz="2000" dirty="0"/>
              <a:t>	…</a:t>
            </a:r>
            <a:r>
              <a:rPr lang="en-US" sz="2000" dirty="0" err="1"/>
              <a:t>obs</a:t>
            </a:r>
            <a:r>
              <a:rPr lang="en-US" sz="2000" dirty="0"/>
              <a:t>, models, remote sensing</a:t>
            </a:r>
          </a:p>
          <a:p>
            <a:pPr lvl="1"/>
            <a:endParaRPr lang="en-US" sz="2400" dirty="0" smtClean="0"/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“Core”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…miscellaneous, including “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SIZRS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” =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easonal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I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ce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Z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one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R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econnaissance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urveys</a:t>
            </a:r>
            <a:endParaRPr lang="en-US" sz="2400" b="1" dirty="0" smtClean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004" t="7619" b="17817"/>
          <a:stretch/>
        </p:blipFill>
        <p:spPr>
          <a:xfrm>
            <a:off x="6714344" y="1591123"/>
            <a:ext cx="1774274" cy="1498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8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87" y="1269287"/>
            <a:ext cx="8977613" cy="5450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ONR</a:t>
            </a:r>
            <a:r>
              <a:rPr lang="en-US" sz="2600" dirty="0" smtClean="0"/>
              <a:t>: </a:t>
            </a:r>
            <a:r>
              <a:rPr lang="en-US" sz="2600" b="1" u="sng" dirty="0" smtClean="0"/>
              <a:t>O</a:t>
            </a:r>
            <a:r>
              <a:rPr lang="en-US" sz="2600" u="sng" dirty="0" smtClean="0"/>
              <a:t>ffice of </a:t>
            </a:r>
            <a:r>
              <a:rPr lang="en-US" sz="2600" b="1" u="sng" dirty="0" smtClean="0"/>
              <a:t>N</a:t>
            </a:r>
            <a:r>
              <a:rPr lang="en-US" sz="2600" u="sng" dirty="0" smtClean="0"/>
              <a:t>aval</a:t>
            </a:r>
            <a:r>
              <a:rPr lang="en-US" sz="2600" b="1" u="sng" dirty="0" smtClean="0"/>
              <a:t> R</a:t>
            </a:r>
            <a:r>
              <a:rPr lang="en-US" sz="2600" u="sng" dirty="0" smtClean="0"/>
              <a:t>esearch</a:t>
            </a:r>
          </a:p>
          <a:p>
            <a:pPr lvl="1"/>
            <a:r>
              <a:rPr lang="en-US" sz="2000" i="1" dirty="0" smtClean="0"/>
              <a:t>Arctic &amp; Global Prediction program</a:t>
            </a:r>
          </a:p>
          <a:p>
            <a:pPr lvl="1"/>
            <a:endParaRPr lang="en-US" sz="400" i="1" dirty="0" smtClean="0"/>
          </a:p>
          <a:p>
            <a:pPr lvl="2"/>
            <a:r>
              <a:rPr lang="en-US" sz="4400" baseline="-13000" dirty="0" smtClean="0"/>
              <a:t>☞</a:t>
            </a:r>
            <a:r>
              <a:rPr lang="en-US" sz="2000" dirty="0" smtClean="0"/>
              <a:t> Physics of sea ice and upper ocean</a:t>
            </a:r>
          </a:p>
          <a:p>
            <a:pPr lvl="3"/>
            <a:r>
              <a:rPr lang="en-US" sz="2000" dirty="0" smtClean="0"/>
              <a:t>	…</a:t>
            </a:r>
            <a:r>
              <a:rPr lang="en-US" sz="2000" dirty="0" err="1" smtClean="0"/>
              <a:t>obs</a:t>
            </a:r>
            <a:r>
              <a:rPr lang="en-US" sz="2000" dirty="0" smtClean="0"/>
              <a:t>, models, remote sensing</a:t>
            </a:r>
          </a:p>
          <a:p>
            <a:pPr lvl="1"/>
            <a:endParaRPr lang="en-US" sz="2400" dirty="0" smtClean="0"/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“Core”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…miscellaneous, including “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SIZRS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” =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easonal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I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ce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Z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one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R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econnaissance 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 Narrow"/>
                <a:cs typeface="Arial Narrow"/>
              </a:rPr>
              <a:t>urveys</a:t>
            </a:r>
            <a:endParaRPr lang="en-US" sz="2400" b="1" dirty="0" smtClean="0">
              <a:solidFill>
                <a:srgbClr val="0000FF"/>
              </a:solidFill>
              <a:latin typeface="Arial Narrow"/>
              <a:cs typeface="Arial Narrow"/>
            </a:endParaRPr>
          </a:p>
          <a:p>
            <a:pPr lvl="1">
              <a:lnSpc>
                <a:spcPct val="120000"/>
              </a:lnSpc>
            </a:pPr>
            <a:endParaRPr lang="en-US" sz="2400" dirty="0" smtClean="0">
              <a:solidFill>
                <a:srgbClr val="0000FF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DRIs: D</a:t>
            </a:r>
            <a:r>
              <a:rPr lang="en-US" sz="2400" dirty="0" smtClean="0">
                <a:solidFill>
                  <a:srgbClr val="800000"/>
                </a:solidFill>
              </a:rPr>
              <a:t>irected </a:t>
            </a:r>
            <a:r>
              <a:rPr lang="en-US" sz="2400" b="1" dirty="0" smtClean="0">
                <a:solidFill>
                  <a:srgbClr val="800000"/>
                </a:solidFill>
              </a:rPr>
              <a:t>R</a:t>
            </a:r>
            <a:r>
              <a:rPr lang="en-US" sz="2400" dirty="0" smtClean="0">
                <a:solidFill>
                  <a:srgbClr val="800000"/>
                </a:solidFill>
              </a:rPr>
              <a:t>esearch</a:t>
            </a:r>
            <a:r>
              <a:rPr lang="en-US" sz="2400" b="1" dirty="0" smtClean="0">
                <a:solidFill>
                  <a:srgbClr val="800000"/>
                </a:solidFill>
              </a:rPr>
              <a:t> I</a:t>
            </a:r>
            <a:r>
              <a:rPr lang="en-US" sz="2400" dirty="0" smtClean="0">
                <a:solidFill>
                  <a:srgbClr val="800000"/>
                </a:solidFill>
              </a:rPr>
              <a:t>nitiatives </a:t>
            </a:r>
            <a:endParaRPr lang="en-US" sz="2400" dirty="0" smtClean="0">
              <a:solidFill>
                <a:srgbClr val="800000"/>
              </a:solidFill>
              <a:latin typeface="Monotype Corsiva"/>
              <a:cs typeface="Monotype Corsiva"/>
            </a:endParaRP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Arial"/>
                <a:cs typeface="Arial"/>
              </a:rPr>
              <a:t>…all in the </a:t>
            </a:r>
            <a:r>
              <a:rPr lang="en-US" sz="2000" b="1" dirty="0">
                <a:latin typeface="Arial"/>
                <a:cs typeface="Arial"/>
              </a:rPr>
              <a:t>Chukchi/Beaufort</a:t>
            </a: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latin typeface="Arial"/>
                <a:cs typeface="Arial"/>
              </a:rPr>
              <a:t>…a series of ongoing </a:t>
            </a:r>
            <a:r>
              <a:rPr lang="en-US" sz="2000" b="1" dirty="0" smtClean="0">
                <a:latin typeface="Arial"/>
                <a:cs typeface="Arial"/>
              </a:rPr>
              <a:t>field campaigns</a:t>
            </a:r>
            <a:r>
              <a:rPr lang="en-US" sz="2000" dirty="0" smtClean="0">
                <a:latin typeface="Arial"/>
                <a:cs typeface="Arial"/>
              </a:rPr>
              <a:t>:</a:t>
            </a:r>
          </a:p>
          <a:p>
            <a:pPr lvl="2">
              <a:lnSpc>
                <a:spcPct val="120000"/>
              </a:lnSpc>
            </a:pPr>
            <a:endParaRPr lang="en-US" sz="400" dirty="0" smtClean="0">
              <a:latin typeface="Arial"/>
              <a:cs typeface="Arial"/>
            </a:endParaRPr>
          </a:p>
          <a:p>
            <a:pPr lvl="2">
              <a:lnSpc>
                <a:spcPct val="110000"/>
              </a:lnSpc>
            </a:pPr>
            <a:r>
              <a:rPr lang="en-US" sz="2000" i="1" dirty="0">
                <a:latin typeface="Arial Narrow"/>
                <a:cs typeface="Arial Narrow"/>
              </a:rPr>
              <a:t>	</a:t>
            </a:r>
            <a:r>
              <a:rPr lang="en-US" sz="2000" i="1" dirty="0" smtClean="0">
                <a:latin typeface="Arial Narrow"/>
                <a:cs typeface="Arial Narrow"/>
              </a:rPr>
              <a:t>	surface waves &amp; floe models,</a:t>
            </a:r>
          </a:p>
          <a:p>
            <a:pPr lvl="2">
              <a:lnSpc>
                <a:spcPct val="110000"/>
              </a:lnSpc>
            </a:pPr>
            <a:r>
              <a:rPr lang="en-US" sz="2000" i="1" dirty="0">
                <a:latin typeface="Arial Narrow"/>
                <a:cs typeface="Arial Narrow"/>
              </a:rPr>
              <a:t>	</a:t>
            </a:r>
            <a:r>
              <a:rPr lang="en-US" sz="2000" i="1" dirty="0" smtClean="0">
                <a:latin typeface="Arial Narrow"/>
                <a:cs typeface="Arial Narrow"/>
              </a:rPr>
              <a:t>				mixing,</a:t>
            </a:r>
          </a:p>
          <a:p>
            <a:pPr lvl="2">
              <a:lnSpc>
                <a:spcPct val="110000"/>
              </a:lnSpc>
            </a:pPr>
            <a:r>
              <a:rPr lang="en-US" sz="2000" i="1" dirty="0">
                <a:latin typeface="Arial Narrow"/>
                <a:cs typeface="Arial Narrow"/>
              </a:rPr>
              <a:t>	</a:t>
            </a:r>
            <a:r>
              <a:rPr lang="en-US" sz="2000" i="1" dirty="0" smtClean="0">
                <a:latin typeface="Arial Narrow"/>
                <a:cs typeface="Arial Narrow"/>
              </a:rPr>
              <a:t>					autonomous sensing &amp; observing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004" t="7619" b="17817"/>
          <a:stretch/>
        </p:blipFill>
        <p:spPr>
          <a:xfrm>
            <a:off x="6714344" y="1591123"/>
            <a:ext cx="1774274" cy="1498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8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87" y="1269287"/>
            <a:ext cx="890010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NOAA</a:t>
            </a:r>
            <a:r>
              <a:rPr lang="en-US" sz="2600" dirty="0" smtClean="0"/>
              <a:t>: </a:t>
            </a:r>
            <a:r>
              <a:rPr lang="en-US" sz="2600" b="1" u="sng" dirty="0"/>
              <a:t>N</a:t>
            </a:r>
            <a:r>
              <a:rPr lang="en-US" sz="2600" u="sng" dirty="0" smtClean="0"/>
              <a:t>ational </a:t>
            </a:r>
            <a:r>
              <a:rPr lang="en-US" sz="2600" b="1" u="sng" dirty="0" smtClean="0"/>
              <a:t>O</a:t>
            </a:r>
            <a:r>
              <a:rPr lang="en-US" sz="2600" u="sng" dirty="0" smtClean="0"/>
              <a:t>ceanographic &amp;</a:t>
            </a:r>
            <a:r>
              <a:rPr lang="en-US" sz="2600" b="1" u="sng" dirty="0" smtClean="0"/>
              <a:t> A</a:t>
            </a:r>
            <a:r>
              <a:rPr lang="en-US" sz="2600" u="sng" dirty="0" smtClean="0"/>
              <a:t>tmospheric </a:t>
            </a:r>
            <a:r>
              <a:rPr lang="en-US" sz="2600" b="1" u="sng" dirty="0" smtClean="0"/>
              <a:t>A</a:t>
            </a:r>
            <a:r>
              <a:rPr lang="en-US" sz="2600" u="sng" dirty="0" smtClean="0"/>
              <a:t>dministration</a:t>
            </a:r>
          </a:p>
          <a:p>
            <a:pPr lvl="1"/>
            <a:r>
              <a:rPr lang="en-US" sz="2000" i="1" dirty="0" smtClean="0"/>
              <a:t>Arctic Program</a:t>
            </a:r>
          </a:p>
          <a:p>
            <a:pPr lvl="1"/>
            <a:endParaRPr lang="en-US" sz="600" i="1" dirty="0" smtClean="0"/>
          </a:p>
          <a:p>
            <a:pPr marL="1257300" lvl="2" indent="-342900">
              <a:buFont typeface="Wingdings" charset="2"/>
              <a:buChar char="Ø"/>
            </a:pPr>
            <a:r>
              <a:rPr lang="en-US" sz="2000" i="1" dirty="0" smtClean="0"/>
              <a:t>Forecasting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i="1" dirty="0" smtClean="0"/>
              <a:t>Fisheries</a:t>
            </a:r>
          </a:p>
          <a:p>
            <a:pPr lvl="3"/>
            <a:r>
              <a:rPr lang="en-US" sz="2000" i="1" dirty="0" smtClean="0"/>
              <a:t>…Alaskan waters only</a:t>
            </a:r>
          </a:p>
          <a:p>
            <a:pPr lvl="1"/>
            <a:endParaRPr lang="en-US" sz="400" i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05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87" y="1269287"/>
            <a:ext cx="8900106" cy="4378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 Black"/>
                <a:cs typeface="Arial Black"/>
              </a:rPr>
              <a:t>NOAA</a:t>
            </a:r>
            <a:r>
              <a:rPr lang="en-US" sz="2600" dirty="0" smtClean="0"/>
              <a:t>: </a:t>
            </a:r>
            <a:r>
              <a:rPr lang="en-US" sz="2600" b="1" u="sng" dirty="0"/>
              <a:t>N</a:t>
            </a:r>
            <a:r>
              <a:rPr lang="en-US" sz="2600" u="sng" dirty="0" smtClean="0"/>
              <a:t>ational </a:t>
            </a:r>
            <a:r>
              <a:rPr lang="en-US" sz="2600" b="1" u="sng" dirty="0" smtClean="0"/>
              <a:t>O</a:t>
            </a:r>
            <a:r>
              <a:rPr lang="en-US" sz="2600" u="sng" dirty="0" smtClean="0"/>
              <a:t>ceanographic &amp;</a:t>
            </a:r>
            <a:r>
              <a:rPr lang="en-US" sz="2600" b="1" u="sng" dirty="0" smtClean="0"/>
              <a:t> A</a:t>
            </a:r>
            <a:r>
              <a:rPr lang="en-US" sz="2600" u="sng" dirty="0" smtClean="0"/>
              <a:t>tmospheric </a:t>
            </a:r>
            <a:r>
              <a:rPr lang="en-US" sz="2600" b="1" u="sng" dirty="0" smtClean="0"/>
              <a:t>A</a:t>
            </a:r>
            <a:r>
              <a:rPr lang="en-US" sz="2600" u="sng" dirty="0" smtClean="0"/>
              <a:t>dministration</a:t>
            </a:r>
          </a:p>
          <a:p>
            <a:pPr lvl="1"/>
            <a:r>
              <a:rPr lang="en-US" sz="2000" i="1" dirty="0" smtClean="0"/>
              <a:t>Arctic Program</a:t>
            </a:r>
          </a:p>
          <a:p>
            <a:pPr lvl="1"/>
            <a:endParaRPr lang="en-US" sz="600" i="1" dirty="0" smtClean="0"/>
          </a:p>
          <a:p>
            <a:pPr marL="1257300" lvl="2" indent="-342900">
              <a:buFont typeface="Wingdings" charset="2"/>
              <a:buChar char="Ø"/>
            </a:pPr>
            <a:r>
              <a:rPr lang="en-US" sz="2000" i="1" dirty="0" smtClean="0"/>
              <a:t>Forecasting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000" i="1" dirty="0" smtClean="0"/>
              <a:t>Fisheries</a:t>
            </a:r>
          </a:p>
          <a:p>
            <a:pPr lvl="3"/>
            <a:r>
              <a:rPr lang="en-US" sz="2000" i="1" dirty="0" smtClean="0"/>
              <a:t>…Alaskan waters only</a:t>
            </a:r>
          </a:p>
          <a:p>
            <a:pPr lvl="1"/>
            <a:endParaRPr lang="en-US" sz="400" i="1" dirty="0" smtClean="0"/>
          </a:p>
          <a:p>
            <a:pPr lvl="1"/>
            <a:endParaRPr lang="en-US" sz="2400" dirty="0" smtClean="0"/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u="sng" dirty="0" smtClean="0">
                <a:solidFill>
                  <a:srgbClr val="0000FF"/>
                </a:solidFill>
              </a:rPr>
              <a:t>Mostly</a:t>
            </a:r>
            <a:r>
              <a:rPr lang="en-US" sz="2400" b="1" dirty="0" smtClean="0">
                <a:solidFill>
                  <a:srgbClr val="0000FF"/>
                </a:solidFill>
              </a:rPr>
              <a:t>: government labs</a:t>
            </a:r>
          </a:p>
          <a:p>
            <a:pPr lvl="1">
              <a:lnSpc>
                <a:spcPct val="120000"/>
              </a:lnSpc>
            </a:pPr>
            <a:endParaRPr lang="en-US" sz="2400" dirty="0" smtClean="0">
              <a:solidFill>
                <a:srgbClr val="0000FF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u="sng" dirty="0" smtClean="0">
                <a:solidFill>
                  <a:srgbClr val="800000"/>
                </a:solidFill>
              </a:rPr>
              <a:t>Some</a:t>
            </a:r>
            <a:r>
              <a:rPr lang="en-US" sz="2400" b="1" dirty="0" smtClean="0">
                <a:solidFill>
                  <a:srgbClr val="800000"/>
                </a:solidFill>
              </a:rPr>
              <a:t>: university funding</a:t>
            </a:r>
          </a:p>
          <a:p>
            <a:pPr lvl="1">
              <a:lnSpc>
                <a:spcPct val="120000"/>
              </a:lnSpc>
            </a:pPr>
            <a:endParaRPr lang="en-US" sz="2400" dirty="0" smtClean="0">
              <a:solidFill>
                <a:srgbClr val="800000"/>
              </a:solidFill>
              <a:latin typeface="Monotype Corsiva"/>
              <a:cs typeface="Monotype Corsiva"/>
            </a:endParaRPr>
          </a:p>
          <a:p>
            <a:pPr lvl="2">
              <a:lnSpc>
                <a:spcPct val="120000"/>
              </a:lnSpc>
            </a:pPr>
            <a:r>
              <a:rPr lang="en-US" sz="2000" dirty="0" smtClean="0">
                <a:latin typeface="Arial"/>
                <a:cs typeface="Arial"/>
              </a:rPr>
              <a:t>…New this year: Observing networks! ..and “fewer process studies”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84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8365" y="367978"/>
            <a:ext cx="6942926" cy="7694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endParaRPr lang="en-US" sz="600" b="1" dirty="0" smtClean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US Agencies with </a:t>
            </a:r>
            <a:r>
              <a:rPr lang="en-US" sz="3200" b="1" dirty="0" smtClean="0">
                <a:solidFill>
                  <a:prstClr val="black"/>
                </a:solidFill>
                <a:effectLst>
                  <a:glow rad="25400">
                    <a:schemeClr val="accent1">
                      <a:lumMod val="40000"/>
                      <a:lumOff val="60000"/>
                      <a:alpha val="75000"/>
                    </a:schemeClr>
                  </a:glow>
                </a:effectLst>
                <a:latin typeface="Calibri"/>
              </a:rPr>
              <a:t>Arctic Marine Interest</a:t>
            </a:r>
          </a:p>
          <a:p>
            <a:pPr algn="ctr"/>
            <a:endParaRPr lang="en-US" sz="600" b="1" dirty="0">
              <a:solidFill>
                <a:prstClr val="black"/>
              </a:solidFill>
              <a:effectLst>
                <a:glow rad="25400">
                  <a:schemeClr val="accent1">
                    <a:lumMod val="40000"/>
                    <a:lumOff val="60000"/>
                    <a:alpha val="75000"/>
                  </a:schemeClr>
                </a:glow>
              </a:effectLst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77" y="1329763"/>
            <a:ext cx="7353295" cy="291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ETC.</a:t>
            </a:r>
          </a:p>
          <a:p>
            <a:pPr lvl="1"/>
            <a:endParaRPr lang="en-US" sz="400" i="1" dirty="0" smtClean="0"/>
          </a:p>
          <a:p>
            <a:pPr lvl="1"/>
            <a:endParaRPr lang="en-US" sz="800" dirty="0" smtClean="0"/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DHS/CG: </a:t>
            </a:r>
            <a:r>
              <a:rPr lang="en-US" sz="2400" b="1" dirty="0" err="1" smtClean="0">
                <a:solidFill>
                  <a:srgbClr val="0000FF"/>
                </a:solidFill>
              </a:rPr>
              <a:t>D</a:t>
            </a:r>
            <a:r>
              <a:rPr lang="en-US" sz="2400" dirty="0" err="1" smtClean="0">
                <a:solidFill>
                  <a:srgbClr val="0000FF"/>
                </a:solidFill>
              </a:rPr>
              <a:t>ept</a:t>
            </a:r>
            <a:r>
              <a:rPr lang="en-US" sz="2400" dirty="0" smtClean="0">
                <a:solidFill>
                  <a:srgbClr val="0000FF"/>
                </a:solidFill>
              </a:rPr>
              <a:t> of </a:t>
            </a:r>
            <a:r>
              <a:rPr lang="en-US" sz="2400" b="1" dirty="0" smtClean="0">
                <a:solidFill>
                  <a:srgbClr val="0000FF"/>
                </a:solidFill>
              </a:rPr>
              <a:t>H</a:t>
            </a:r>
            <a:r>
              <a:rPr lang="en-US" sz="2400" dirty="0" smtClean="0">
                <a:solidFill>
                  <a:srgbClr val="0000FF"/>
                </a:solidFill>
              </a:rPr>
              <a:t>omeland </a:t>
            </a:r>
            <a:r>
              <a:rPr lang="en-US" sz="2400" b="1" dirty="0" smtClean="0">
                <a:solidFill>
                  <a:srgbClr val="0000FF"/>
                </a:solidFill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ecurity </a:t>
            </a:r>
            <a:r>
              <a:rPr lang="en-US" sz="2400" b="1" dirty="0" smtClean="0">
                <a:solidFill>
                  <a:srgbClr val="0000FF"/>
                </a:solidFill>
              </a:rPr>
              <a:t>/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00FF"/>
                </a:solidFill>
              </a:rPr>
              <a:t>oast </a:t>
            </a:r>
            <a:r>
              <a:rPr lang="en-US" sz="2400" b="1" dirty="0" smtClean="0">
                <a:solidFill>
                  <a:srgbClr val="0000FF"/>
                </a:solidFill>
              </a:rPr>
              <a:t>G</a:t>
            </a:r>
            <a:r>
              <a:rPr lang="en-US" sz="2400" dirty="0" smtClean="0">
                <a:solidFill>
                  <a:srgbClr val="0000FF"/>
                </a:solidFill>
              </a:rPr>
              <a:t>uard</a:t>
            </a:r>
          </a:p>
          <a:p>
            <a:pPr lvl="1">
              <a:lnSpc>
                <a:spcPct val="120000"/>
              </a:lnSpc>
            </a:pPr>
            <a:endParaRPr lang="en-US" sz="1000" b="1" dirty="0" smtClean="0">
              <a:solidFill>
                <a:srgbClr val="0000FF"/>
              </a:solidFill>
            </a:endParaRPr>
          </a:p>
          <a:p>
            <a:pPr lvl="2"/>
            <a:r>
              <a:rPr lang="en-US" sz="2000" dirty="0" smtClean="0">
                <a:solidFill>
                  <a:srgbClr val="000000"/>
                </a:solidFill>
                <a:latin typeface="Arial"/>
              </a:rPr>
              <a:t>…coastal protection</a:t>
            </a:r>
          </a:p>
          <a:p>
            <a:pPr lvl="2"/>
            <a:endParaRPr lang="en-US" sz="2400" dirty="0" smtClean="0">
              <a:solidFill>
                <a:srgbClr val="0000FF"/>
              </a:solidFill>
              <a:latin typeface="Monotype Corsiva"/>
              <a:cs typeface="Monotype Corsiva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800000"/>
                </a:solidFill>
              </a:rPr>
              <a:t>BOEM: B</a:t>
            </a:r>
            <a:r>
              <a:rPr lang="en-US" sz="2400" dirty="0" smtClean="0">
                <a:solidFill>
                  <a:srgbClr val="800000"/>
                </a:solidFill>
              </a:rPr>
              <a:t>ureau </a:t>
            </a:r>
            <a:r>
              <a:rPr lang="en-US" sz="2400" b="1" dirty="0">
                <a:solidFill>
                  <a:srgbClr val="800000"/>
                </a:solidFill>
              </a:rPr>
              <a:t>O</a:t>
            </a:r>
            <a:r>
              <a:rPr lang="en-US" sz="2400" dirty="0" smtClean="0">
                <a:solidFill>
                  <a:srgbClr val="800000"/>
                </a:solidFill>
              </a:rPr>
              <a:t>f </a:t>
            </a:r>
            <a:r>
              <a:rPr lang="en-US" sz="2400" b="1" dirty="0" smtClean="0">
                <a:solidFill>
                  <a:srgbClr val="800000"/>
                </a:solidFill>
              </a:rPr>
              <a:t>E</a:t>
            </a:r>
            <a:r>
              <a:rPr lang="en-US" sz="2400" dirty="0" smtClean="0">
                <a:solidFill>
                  <a:srgbClr val="800000"/>
                </a:solidFill>
              </a:rPr>
              <a:t>nergy </a:t>
            </a:r>
            <a:r>
              <a:rPr lang="en-US" sz="2400" b="1" dirty="0" smtClean="0">
                <a:solidFill>
                  <a:srgbClr val="800000"/>
                </a:solidFill>
              </a:rPr>
              <a:t>M</a:t>
            </a:r>
            <a:r>
              <a:rPr lang="en-US" sz="2400" dirty="0" smtClean="0">
                <a:solidFill>
                  <a:srgbClr val="800000"/>
                </a:solidFill>
              </a:rPr>
              <a:t>anagement</a:t>
            </a:r>
            <a:endParaRPr lang="en-US" sz="2400" dirty="0">
              <a:solidFill>
                <a:srgbClr val="800000"/>
              </a:solidFill>
            </a:endParaRPr>
          </a:p>
          <a:p>
            <a:pPr lvl="1">
              <a:lnSpc>
                <a:spcPct val="120000"/>
              </a:lnSpc>
            </a:pPr>
            <a:endParaRPr lang="en-US" sz="1000" b="1" dirty="0">
              <a:solidFill>
                <a:srgbClr val="0000FF"/>
              </a:solidFill>
            </a:endParaRPr>
          </a:p>
          <a:p>
            <a:pPr lvl="2"/>
            <a:r>
              <a:rPr lang="en-US" sz="2000" dirty="0" smtClean="0">
                <a:solidFill>
                  <a:srgbClr val="000000"/>
                </a:solidFill>
                <a:latin typeface="Arial"/>
              </a:rPr>
              <a:t>…oil,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3339" y="4389858"/>
            <a:ext cx="4660250" cy="20939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2200" u="sng" dirty="0" smtClean="0">
                <a:latin typeface="Arial"/>
                <a:cs typeface="Arial"/>
              </a:rPr>
              <a:t>Summary</a:t>
            </a:r>
            <a:r>
              <a:rPr lang="en-US" sz="2200" dirty="0" smtClean="0">
                <a:latin typeface="Arial"/>
                <a:cs typeface="Arial"/>
              </a:rPr>
              <a:t>: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Observing Networks</a:t>
            </a:r>
            <a:endParaRPr lang="en-US" sz="2400" dirty="0">
              <a:solidFill>
                <a:srgbClr val="008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660066"/>
                </a:solidFill>
                <a:latin typeface="Arial"/>
                <a:cs typeface="Arial"/>
              </a:rPr>
              <a:t>Prediction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Focus on Alaskan waters</a:t>
            </a:r>
          </a:p>
          <a:p>
            <a:pPr lvl="1">
              <a:lnSpc>
                <a:spcPct val="120000"/>
              </a:lnSpc>
            </a:pPr>
            <a:endParaRPr lang="en-US" sz="1000" b="1" dirty="0" smtClean="0">
              <a:solidFill>
                <a:srgbClr val="00009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7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08203" y="228832"/>
            <a:ext cx="4731388" cy="2055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8800" i="1" dirty="0" smtClean="0">
                <a:solidFill>
                  <a:prstClr val="black"/>
                </a:solidFill>
                <a:effectLst>
                  <a:outerShdw blurRad="50800" dist="12700" dir="2700000" algn="tl" rotWithShape="0">
                    <a:srgbClr val="FFFF00"/>
                  </a:outerShdw>
                </a:effectLst>
                <a:latin typeface="Herculanum"/>
                <a:cs typeface="Herculanum"/>
              </a:rPr>
              <a:t>Blue</a:t>
            </a:r>
          </a:p>
          <a:p>
            <a:pPr algn="ctr">
              <a:lnSpc>
                <a:spcPct val="70000"/>
              </a:lnSpc>
            </a:pPr>
            <a:r>
              <a:rPr lang="en-US" sz="8800" i="1" dirty="0" smtClean="0">
                <a:solidFill>
                  <a:prstClr val="black"/>
                </a:solidFill>
                <a:effectLst>
                  <a:outerShdw blurRad="50800" dist="12700" dir="2700000" algn="tl" rotWithShape="0">
                    <a:srgbClr val="FFFF00"/>
                  </a:outerShdw>
                </a:effectLst>
                <a:latin typeface="Herculanum"/>
                <a:cs typeface="Herculanum"/>
              </a:rPr>
              <a:t>Action!</a:t>
            </a:r>
            <a:endParaRPr lang="en-US" sz="8800" i="1" dirty="0">
              <a:solidFill>
                <a:prstClr val="black"/>
              </a:solidFill>
              <a:effectLst>
                <a:outerShdw blurRad="50800" dist="12700" dir="2700000" algn="tl" rotWithShape="0">
                  <a:srgbClr val="FFFF00"/>
                </a:outerShdw>
              </a:effectLst>
              <a:latin typeface="Herculanum"/>
              <a:cs typeface="Herculan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089" y="2128762"/>
            <a:ext cx="18517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The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League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Of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Climate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Superheroes</a:t>
            </a:r>
            <a:endParaRPr lang="en-US" sz="2400" b="1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Marker Felt"/>
              <a:cs typeface="Marker Fe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54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3" t="66492" r="33972" b="-591"/>
          <a:stretch>
            <a:fillRect/>
          </a:stretch>
        </p:blipFill>
        <p:spPr bwMode="auto">
          <a:xfrm>
            <a:off x="57151" y="4551363"/>
            <a:ext cx="18208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3" name="Picture 3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t="66492" r="67325" b="-591"/>
          <a:stretch>
            <a:fillRect/>
          </a:stretch>
        </p:blipFill>
        <p:spPr bwMode="auto">
          <a:xfrm>
            <a:off x="3771904" y="2747963"/>
            <a:ext cx="17319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4" name="Picture 4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32047" r="531" b="33537"/>
          <a:stretch>
            <a:fillRect/>
          </a:stretch>
        </p:blipFill>
        <p:spPr bwMode="auto">
          <a:xfrm>
            <a:off x="142875" y="2679707"/>
            <a:ext cx="3551238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5" name="Picture 5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1" t="32047" r="67000" b="33537"/>
          <a:stretch>
            <a:fillRect/>
          </a:stretch>
        </p:blipFill>
        <p:spPr bwMode="auto">
          <a:xfrm>
            <a:off x="3657600" y="838203"/>
            <a:ext cx="1860550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279404" y="46402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2006</a:t>
            </a:r>
          </a:p>
        </p:txBody>
      </p:sp>
      <p:pic>
        <p:nvPicPr>
          <p:cNvPr id="604167" name="Picture 7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b="67838"/>
          <a:stretch>
            <a:fillRect/>
          </a:stretch>
        </p:blipFill>
        <p:spPr bwMode="auto">
          <a:xfrm>
            <a:off x="157167" y="901700"/>
            <a:ext cx="3552825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8" name="Rectangle 8"/>
          <p:cNvSpPr>
            <a:spLocks noChangeArrowheads="1"/>
          </p:cNvSpPr>
          <p:nvPr/>
        </p:nvSpPr>
        <p:spPr bwMode="auto">
          <a:xfrm>
            <a:off x="1066800" y="460381"/>
            <a:ext cx="4572000" cy="5492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69" name="Text Box 9"/>
          <p:cNvSpPr txBox="1">
            <a:spLocks noChangeArrowheads="1"/>
          </p:cNvSpPr>
          <p:nvPr/>
        </p:nvSpPr>
        <p:spPr bwMode="auto">
          <a:xfrm>
            <a:off x="2068517" y="10398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2001</a:t>
            </a:r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3873504" y="1044581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2002</a:t>
            </a:r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3873504" y="28495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2005</a:t>
            </a:r>
          </a:p>
        </p:txBody>
      </p:sp>
      <p:sp>
        <p:nvSpPr>
          <p:cNvPr id="604172" name="Text Box 12"/>
          <p:cNvSpPr txBox="1">
            <a:spLocks noChangeArrowheads="1"/>
          </p:cNvSpPr>
          <p:nvPr/>
        </p:nvSpPr>
        <p:spPr bwMode="auto">
          <a:xfrm>
            <a:off x="2082800" y="2855919"/>
            <a:ext cx="4231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2004</a:t>
            </a:r>
          </a:p>
        </p:txBody>
      </p:sp>
      <p:sp>
        <p:nvSpPr>
          <p:cNvPr id="604173" name="Text Box 13"/>
          <p:cNvSpPr txBox="1">
            <a:spLocks noChangeArrowheads="1"/>
          </p:cNvSpPr>
          <p:nvPr/>
        </p:nvSpPr>
        <p:spPr bwMode="auto">
          <a:xfrm>
            <a:off x="298453" y="28686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2003</a:t>
            </a:r>
          </a:p>
        </p:txBody>
      </p:sp>
      <p:sp>
        <p:nvSpPr>
          <p:cNvPr id="604174" name="Rectangle 14"/>
          <p:cNvSpPr>
            <a:spLocks noChangeArrowheads="1"/>
          </p:cNvSpPr>
          <p:nvPr/>
        </p:nvSpPr>
        <p:spPr bwMode="auto">
          <a:xfrm>
            <a:off x="0" y="4572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5" name="Rectangle 15"/>
          <p:cNvSpPr>
            <a:spLocks noChangeArrowheads="1"/>
          </p:cNvSpPr>
          <p:nvPr/>
        </p:nvSpPr>
        <p:spPr bwMode="auto">
          <a:xfrm>
            <a:off x="522288" y="4572006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6" name="Rectangle 16"/>
          <p:cNvSpPr>
            <a:spLocks noChangeArrowheads="1"/>
          </p:cNvSpPr>
          <p:nvPr/>
        </p:nvSpPr>
        <p:spPr bwMode="auto">
          <a:xfrm>
            <a:off x="606425" y="2752731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7" name="Text Box 17"/>
          <p:cNvSpPr txBox="1">
            <a:spLocks noChangeArrowheads="1"/>
          </p:cNvSpPr>
          <p:nvPr/>
        </p:nvSpPr>
        <p:spPr bwMode="auto">
          <a:xfrm>
            <a:off x="470599" y="2452694"/>
            <a:ext cx="51296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Greenland</a:t>
            </a:r>
          </a:p>
        </p:txBody>
      </p:sp>
      <p:sp>
        <p:nvSpPr>
          <p:cNvPr id="604178" name="Text Box 18"/>
          <p:cNvSpPr txBox="1">
            <a:spLocks noChangeArrowheads="1"/>
          </p:cNvSpPr>
          <p:nvPr/>
        </p:nvSpPr>
        <p:spPr bwMode="auto">
          <a:xfrm>
            <a:off x="493691" y="1158881"/>
            <a:ext cx="33342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Alaska</a:t>
            </a:r>
          </a:p>
        </p:txBody>
      </p:sp>
      <p:sp>
        <p:nvSpPr>
          <p:cNvPr id="604179" name="Text Box 19"/>
          <p:cNvSpPr txBox="1">
            <a:spLocks noChangeArrowheads="1"/>
          </p:cNvSpPr>
          <p:nvPr/>
        </p:nvSpPr>
        <p:spPr bwMode="auto">
          <a:xfrm>
            <a:off x="1423111" y="1054106"/>
            <a:ext cx="34624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Russia</a:t>
            </a:r>
          </a:p>
        </p:txBody>
      </p:sp>
      <p:sp>
        <p:nvSpPr>
          <p:cNvPr id="604181" name="Text Box 21" descr="Light vertical"/>
          <p:cNvSpPr txBox="1">
            <a:spLocks noChangeArrowheads="1"/>
          </p:cNvSpPr>
          <p:nvPr/>
        </p:nvSpPr>
        <p:spPr bwMode="auto">
          <a:xfrm>
            <a:off x="928505" y="1851025"/>
            <a:ext cx="398822" cy="4493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Sept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sea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  ice</a:t>
            </a:r>
          </a:p>
        </p:txBody>
      </p:sp>
      <p:sp>
        <p:nvSpPr>
          <p:cNvPr id="604182" name="Text Box 22"/>
          <p:cNvSpPr txBox="1">
            <a:spLocks noChangeArrowheads="1"/>
          </p:cNvSpPr>
          <p:nvPr/>
        </p:nvSpPr>
        <p:spPr bwMode="auto">
          <a:xfrm>
            <a:off x="6485066" y="917575"/>
            <a:ext cx="2503236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(GRL, 2008)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04183" name="Text Box 23"/>
          <p:cNvSpPr txBox="1">
            <a:spLocks noChangeArrowheads="1"/>
          </p:cNvSpPr>
          <p:nvPr/>
        </p:nvSpPr>
        <p:spPr bwMode="auto">
          <a:xfrm>
            <a:off x="209553" y="9255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2000</a:t>
            </a:r>
          </a:p>
        </p:txBody>
      </p:sp>
      <p:grpSp>
        <p:nvGrpSpPr>
          <p:cNvPr id="604203" name="Group 43"/>
          <p:cNvGrpSpPr>
            <a:grpSpLocks/>
          </p:cNvGrpSpPr>
          <p:nvPr/>
        </p:nvGrpSpPr>
        <p:grpSpPr bwMode="auto">
          <a:xfrm>
            <a:off x="1946275" y="4545013"/>
            <a:ext cx="1733550" cy="1885950"/>
            <a:chOff x="1226" y="2863"/>
            <a:chExt cx="1092" cy="1188"/>
          </a:xfrm>
        </p:grpSpPr>
        <p:grpSp>
          <p:nvGrpSpPr>
            <p:cNvPr id="604204" name="Group 44"/>
            <p:cNvGrpSpPr>
              <a:grpSpLocks/>
            </p:cNvGrpSpPr>
            <p:nvPr/>
          </p:nvGrpSpPr>
          <p:grpSpPr bwMode="auto">
            <a:xfrm>
              <a:off x="1226" y="2916"/>
              <a:ext cx="1092" cy="1135"/>
              <a:chOff x="1226" y="2916"/>
              <a:chExt cx="1092" cy="1135"/>
            </a:xfrm>
          </p:grpSpPr>
          <p:pic>
            <p:nvPicPr>
              <p:cNvPr id="604205" name="Picture 45" descr="SSTseaic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415" t="67966" r="679" b="-591"/>
              <a:stretch>
                <a:fillRect/>
              </a:stretch>
            </p:blipFill>
            <p:spPr bwMode="auto">
              <a:xfrm>
                <a:off x="1226" y="2916"/>
                <a:ext cx="1092" cy="1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4206" name="Text Box 46"/>
              <p:cNvSpPr txBox="1">
                <a:spLocks noChangeArrowheads="1"/>
              </p:cNvSpPr>
              <p:nvPr/>
            </p:nvSpPr>
            <p:spPr bwMode="auto">
              <a:xfrm>
                <a:off x="1300" y="2927"/>
                <a:ext cx="265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Arial Narrow" charset="0"/>
                    <a:ea typeface="ＭＳ Ｐゴシック" charset="0"/>
                  </a:rPr>
                  <a:t>2007</a:t>
                </a:r>
              </a:p>
            </p:txBody>
          </p:sp>
        </p:grpSp>
        <p:sp>
          <p:nvSpPr>
            <p:cNvPr id="604208" name="Rectangle 48"/>
            <p:cNvSpPr>
              <a:spLocks noChangeArrowheads="1"/>
            </p:cNvSpPr>
            <p:nvPr/>
          </p:nvSpPr>
          <p:spPr bwMode="auto">
            <a:xfrm>
              <a:off x="1497" y="2863"/>
              <a:ext cx="453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1674812" y="174631"/>
            <a:ext cx="6108700" cy="7016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137160" rIns="82945" bIns="13716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Ice Retreat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Ocean Warming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19034" y="4895386"/>
            <a:ext cx="4195680" cy="675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: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dOISST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(AVHRR only)</a:t>
            </a:r>
          </a:p>
          <a:p>
            <a:pPr>
              <a:lnSpc>
                <a:spcPct val="120000"/>
              </a:lnSpc>
            </a:pPr>
            <a:r>
              <a:rPr lang="en-US" sz="1600" b="1" u="sng" dirty="0" smtClean="0">
                <a:solidFill>
                  <a:prstClr val="black"/>
                </a:solidFill>
                <a:latin typeface="Arial"/>
                <a:cs typeface="Arial"/>
              </a:rPr>
              <a:t>Ice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edge: 15% concentration (NASA Team1)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6638928" y="2714525"/>
            <a:ext cx="2148649" cy="3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(relative to 1982-2007 mean)</a:t>
            </a:r>
          </a:p>
        </p:txBody>
      </p:sp>
      <p:sp>
        <p:nvSpPr>
          <p:cNvPr id="42" name="Text Box 34"/>
          <p:cNvSpPr txBox="1">
            <a:spLocks noChangeArrowheads="1"/>
          </p:cNvSpPr>
          <p:nvPr/>
        </p:nvSpPr>
        <p:spPr bwMode="auto">
          <a:xfrm>
            <a:off x="6308420" y="2187476"/>
            <a:ext cx="2770802" cy="55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Anomaly of Summer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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JAS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ea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urface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emperature (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C)</a:t>
            </a:r>
          </a:p>
        </p:txBody>
      </p:sp>
      <p:grpSp>
        <p:nvGrpSpPr>
          <p:cNvPr id="43" name="Group 35"/>
          <p:cNvGrpSpPr>
            <a:grpSpLocks/>
          </p:cNvGrpSpPr>
          <p:nvPr/>
        </p:nvGrpSpPr>
        <p:grpSpPr bwMode="auto">
          <a:xfrm>
            <a:off x="5726117" y="1047657"/>
            <a:ext cx="623887" cy="2995613"/>
            <a:chOff x="3607" y="864"/>
            <a:chExt cx="393" cy="1887"/>
          </a:xfrm>
        </p:grpSpPr>
        <p:pic>
          <p:nvPicPr>
            <p:cNvPr id="44" name="Picture 36" descr="colorbar_forFig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7"/>
            <a:stretch>
              <a:fillRect/>
            </a:stretch>
          </p:blipFill>
          <p:spPr bwMode="auto">
            <a:xfrm flipV="1">
              <a:off x="3798" y="864"/>
              <a:ext cx="202" cy="1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3657" y="101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2.5</a:t>
              </a:r>
            </a:p>
          </p:txBody>
        </p:sp>
        <p:sp>
          <p:nvSpPr>
            <p:cNvPr id="47" name="Text Box 38"/>
            <p:cNvSpPr txBox="1">
              <a:spLocks noChangeArrowheads="1"/>
            </p:cNvSpPr>
            <p:nvPr/>
          </p:nvSpPr>
          <p:spPr bwMode="auto">
            <a:xfrm>
              <a:off x="3657" y="1335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1.5</a:t>
              </a:r>
            </a:p>
          </p:txBody>
        </p:sp>
        <p:sp>
          <p:nvSpPr>
            <p:cNvPr id="48" name="Text Box 39"/>
            <p:cNvSpPr txBox="1">
              <a:spLocks noChangeArrowheads="1"/>
            </p:cNvSpPr>
            <p:nvPr/>
          </p:nvSpPr>
          <p:spPr bwMode="auto">
            <a:xfrm>
              <a:off x="3657" y="166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0.5</a:t>
              </a:r>
            </a:p>
          </p:txBody>
        </p:sp>
        <p:sp>
          <p:nvSpPr>
            <p:cNvPr id="49" name="Text Box 40"/>
            <p:cNvSpPr txBox="1">
              <a:spLocks noChangeArrowheads="1"/>
            </p:cNvSpPr>
            <p:nvPr/>
          </p:nvSpPr>
          <p:spPr bwMode="auto">
            <a:xfrm>
              <a:off x="3607" y="183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-0.5</a:t>
              </a:r>
            </a:p>
          </p:txBody>
        </p:sp>
        <p:sp>
          <p:nvSpPr>
            <p:cNvPr id="50" name="Text Box 41"/>
            <p:cNvSpPr txBox="1">
              <a:spLocks noChangeArrowheads="1"/>
            </p:cNvSpPr>
            <p:nvPr/>
          </p:nvSpPr>
          <p:spPr bwMode="auto">
            <a:xfrm>
              <a:off x="3611" y="216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-1.5</a:t>
              </a:r>
            </a:p>
          </p:txBody>
        </p:sp>
        <p:sp>
          <p:nvSpPr>
            <p:cNvPr id="51" name="Text Box 42"/>
            <p:cNvSpPr txBox="1">
              <a:spLocks noChangeArrowheads="1"/>
            </p:cNvSpPr>
            <p:nvPr/>
          </p:nvSpPr>
          <p:spPr bwMode="auto">
            <a:xfrm>
              <a:off x="3607" y="2489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-2.5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08203" y="228832"/>
            <a:ext cx="4731388" cy="2055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8800" i="1" dirty="0" smtClean="0">
                <a:solidFill>
                  <a:prstClr val="black"/>
                </a:solidFill>
                <a:effectLst>
                  <a:outerShdw blurRad="50800" dist="12700" dir="2700000" algn="tl" rotWithShape="0">
                    <a:srgbClr val="FFFF00"/>
                  </a:outerShdw>
                </a:effectLst>
                <a:latin typeface="Herculanum"/>
                <a:cs typeface="Herculanum"/>
              </a:rPr>
              <a:t>Blue</a:t>
            </a:r>
          </a:p>
          <a:p>
            <a:pPr algn="ctr">
              <a:lnSpc>
                <a:spcPct val="70000"/>
              </a:lnSpc>
            </a:pPr>
            <a:r>
              <a:rPr lang="en-US" sz="8800" i="1" dirty="0" smtClean="0">
                <a:solidFill>
                  <a:prstClr val="black"/>
                </a:solidFill>
                <a:effectLst>
                  <a:outerShdw blurRad="50800" dist="12700" dir="2700000" algn="tl" rotWithShape="0">
                    <a:srgbClr val="FFFF00"/>
                  </a:outerShdw>
                </a:effectLst>
                <a:latin typeface="Herculanum"/>
                <a:cs typeface="Herculanum"/>
              </a:rPr>
              <a:t>Action!</a:t>
            </a:r>
            <a:endParaRPr lang="en-US" sz="8800" i="1" dirty="0">
              <a:solidFill>
                <a:prstClr val="black"/>
              </a:solidFill>
              <a:effectLst>
                <a:outerShdw blurRad="50800" dist="12700" dir="2700000" algn="tl" rotWithShape="0">
                  <a:srgbClr val="FFFF00"/>
                </a:outerShdw>
              </a:effectLst>
              <a:latin typeface="Herculanum"/>
              <a:cs typeface="Herculan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13" b="23750"/>
          <a:stretch/>
        </p:blipFill>
        <p:spPr>
          <a:xfrm>
            <a:off x="2334381" y="2418315"/>
            <a:ext cx="4825999" cy="4326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000" y="4632477"/>
            <a:ext cx="1078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effectLst>
                  <a:glow rad="63500">
                    <a:schemeClr val="bg1">
                      <a:alpha val="85000"/>
                    </a:schemeClr>
                  </a:glow>
                </a:effectLst>
              </a:rPr>
              <a:t>Steffen</a:t>
            </a:r>
            <a:endParaRPr lang="en-US" sz="2200" b="1" i="1" dirty="0">
              <a:effectLst>
                <a:glow rad="63500">
                  <a:schemeClr val="bg1">
                    <a:alpha val="85000"/>
                  </a:schemeClr>
                </a:glo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821714" y="5067906"/>
            <a:ext cx="326572" cy="3265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381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0089" y="2128762"/>
            <a:ext cx="18517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The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League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Of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Climate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Superheroes</a:t>
            </a:r>
            <a:endParaRPr lang="en-US" sz="2400" b="1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Marker Felt"/>
              <a:cs typeface="Marker Fe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6940" y="4433045"/>
            <a:ext cx="11556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effectLst>
                  <a:glow rad="63500">
                    <a:schemeClr val="bg1">
                      <a:alpha val="85000"/>
                    </a:schemeClr>
                  </a:glow>
                </a:effectLst>
              </a:rPr>
              <a:t>Daniela</a:t>
            </a:r>
            <a:endParaRPr lang="en-US" sz="2200" b="1" i="1" dirty="0">
              <a:effectLst>
                <a:glow rad="63500">
                  <a:schemeClr val="bg1">
                    <a:alpha val="85000"/>
                  </a:schemeClr>
                </a:glo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305351" y="4321175"/>
            <a:ext cx="383874" cy="23389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381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091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08203" y="228832"/>
            <a:ext cx="4731388" cy="2055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8800" i="1" dirty="0" smtClean="0">
                <a:solidFill>
                  <a:prstClr val="black"/>
                </a:solidFill>
                <a:effectLst>
                  <a:outerShdw blurRad="50800" dist="12700" dir="2700000" algn="tl" rotWithShape="0">
                    <a:srgbClr val="FFFF00"/>
                  </a:outerShdw>
                </a:effectLst>
                <a:latin typeface="Herculanum"/>
                <a:cs typeface="Herculanum"/>
              </a:rPr>
              <a:t>Blue</a:t>
            </a:r>
          </a:p>
          <a:p>
            <a:pPr algn="ctr">
              <a:lnSpc>
                <a:spcPct val="70000"/>
              </a:lnSpc>
            </a:pPr>
            <a:r>
              <a:rPr lang="en-US" sz="8800" i="1" dirty="0" smtClean="0">
                <a:solidFill>
                  <a:prstClr val="black"/>
                </a:solidFill>
                <a:effectLst>
                  <a:outerShdw blurRad="50800" dist="12700" dir="2700000" algn="tl" rotWithShape="0">
                    <a:srgbClr val="FFFF00"/>
                  </a:outerShdw>
                </a:effectLst>
                <a:latin typeface="Herculanum"/>
                <a:cs typeface="Herculanum"/>
              </a:rPr>
              <a:t>Action!</a:t>
            </a:r>
            <a:endParaRPr lang="en-US" sz="8800" i="1" dirty="0">
              <a:solidFill>
                <a:prstClr val="black"/>
              </a:solidFill>
              <a:effectLst>
                <a:outerShdw blurRad="50800" dist="12700" dir="2700000" algn="tl" rotWithShape="0">
                  <a:srgbClr val="FFFF00"/>
                </a:outerShdw>
              </a:effectLst>
              <a:latin typeface="Herculanum"/>
              <a:cs typeface="Herculan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13" b="23750"/>
          <a:stretch/>
        </p:blipFill>
        <p:spPr>
          <a:xfrm>
            <a:off x="2334381" y="2418315"/>
            <a:ext cx="4825999" cy="4326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089" y="2128762"/>
            <a:ext cx="18517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The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League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Of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Climate</a:t>
            </a:r>
          </a:p>
          <a:p>
            <a:pPr algn="ctr"/>
            <a:r>
              <a:rPr lang="en-US" sz="2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Marker Felt"/>
                <a:cs typeface="Marker Felt"/>
              </a:rPr>
              <a:t>Superheroes</a:t>
            </a:r>
            <a:endParaRPr lang="en-US" sz="2400" b="1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Marker Felt"/>
              <a:cs typeface="Marker Fe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0971" y="2260832"/>
            <a:ext cx="2975184" cy="2142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6600" dirty="0" smtClean="0">
                <a:solidFill>
                  <a:prstClr val="black"/>
                </a:solidFill>
                <a:effectLst>
                  <a:glow rad="469900">
                    <a:schemeClr val="bg1">
                      <a:alpha val="95000"/>
                    </a:schemeClr>
                  </a:glow>
                  <a:outerShdw blurRad="50800" dist="12700" dir="2700000" algn="tl" rotWithShape="0">
                    <a:srgbClr val="FFFF00"/>
                  </a:outerShdw>
                </a:effectLst>
                <a:latin typeface="Herculanum"/>
                <a:cs typeface="Herculanum"/>
              </a:rPr>
              <a:t>Thank</a:t>
            </a:r>
          </a:p>
          <a:p>
            <a:pPr algn="ctr">
              <a:lnSpc>
                <a:spcPts val="8000"/>
              </a:lnSpc>
            </a:pPr>
            <a:r>
              <a:rPr lang="en-US" sz="6600" dirty="0" smtClean="0">
                <a:solidFill>
                  <a:prstClr val="black"/>
                </a:solidFill>
                <a:effectLst>
                  <a:glow rad="469900">
                    <a:schemeClr val="bg1">
                      <a:alpha val="95000"/>
                    </a:schemeClr>
                  </a:glow>
                  <a:outerShdw blurRad="50800" dist="12700" dir="2700000" algn="tl" rotWithShape="0">
                    <a:srgbClr val="FFFF00"/>
                  </a:outerShdw>
                </a:effectLst>
                <a:latin typeface="Herculanum"/>
                <a:cs typeface="Herculanum"/>
              </a:rPr>
              <a:t>you</a:t>
            </a:r>
            <a:endParaRPr lang="en-US" sz="6600" dirty="0">
              <a:solidFill>
                <a:prstClr val="black"/>
              </a:solidFill>
              <a:effectLst>
                <a:glow rad="469900">
                  <a:schemeClr val="bg1">
                    <a:alpha val="95000"/>
                  </a:schemeClr>
                </a:glow>
                <a:outerShdw blurRad="50800" dist="12700" dir="2700000" algn="tl" rotWithShape="0">
                  <a:srgbClr val="FFFF00"/>
                </a:outerShdw>
              </a:effectLst>
              <a:latin typeface="Herculanum"/>
              <a:cs typeface="Herculan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2000" y="4632477"/>
            <a:ext cx="1078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effectLst>
                  <a:glow rad="63500">
                    <a:schemeClr val="bg1">
                      <a:alpha val="85000"/>
                    </a:schemeClr>
                  </a:glow>
                </a:effectLst>
              </a:rPr>
              <a:t>Steffen</a:t>
            </a:r>
            <a:endParaRPr lang="en-US" sz="2200" b="1" i="1" dirty="0">
              <a:effectLst>
                <a:glow rad="63500">
                  <a:schemeClr val="bg1">
                    <a:alpha val="85000"/>
                  </a:schemeClr>
                </a:glo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821714" y="5067906"/>
            <a:ext cx="326572" cy="3265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381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66940" y="4433045"/>
            <a:ext cx="11556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effectLst>
                  <a:glow rad="63500">
                    <a:schemeClr val="bg1">
                      <a:alpha val="85000"/>
                    </a:schemeClr>
                  </a:glow>
                </a:effectLst>
              </a:rPr>
              <a:t>Daniela</a:t>
            </a:r>
            <a:endParaRPr lang="en-US" sz="2200" b="1" i="1" dirty="0">
              <a:effectLst>
                <a:glow rad="63500">
                  <a:schemeClr val="bg1">
                    <a:alpha val="85000"/>
                  </a:schemeClr>
                </a:glo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05351" y="4321175"/>
            <a:ext cx="383874" cy="23389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>
            <a:glow rad="381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775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5478839" y="1141464"/>
            <a:ext cx="3194342" cy="923330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</a:ln>
          <a:effectLst>
            <a:glow rad="177800">
              <a:schemeClr val="bg1">
                <a:alpha val="75000"/>
              </a:schemeClr>
            </a:glow>
          </a:effectLst>
        </p:spPr>
        <p:txBody>
          <a:bodyPr wrap="square" tIns="91440" bIns="9144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Daily 15% ice concentration contour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= "ice edge"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SSM/I-SSMIS</a:t>
            </a:r>
            <a:r>
              <a:rPr lang="en-US" sz="1200" i="1" dirty="0" smtClean="0">
                <a:solidFill>
                  <a:prstClr val="black"/>
                </a:solidFill>
                <a:latin typeface="Arial Narrow"/>
                <a:ea typeface="ＭＳ Ｐゴシック" charset="0"/>
                <a:cs typeface="Arial Narrow"/>
              </a:rPr>
              <a:t> (NASA Team algorithm)</a:t>
            </a:r>
          </a:p>
        </p:txBody>
      </p:sp>
      <p:pic>
        <p:nvPicPr>
          <p:cNvPr id="27" name="Picture 26" descr="Screen Shot 2015-04-21 at 5.09.32 P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865"/>
          <a:stretch/>
        </p:blipFill>
        <p:spPr>
          <a:xfrm>
            <a:off x="411952" y="671097"/>
            <a:ext cx="4855454" cy="58233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98839" y="5643839"/>
            <a:ext cx="1922092" cy="615553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CC33CC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2012</a:t>
            </a:r>
          </a:p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Arial Narrow"/>
                <a:cs typeface="Arial Narrow"/>
              </a:rPr>
              <a:t>March 13 – September 23</a:t>
            </a:r>
            <a:endParaRPr lang="en-US" sz="1400" i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7725" y="4742799"/>
            <a:ext cx="19788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54498" y="3529680"/>
            <a:ext cx="326555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180°E</a:t>
            </a:r>
          </a:p>
        </p:txBody>
      </p:sp>
      <p:sp>
        <p:nvSpPr>
          <p:cNvPr id="31" name="TextBox 30"/>
          <p:cNvSpPr txBox="1"/>
          <p:nvPr/>
        </p:nvSpPr>
        <p:spPr>
          <a:xfrm rot="18762629">
            <a:off x="1347291" y="5193206"/>
            <a:ext cx="7633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Greenland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56641" y="4129128"/>
            <a:ext cx="294251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0°W</a:t>
            </a:r>
          </a:p>
        </p:txBody>
      </p:sp>
      <p:sp>
        <p:nvSpPr>
          <p:cNvPr id="33" name="TextBox 32"/>
          <p:cNvSpPr txBox="1"/>
          <p:nvPr/>
        </p:nvSpPr>
        <p:spPr>
          <a:xfrm rot="2342455">
            <a:off x="1624112" y="5749309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4" name="TextBox 33"/>
          <p:cNvSpPr txBox="1"/>
          <p:nvPr/>
        </p:nvSpPr>
        <p:spPr>
          <a:xfrm rot="2384173">
            <a:off x="2026417" y="541142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75°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 rot="2312506">
            <a:off x="2233544" y="4959985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80°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 rot="2521119">
            <a:off x="2370293" y="4463144"/>
            <a:ext cx="268559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85°</a:t>
            </a:r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N</a:t>
            </a:r>
            <a:endParaRPr lang="en-US" sz="1100" dirty="0" smtClean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 rot="2831194">
            <a:off x="880780" y="5832777"/>
            <a:ext cx="26855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  <a:latin typeface="Arial Narrow"/>
                <a:cs typeface="Arial Narrow"/>
              </a:rPr>
              <a:t>65°</a:t>
            </a:r>
            <a:r>
              <a:rPr lang="en-US" sz="1100" b="1" dirty="0">
                <a:solidFill>
                  <a:prstClr val="white"/>
                </a:solidFill>
                <a:latin typeface="Arial Narrow"/>
                <a:cs typeface="Arial Narrow"/>
              </a:rPr>
              <a:t>N</a:t>
            </a:r>
            <a:endParaRPr lang="en-US" sz="1100" b="1" dirty="0" smtClean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88066" y="1922401"/>
            <a:ext cx="5097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Alaska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43073" y="2539553"/>
            <a:ext cx="5178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Russia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0192" y="4020838"/>
            <a:ext cx="5668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 smtClean="0">
                <a:solidFill>
                  <a:prstClr val="white"/>
                </a:solidFill>
                <a:effectLst>
                  <a:glow rad="25400">
                    <a:prstClr val="black"/>
                  </a:glow>
                </a:effectLst>
                <a:latin typeface="Arial Narrow"/>
                <a:cs typeface="Arial Narrow"/>
              </a:rPr>
              <a:t>Canada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986" y="4135445"/>
            <a:ext cx="262222" cy="169277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 Narrow"/>
                <a:cs typeface="Arial Narrow"/>
              </a:rPr>
              <a:t>9</a:t>
            </a:r>
            <a:r>
              <a:rPr lang="en-US" sz="1100" dirty="0" smtClean="0">
                <a:solidFill>
                  <a:prstClr val="black"/>
                </a:solidFill>
                <a:latin typeface="Arial Narrow"/>
                <a:cs typeface="Arial Narrow"/>
              </a:rPr>
              <a:t>0°E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5316" y="2196694"/>
            <a:ext cx="610167" cy="36933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  <a:effectLst>
            <a:glow rad="381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i="1" smtClean="0">
                <a:solidFill>
                  <a:srgbClr val="FF0000"/>
                </a:solidFill>
                <a:latin typeface="Calibri"/>
              </a:rPr>
              <a:t>slow</a:t>
            </a:r>
            <a:endParaRPr lang="en-US" i="1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1350202" y="2440973"/>
            <a:ext cx="791920" cy="328827"/>
          </a:xfrm>
          <a:custGeom>
            <a:avLst/>
            <a:gdLst>
              <a:gd name="connsiteX0" fmla="*/ 0 w 547161"/>
              <a:gd name="connsiteY0" fmla="*/ 30365 h 265315"/>
              <a:gd name="connsiteX1" fmla="*/ 365125 w 547161"/>
              <a:gd name="connsiteY1" fmla="*/ 11315 h 265315"/>
              <a:gd name="connsiteX2" fmla="*/ 546100 w 547161"/>
              <a:gd name="connsiteY2" fmla="*/ 182765 h 265315"/>
              <a:gd name="connsiteX3" fmla="*/ 444500 w 547161"/>
              <a:gd name="connsiteY3" fmla="*/ 265315 h 265315"/>
              <a:gd name="connsiteX0" fmla="*/ 0 w 628462"/>
              <a:gd name="connsiteY0" fmla="*/ 3533 h 238483"/>
              <a:gd name="connsiteX1" fmla="*/ 593725 w 628462"/>
              <a:gd name="connsiteY1" fmla="*/ 95608 h 238483"/>
              <a:gd name="connsiteX2" fmla="*/ 546100 w 628462"/>
              <a:gd name="connsiteY2" fmla="*/ 155933 h 238483"/>
              <a:gd name="connsiteX3" fmla="*/ 444500 w 628462"/>
              <a:gd name="connsiteY3" fmla="*/ 238483 h 238483"/>
              <a:gd name="connsiteX0" fmla="*/ 0 w 579264"/>
              <a:gd name="connsiteY0" fmla="*/ 13587 h 248537"/>
              <a:gd name="connsiteX1" fmla="*/ 530225 w 579264"/>
              <a:gd name="connsiteY1" fmla="*/ 23112 h 248537"/>
              <a:gd name="connsiteX2" fmla="*/ 546100 w 579264"/>
              <a:gd name="connsiteY2" fmla="*/ 165987 h 248537"/>
              <a:gd name="connsiteX3" fmla="*/ 444500 w 579264"/>
              <a:gd name="connsiteY3" fmla="*/ 248537 h 248537"/>
              <a:gd name="connsiteX0" fmla="*/ 0 w 579264"/>
              <a:gd name="connsiteY0" fmla="*/ 16549 h 252442"/>
              <a:gd name="connsiteX1" fmla="*/ 530225 w 579264"/>
              <a:gd name="connsiteY1" fmla="*/ 26074 h 252442"/>
              <a:gd name="connsiteX2" fmla="*/ 546100 w 579264"/>
              <a:gd name="connsiteY2" fmla="*/ 222924 h 252442"/>
              <a:gd name="connsiteX3" fmla="*/ 444500 w 579264"/>
              <a:gd name="connsiteY3" fmla="*/ 251499 h 252442"/>
              <a:gd name="connsiteX0" fmla="*/ 0 w 564543"/>
              <a:gd name="connsiteY0" fmla="*/ 13588 h 248538"/>
              <a:gd name="connsiteX1" fmla="*/ 530225 w 564543"/>
              <a:gd name="connsiteY1" fmla="*/ 23113 h 248538"/>
              <a:gd name="connsiteX2" fmla="*/ 504825 w 564543"/>
              <a:gd name="connsiteY2" fmla="*/ 165988 h 248538"/>
              <a:gd name="connsiteX3" fmla="*/ 444500 w 564543"/>
              <a:gd name="connsiteY3" fmla="*/ 248538 h 248538"/>
              <a:gd name="connsiteX0" fmla="*/ 0 w 566415"/>
              <a:gd name="connsiteY0" fmla="*/ 13588 h 248538"/>
              <a:gd name="connsiteX1" fmla="*/ 530225 w 566415"/>
              <a:gd name="connsiteY1" fmla="*/ 23113 h 248538"/>
              <a:gd name="connsiteX2" fmla="*/ 504825 w 566415"/>
              <a:gd name="connsiteY2" fmla="*/ 165988 h 248538"/>
              <a:gd name="connsiteX3" fmla="*/ 444500 w 566415"/>
              <a:gd name="connsiteY3" fmla="*/ 248538 h 248538"/>
              <a:gd name="connsiteX0" fmla="*/ 0 w 565460"/>
              <a:gd name="connsiteY0" fmla="*/ 13588 h 261238"/>
              <a:gd name="connsiteX1" fmla="*/ 530225 w 565460"/>
              <a:gd name="connsiteY1" fmla="*/ 23113 h 261238"/>
              <a:gd name="connsiteX2" fmla="*/ 504825 w 565460"/>
              <a:gd name="connsiteY2" fmla="*/ 165988 h 261238"/>
              <a:gd name="connsiteX3" fmla="*/ 415925 w 565460"/>
              <a:gd name="connsiteY3" fmla="*/ 261238 h 261238"/>
              <a:gd name="connsiteX0" fmla="*/ 0 w 620007"/>
              <a:gd name="connsiteY0" fmla="*/ 13588 h 261238"/>
              <a:gd name="connsiteX1" fmla="*/ 581025 w 620007"/>
              <a:gd name="connsiteY1" fmla="*/ 23113 h 261238"/>
              <a:gd name="connsiteX2" fmla="*/ 555625 w 620007"/>
              <a:gd name="connsiteY2" fmla="*/ 165988 h 261238"/>
              <a:gd name="connsiteX3" fmla="*/ 466725 w 620007"/>
              <a:gd name="connsiteY3" fmla="*/ 261238 h 26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007" h="261238">
                <a:moveTo>
                  <a:pt x="0" y="13588"/>
                </a:moveTo>
                <a:cubicBezTo>
                  <a:pt x="137054" y="-8637"/>
                  <a:pt x="488421" y="-2287"/>
                  <a:pt x="581025" y="23113"/>
                </a:cubicBezTo>
                <a:cubicBezTo>
                  <a:pt x="673629" y="48513"/>
                  <a:pt x="574675" y="126300"/>
                  <a:pt x="555625" y="165988"/>
                </a:cubicBezTo>
                <a:cubicBezTo>
                  <a:pt x="536575" y="205676"/>
                  <a:pt x="466725" y="261238"/>
                  <a:pt x="466725" y="261238"/>
                </a:cubicBezTo>
              </a:path>
            </a:pathLst>
          </a:custGeom>
          <a:ln w="38100" cmpd="sng">
            <a:solidFill>
              <a:srgbClr val="FF0000"/>
            </a:solidFill>
            <a:tailEnd type="arrow" w="lg" len="lg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43"/>
          <p:cNvSpPr>
            <a:spLocks noChangeAspect="1"/>
          </p:cNvSpPr>
          <p:nvPr/>
        </p:nvSpPr>
        <p:spPr>
          <a:xfrm>
            <a:off x="1343222" y="2589961"/>
            <a:ext cx="283875" cy="287745"/>
          </a:xfrm>
          <a:custGeom>
            <a:avLst/>
            <a:gdLst>
              <a:gd name="connsiteX0" fmla="*/ 0 w 547161"/>
              <a:gd name="connsiteY0" fmla="*/ 30365 h 265315"/>
              <a:gd name="connsiteX1" fmla="*/ 365125 w 547161"/>
              <a:gd name="connsiteY1" fmla="*/ 11315 h 265315"/>
              <a:gd name="connsiteX2" fmla="*/ 546100 w 547161"/>
              <a:gd name="connsiteY2" fmla="*/ 182765 h 265315"/>
              <a:gd name="connsiteX3" fmla="*/ 444500 w 547161"/>
              <a:gd name="connsiteY3" fmla="*/ 265315 h 265315"/>
              <a:gd name="connsiteX0" fmla="*/ 0 w 628462"/>
              <a:gd name="connsiteY0" fmla="*/ 3533 h 238483"/>
              <a:gd name="connsiteX1" fmla="*/ 593725 w 628462"/>
              <a:gd name="connsiteY1" fmla="*/ 95608 h 238483"/>
              <a:gd name="connsiteX2" fmla="*/ 546100 w 628462"/>
              <a:gd name="connsiteY2" fmla="*/ 155933 h 238483"/>
              <a:gd name="connsiteX3" fmla="*/ 444500 w 628462"/>
              <a:gd name="connsiteY3" fmla="*/ 238483 h 238483"/>
              <a:gd name="connsiteX0" fmla="*/ 0 w 579264"/>
              <a:gd name="connsiteY0" fmla="*/ 13587 h 248537"/>
              <a:gd name="connsiteX1" fmla="*/ 530225 w 579264"/>
              <a:gd name="connsiteY1" fmla="*/ 23112 h 248537"/>
              <a:gd name="connsiteX2" fmla="*/ 546100 w 579264"/>
              <a:gd name="connsiteY2" fmla="*/ 165987 h 248537"/>
              <a:gd name="connsiteX3" fmla="*/ 444500 w 579264"/>
              <a:gd name="connsiteY3" fmla="*/ 248537 h 248537"/>
              <a:gd name="connsiteX0" fmla="*/ 0 w 579264"/>
              <a:gd name="connsiteY0" fmla="*/ 16549 h 252442"/>
              <a:gd name="connsiteX1" fmla="*/ 530225 w 579264"/>
              <a:gd name="connsiteY1" fmla="*/ 26074 h 252442"/>
              <a:gd name="connsiteX2" fmla="*/ 546100 w 579264"/>
              <a:gd name="connsiteY2" fmla="*/ 222924 h 252442"/>
              <a:gd name="connsiteX3" fmla="*/ 444500 w 579264"/>
              <a:gd name="connsiteY3" fmla="*/ 251499 h 252442"/>
              <a:gd name="connsiteX0" fmla="*/ 0 w 564543"/>
              <a:gd name="connsiteY0" fmla="*/ 13588 h 248538"/>
              <a:gd name="connsiteX1" fmla="*/ 530225 w 564543"/>
              <a:gd name="connsiteY1" fmla="*/ 23113 h 248538"/>
              <a:gd name="connsiteX2" fmla="*/ 504825 w 564543"/>
              <a:gd name="connsiteY2" fmla="*/ 165988 h 248538"/>
              <a:gd name="connsiteX3" fmla="*/ 444500 w 564543"/>
              <a:gd name="connsiteY3" fmla="*/ 248538 h 248538"/>
              <a:gd name="connsiteX0" fmla="*/ 0 w 566415"/>
              <a:gd name="connsiteY0" fmla="*/ 13588 h 248538"/>
              <a:gd name="connsiteX1" fmla="*/ 530225 w 566415"/>
              <a:gd name="connsiteY1" fmla="*/ 23113 h 248538"/>
              <a:gd name="connsiteX2" fmla="*/ 504825 w 566415"/>
              <a:gd name="connsiteY2" fmla="*/ 165988 h 248538"/>
              <a:gd name="connsiteX3" fmla="*/ 444500 w 566415"/>
              <a:gd name="connsiteY3" fmla="*/ 248538 h 248538"/>
              <a:gd name="connsiteX0" fmla="*/ 0 w 565460"/>
              <a:gd name="connsiteY0" fmla="*/ 13588 h 261238"/>
              <a:gd name="connsiteX1" fmla="*/ 530225 w 565460"/>
              <a:gd name="connsiteY1" fmla="*/ 23113 h 261238"/>
              <a:gd name="connsiteX2" fmla="*/ 504825 w 565460"/>
              <a:gd name="connsiteY2" fmla="*/ 165988 h 261238"/>
              <a:gd name="connsiteX3" fmla="*/ 415925 w 565460"/>
              <a:gd name="connsiteY3" fmla="*/ 261238 h 261238"/>
              <a:gd name="connsiteX0" fmla="*/ 0 w 620007"/>
              <a:gd name="connsiteY0" fmla="*/ 13588 h 261238"/>
              <a:gd name="connsiteX1" fmla="*/ 581025 w 620007"/>
              <a:gd name="connsiteY1" fmla="*/ 23113 h 261238"/>
              <a:gd name="connsiteX2" fmla="*/ 555625 w 620007"/>
              <a:gd name="connsiteY2" fmla="*/ 165988 h 261238"/>
              <a:gd name="connsiteX3" fmla="*/ 466725 w 620007"/>
              <a:gd name="connsiteY3" fmla="*/ 261238 h 261238"/>
              <a:gd name="connsiteX0" fmla="*/ 0 w 567451"/>
              <a:gd name="connsiteY0" fmla="*/ 1983 h 249633"/>
              <a:gd name="connsiteX1" fmla="*/ 149225 w 567451"/>
              <a:gd name="connsiteY1" fmla="*/ 176608 h 249633"/>
              <a:gd name="connsiteX2" fmla="*/ 555625 w 567451"/>
              <a:gd name="connsiteY2" fmla="*/ 154383 h 249633"/>
              <a:gd name="connsiteX3" fmla="*/ 466725 w 567451"/>
              <a:gd name="connsiteY3" fmla="*/ 249633 h 249633"/>
              <a:gd name="connsiteX0" fmla="*/ 0 w 466725"/>
              <a:gd name="connsiteY0" fmla="*/ 2161 h 249811"/>
              <a:gd name="connsiteX1" fmla="*/ 149225 w 466725"/>
              <a:gd name="connsiteY1" fmla="*/ 176786 h 249811"/>
              <a:gd name="connsiteX2" fmla="*/ 466725 w 466725"/>
              <a:gd name="connsiteY2" fmla="*/ 249811 h 249811"/>
              <a:gd name="connsiteX0" fmla="*/ 0 w 200025"/>
              <a:gd name="connsiteY0" fmla="*/ 2063 h 198913"/>
              <a:gd name="connsiteX1" fmla="*/ 149225 w 200025"/>
              <a:gd name="connsiteY1" fmla="*/ 176688 h 198913"/>
              <a:gd name="connsiteX2" fmla="*/ 200025 w 200025"/>
              <a:gd name="connsiteY2" fmla="*/ 198913 h 198913"/>
              <a:gd name="connsiteX0" fmla="*/ 0 w 200025"/>
              <a:gd name="connsiteY0" fmla="*/ 0 h 196850"/>
              <a:gd name="connsiteX1" fmla="*/ 200025 w 200025"/>
              <a:gd name="connsiteY1" fmla="*/ 196850 h 196850"/>
              <a:gd name="connsiteX0" fmla="*/ 0 w 200025"/>
              <a:gd name="connsiteY0" fmla="*/ 0 h 196850"/>
              <a:gd name="connsiteX1" fmla="*/ 84842 w 200025"/>
              <a:gd name="connsiteY1" fmla="*/ 79373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75317 w 200025"/>
              <a:gd name="connsiteY1" fmla="*/ 13969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126117 w 200025"/>
              <a:gd name="connsiteY1" fmla="*/ 123823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45155 w 200025"/>
              <a:gd name="connsiteY1" fmla="*/ 120648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75318 w 200025"/>
              <a:gd name="connsiteY1" fmla="*/ 96836 h 196850"/>
              <a:gd name="connsiteX2" fmla="*/ 200025 w 200025"/>
              <a:gd name="connsiteY2" fmla="*/ 196850 h 196850"/>
              <a:gd name="connsiteX0" fmla="*/ 0 w 200025"/>
              <a:gd name="connsiteY0" fmla="*/ 0 h 196850"/>
              <a:gd name="connsiteX1" fmla="*/ 75318 w 200025"/>
              <a:gd name="connsiteY1" fmla="*/ 96836 h 196850"/>
              <a:gd name="connsiteX2" fmla="*/ 200025 w 200025"/>
              <a:gd name="connsiteY2" fmla="*/ 196850 h 196850"/>
              <a:gd name="connsiteX0" fmla="*/ 0 w 111125"/>
              <a:gd name="connsiteY0" fmla="*/ 0 h 114300"/>
              <a:gd name="connsiteX1" fmla="*/ 75318 w 111125"/>
              <a:gd name="connsiteY1" fmla="*/ 96836 h 114300"/>
              <a:gd name="connsiteX2" fmla="*/ 111125 w 111125"/>
              <a:gd name="connsiteY2" fmla="*/ 114300 h 114300"/>
              <a:gd name="connsiteX0" fmla="*/ 0 w 111125"/>
              <a:gd name="connsiteY0" fmla="*/ 0 h 114300"/>
              <a:gd name="connsiteX1" fmla="*/ 22931 w 111125"/>
              <a:gd name="connsiteY1" fmla="*/ 74611 h 114300"/>
              <a:gd name="connsiteX2" fmla="*/ 111125 w 111125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125" h="114300">
                <a:moveTo>
                  <a:pt x="0" y="0"/>
                </a:moveTo>
                <a:cubicBezTo>
                  <a:pt x="51565" y="40216"/>
                  <a:pt x="4410" y="55561"/>
                  <a:pt x="22931" y="74611"/>
                </a:cubicBezTo>
                <a:cubicBezTo>
                  <a:pt x="41452" y="93661"/>
                  <a:pt x="-11112" y="67733"/>
                  <a:pt x="111125" y="114300"/>
                </a:cubicBezTo>
              </a:path>
            </a:pathLst>
          </a:custGeom>
          <a:ln w="38100" cmpd="sng">
            <a:solidFill>
              <a:srgbClr val="FF0000"/>
            </a:solidFill>
            <a:tailEnd type="arrow" w="lg" len="lg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2915119" y="-43295"/>
            <a:ext cx="3275199" cy="598936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Daily ice retreat</a:t>
            </a:r>
            <a:endParaRPr lang="en-US" sz="2800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9518" y="2793244"/>
            <a:ext cx="2287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</a:t>
            </a:r>
            <a:r>
              <a:rPr lang="en-US" sz="2400" i="1" dirty="0" smtClean="0"/>
              <a:t>low</a:t>
            </a:r>
            <a:r>
              <a:rPr lang="en-US" sz="2400" dirty="0" smtClean="0"/>
              <a:t>: “</a:t>
            </a:r>
            <a:r>
              <a:rPr lang="en-US" sz="2400" b="1" dirty="0" smtClean="0"/>
              <a:t>Loitering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885966" y="3780988"/>
            <a:ext cx="2581519" cy="100489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Loitering ice edge:</a:t>
            </a:r>
            <a:endParaRPr lang="en-US" sz="2000" dirty="0" smtClean="0"/>
          </a:p>
          <a:p>
            <a:pPr marL="288925" lvl="1">
              <a:lnSpc>
                <a:spcPct val="110000"/>
              </a:lnSpc>
            </a:pPr>
            <a:r>
              <a:rPr lang="en-US" dirty="0" smtClean="0">
                <a:latin typeface="Arial Narrow"/>
                <a:cs typeface="Arial Narrow"/>
              </a:rPr>
              <a:t>≤ 8 km/day*</a:t>
            </a:r>
          </a:p>
          <a:p>
            <a:pPr marL="288925" lvl="1">
              <a:lnSpc>
                <a:spcPct val="110000"/>
              </a:lnSpc>
            </a:pPr>
            <a:r>
              <a:rPr lang="en-US" dirty="0" smtClean="0">
                <a:latin typeface="Arial Narrow"/>
                <a:cs typeface="Arial Narrow"/>
              </a:rPr>
              <a:t>≥ 4 days in a 25 km pixel</a:t>
            </a:r>
            <a:endParaRPr lang="en-US" dirty="0">
              <a:latin typeface="Arial Narrow"/>
              <a:cs typeface="Arial Narrow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52914" y="5064621"/>
            <a:ext cx="2287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*Ave </a:t>
            </a:r>
            <a:r>
              <a:rPr lang="en-US" sz="1400" b="1" dirty="0">
                <a:solidFill>
                  <a:srgbClr val="000090"/>
                </a:solidFill>
              </a:rPr>
              <a:t>ice speed 8-12 km/day</a:t>
            </a:r>
          </a:p>
          <a:p>
            <a:pPr algn="ctr"/>
            <a:endParaRPr lang="en-US" sz="400" dirty="0" smtClean="0">
              <a:solidFill>
                <a:srgbClr val="000090"/>
              </a:solidFill>
            </a:endParaRPr>
          </a:p>
          <a:p>
            <a:pPr algn="ctr"/>
            <a:r>
              <a:rPr lang="en-US" sz="1400" dirty="0" err="1" smtClean="0">
                <a:solidFill>
                  <a:srgbClr val="000090"/>
                </a:solidFill>
              </a:rPr>
              <a:t>Spreen</a:t>
            </a:r>
            <a:r>
              <a:rPr lang="en-US" sz="1400" dirty="0" smtClean="0">
                <a:solidFill>
                  <a:srgbClr val="000090"/>
                </a:solidFill>
              </a:rPr>
              <a:t> et al. </a:t>
            </a:r>
            <a:r>
              <a:rPr lang="en-US" sz="1400" i="1" dirty="0" smtClean="0">
                <a:solidFill>
                  <a:srgbClr val="000090"/>
                </a:solidFill>
              </a:rPr>
              <a:t>(GRL, 2011)</a:t>
            </a:r>
          </a:p>
          <a:p>
            <a:pPr algn="ctr"/>
            <a:r>
              <a:rPr lang="en-US" sz="1400" dirty="0" err="1" smtClean="0">
                <a:solidFill>
                  <a:srgbClr val="000090"/>
                </a:solidFill>
              </a:rPr>
              <a:t>Olason</a:t>
            </a:r>
            <a:r>
              <a:rPr lang="en-US" sz="1400" dirty="0" smtClean="0">
                <a:solidFill>
                  <a:srgbClr val="000090"/>
                </a:solidFill>
              </a:rPr>
              <a:t> &amp; </a:t>
            </a:r>
            <a:r>
              <a:rPr lang="en-US" sz="1400" dirty="0" err="1" smtClean="0">
                <a:solidFill>
                  <a:srgbClr val="000090"/>
                </a:solidFill>
              </a:rPr>
              <a:t>Notz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i="1" dirty="0" smtClean="0">
                <a:solidFill>
                  <a:srgbClr val="000090"/>
                </a:solidFill>
              </a:rPr>
              <a:t>(JGR, 2014)</a:t>
            </a:r>
          </a:p>
          <a:p>
            <a:pPr algn="ctr"/>
            <a:endParaRPr lang="en-US" sz="1400" dirty="0"/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5401365" y="536603"/>
            <a:ext cx="2890661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&amp;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Ermold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(JGR, 2015)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949546" y="1914564"/>
            <a:ext cx="6897457" cy="3182220"/>
            <a:chOff x="949545" y="3440753"/>
            <a:chExt cx="6897457" cy="31822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6682"/>
            <a:stretch/>
          </p:blipFill>
          <p:spPr>
            <a:xfrm>
              <a:off x="1337528" y="3440753"/>
              <a:ext cx="6509474" cy="290649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322104" y="4559616"/>
              <a:ext cx="162421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pressure (</a:t>
              </a:r>
              <a:r>
                <a:rPr lang="en-US" dirty="0" err="1" smtClean="0">
                  <a:solidFill>
                    <a:srgbClr val="0000FF"/>
                  </a:solidFill>
                </a:rPr>
                <a:t>dbar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2159" y="6079488"/>
              <a:ext cx="9209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 Narrow"/>
                  <a:cs typeface="Arial Narrow"/>
                </a:rPr>
                <a:t>ice motion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972517" y="5809288"/>
              <a:ext cx="216166" cy="33099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2485912" y="5809289"/>
              <a:ext cx="141859" cy="36476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237086" y="6099753"/>
              <a:ext cx="15174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 Narrow"/>
                  <a:cs typeface="Arial Narrow"/>
                </a:rPr>
                <a:t>ridging/rafting</a:t>
              </a:r>
            </a:p>
            <a:p>
              <a:pPr algn="ctr"/>
              <a:r>
                <a:rPr lang="en-US" sz="1400" i="1" dirty="0" smtClean="0">
                  <a:latin typeface="Arial Narrow"/>
                  <a:cs typeface="Arial Narrow"/>
                </a:rPr>
                <a:t>upper T's &lt; freezing</a:t>
              </a:r>
              <a:endParaRPr lang="en-US" sz="1400" i="1" dirty="0">
                <a:latin typeface="Arial Narrow"/>
                <a:cs typeface="Arial Narrow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6477000" y="5809290"/>
              <a:ext cx="28254" cy="36291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6706676" y="5809290"/>
              <a:ext cx="28254" cy="36291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248556" y="6140283"/>
              <a:ext cx="692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 Narrow"/>
                  <a:cs typeface="Arial Narrow"/>
                </a:rPr>
                <a:t>release</a:t>
              </a:r>
              <a:endParaRPr lang="en-US" sz="1400" b="1" dirty="0">
                <a:latin typeface="Arial Narrow"/>
                <a:cs typeface="Arial Narrow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528223" y="2323499"/>
            <a:ext cx="5231720" cy="1039511"/>
            <a:chOff x="3528222" y="3849688"/>
            <a:chExt cx="5231720" cy="1039511"/>
          </a:xfrm>
        </p:grpSpPr>
        <p:sp>
          <p:nvSpPr>
            <p:cNvPr id="35" name="TextBox 34"/>
            <p:cNvSpPr txBox="1"/>
            <p:nvPr/>
          </p:nvSpPr>
          <p:spPr>
            <a:xfrm>
              <a:off x="4601871" y="3976420"/>
              <a:ext cx="4158071" cy="60221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u="sng" dirty="0" smtClean="0"/>
                <a:t>Confucius</a:t>
              </a:r>
              <a:r>
                <a:rPr lang="en-US" sz="1400" dirty="0" smtClean="0"/>
                <a:t>: </a:t>
              </a:r>
              <a:r>
                <a:rPr lang="en-US" sz="1400" dirty="0" smtClean="0">
                  <a:latin typeface="Apple Chancery"/>
                  <a:cs typeface="Apple Chancery"/>
                </a:rPr>
                <a:t>“</a:t>
              </a:r>
              <a:r>
                <a:rPr lang="en-US" sz="1400" dirty="0">
                  <a:latin typeface="Apple Chancery"/>
                  <a:cs typeface="Apple Chancery"/>
                </a:rPr>
                <a:t>The green reed </a:t>
              </a:r>
              <a:r>
                <a:rPr lang="en-US" sz="1400" dirty="0" smtClean="0">
                  <a:latin typeface="Apple Chancery"/>
                  <a:cs typeface="Apple Chancery"/>
                </a:rPr>
                <a:t>that bends </a:t>
              </a:r>
              <a:r>
                <a:rPr lang="en-US" sz="1400" dirty="0">
                  <a:latin typeface="Apple Chancery"/>
                  <a:cs typeface="Apple Chancery"/>
                </a:rPr>
                <a:t>in the wind is stronger than the mighty oak </a:t>
              </a:r>
              <a:r>
                <a:rPr lang="en-US" sz="1400" dirty="0" smtClean="0">
                  <a:latin typeface="Apple Chancery"/>
                  <a:cs typeface="Apple Chancery"/>
                </a:rPr>
                <a:t>that breaks in a storm.</a:t>
              </a:r>
              <a:r>
                <a:rPr lang="en-US" sz="1400" dirty="0">
                  <a:latin typeface="Apple Chancery"/>
                  <a:cs typeface="Apple Chancery"/>
                </a:rPr>
                <a:t>”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8222" y="3849688"/>
              <a:ext cx="1039511" cy="1039511"/>
            </a:xfrm>
            <a:prstGeom prst="rect">
              <a:avLst/>
            </a:prstGeom>
            <a:ln>
              <a:solidFill>
                <a:srgbClr val="0000FF"/>
              </a:solidFill>
            </a:ln>
            <a:effectLst>
              <a:glow rad="101600">
                <a:schemeClr val="bg1">
                  <a:alpha val="90000"/>
                </a:schemeClr>
              </a:glow>
            </a:effectLst>
          </p:spPr>
        </p:pic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2197100" y="0"/>
            <a:ext cx="5041900" cy="863599"/>
          </a:xfrm>
          <a:prstGeom prst="rect">
            <a:avLst/>
          </a:prstGeom>
          <a:solidFill>
            <a:schemeClr val="bg1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12700" dir="5400000" algn="ctr" rotWithShape="0">
                    <a:srgbClr val="FF66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Comic Sans MS" charset="0"/>
              </a:rPr>
              <a:t>The</a:t>
            </a:r>
            <a:r>
              <a:rPr lang="en-US" sz="3600" b="1" smtClean="0">
                <a:latin typeface="Comic Sans MS" charset="0"/>
              </a:rPr>
              <a:t> </a:t>
            </a:r>
            <a:r>
              <a:rPr lang="en-US" sz="3600" b="1" u="sng" smtClean="0">
                <a:solidFill>
                  <a:srgbClr val="FF3300"/>
                </a:solidFill>
                <a:latin typeface="Comic Sans MS" charset="0"/>
              </a:rPr>
              <a:t>UpTempO</a:t>
            </a:r>
            <a:r>
              <a:rPr lang="en-US" sz="3600" b="1" smtClean="0">
                <a:latin typeface="Comic Sans MS" charset="0"/>
              </a:rPr>
              <a:t> </a:t>
            </a:r>
            <a:r>
              <a:rPr lang="en-US" sz="3600" smtClean="0">
                <a:latin typeface="Comic Sans MS" charset="0"/>
              </a:rPr>
              <a:t>buoy</a:t>
            </a:r>
            <a:endParaRPr lang="en-US" sz="3600" i="1" dirty="0">
              <a:latin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8730" y="891663"/>
            <a:ext cx="3701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→ </a:t>
            </a:r>
            <a:r>
              <a:rPr lang="en-US" sz="2400" i="1" dirty="0" smtClean="0">
                <a:latin typeface="Times" charset="0"/>
                <a:ea typeface="Times" charset="0"/>
                <a:cs typeface="Times" charset="0"/>
              </a:rPr>
              <a:t>response to ice ridging </a:t>
            </a:r>
            <a:r>
              <a:rPr lang="en-US" sz="2400" dirty="0" smtClean="0"/>
              <a:t>←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682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3" t="66492" r="33972" b="-591"/>
          <a:stretch>
            <a:fillRect/>
          </a:stretch>
        </p:blipFill>
        <p:spPr bwMode="auto">
          <a:xfrm>
            <a:off x="57151" y="4551363"/>
            <a:ext cx="18208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3" name="Picture 3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t="66492" r="67325" b="-591"/>
          <a:stretch>
            <a:fillRect/>
          </a:stretch>
        </p:blipFill>
        <p:spPr bwMode="auto">
          <a:xfrm>
            <a:off x="3771904" y="2747963"/>
            <a:ext cx="17319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4" name="Picture 4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32047" r="531" b="33537"/>
          <a:stretch>
            <a:fillRect/>
          </a:stretch>
        </p:blipFill>
        <p:spPr bwMode="auto">
          <a:xfrm>
            <a:off x="142875" y="2679707"/>
            <a:ext cx="3551238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5" name="Picture 5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1" t="32047" r="67000" b="33537"/>
          <a:stretch>
            <a:fillRect/>
          </a:stretch>
        </p:blipFill>
        <p:spPr bwMode="auto">
          <a:xfrm>
            <a:off x="3657600" y="838203"/>
            <a:ext cx="1860550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279404" y="46402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2006</a:t>
            </a:r>
          </a:p>
        </p:txBody>
      </p:sp>
      <p:pic>
        <p:nvPicPr>
          <p:cNvPr id="604167" name="Picture 7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b="67838"/>
          <a:stretch>
            <a:fillRect/>
          </a:stretch>
        </p:blipFill>
        <p:spPr bwMode="auto">
          <a:xfrm>
            <a:off x="157167" y="901700"/>
            <a:ext cx="3552825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8" name="Rectangle 8"/>
          <p:cNvSpPr>
            <a:spLocks noChangeArrowheads="1"/>
          </p:cNvSpPr>
          <p:nvPr/>
        </p:nvSpPr>
        <p:spPr bwMode="auto">
          <a:xfrm>
            <a:off x="1066800" y="460381"/>
            <a:ext cx="4572000" cy="5492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69" name="Text Box 9"/>
          <p:cNvSpPr txBox="1">
            <a:spLocks noChangeArrowheads="1"/>
          </p:cNvSpPr>
          <p:nvPr/>
        </p:nvSpPr>
        <p:spPr bwMode="auto">
          <a:xfrm>
            <a:off x="2068517" y="10398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2001</a:t>
            </a:r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3873504" y="1044581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2002</a:t>
            </a:r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3873504" y="28495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2005</a:t>
            </a:r>
          </a:p>
        </p:txBody>
      </p:sp>
      <p:sp>
        <p:nvSpPr>
          <p:cNvPr id="604172" name="Text Box 12"/>
          <p:cNvSpPr txBox="1">
            <a:spLocks noChangeArrowheads="1"/>
          </p:cNvSpPr>
          <p:nvPr/>
        </p:nvSpPr>
        <p:spPr bwMode="auto">
          <a:xfrm>
            <a:off x="2082800" y="2855919"/>
            <a:ext cx="4231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2004</a:t>
            </a:r>
          </a:p>
        </p:txBody>
      </p:sp>
      <p:sp>
        <p:nvSpPr>
          <p:cNvPr id="604173" name="Text Box 13"/>
          <p:cNvSpPr txBox="1">
            <a:spLocks noChangeArrowheads="1"/>
          </p:cNvSpPr>
          <p:nvPr/>
        </p:nvSpPr>
        <p:spPr bwMode="auto">
          <a:xfrm>
            <a:off x="298453" y="28686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2003</a:t>
            </a:r>
          </a:p>
        </p:txBody>
      </p:sp>
      <p:sp>
        <p:nvSpPr>
          <p:cNvPr id="604174" name="Rectangle 14"/>
          <p:cNvSpPr>
            <a:spLocks noChangeArrowheads="1"/>
          </p:cNvSpPr>
          <p:nvPr/>
        </p:nvSpPr>
        <p:spPr bwMode="auto">
          <a:xfrm>
            <a:off x="0" y="4572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5" name="Rectangle 15"/>
          <p:cNvSpPr>
            <a:spLocks noChangeArrowheads="1"/>
          </p:cNvSpPr>
          <p:nvPr/>
        </p:nvSpPr>
        <p:spPr bwMode="auto">
          <a:xfrm>
            <a:off x="522288" y="4572006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6" name="Rectangle 16"/>
          <p:cNvSpPr>
            <a:spLocks noChangeArrowheads="1"/>
          </p:cNvSpPr>
          <p:nvPr/>
        </p:nvSpPr>
        <p:spPr bwMode="auto">
          <a:xfrm>
            <a:off x="606425" y="2752731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7" name="Text Box 17"/>
          <p:cNvSpPr txBox="1">
            <a:spLocks noChangeArrowheads="1"/>
          </p:cNvSpPr>
          <p:nvPr/>
        </p:nvSpPr>
        <p:spPr bwMode="auto">
          <a:xfrm>
            <a:off x="470599" y="2452694"/>
            <a:ext cx="51296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Greenland</a:t>
            </a:r>
          </a:p>
        </p:txBody>
      </p:sp>
      <p:sp>
        <p:nvSpPr>
          <p:cNvPr id="604178" name="Text Box 18"/>
          <p:cNvSpPr txBox="1">
            <a:spLocks noChangeArrowheads="1"/>
          </p:cNvSpPr>
          <p:nvPr/>
        </p:nvSpPr>
        <p:spPr bwMode="auto">
          <a:xfrm>
            <a:off x="493691" y="1158881"/>
            <a:ext cx="33342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Alaska</a:t>
            </a:r>
          </a:p>
        </p:txBody>
      </p:sp>
      <p:sp>
        <p:nvSpPr>
          <p:cNvPr id="604179" name="Text Box 19"/>
          <p:cNvSpPr txBox="1">
            <a:spLocks noChangeArrowheads="1"/>
          </p:cNvSpPr>
          <p:nvPr/>
        </p:nvSpPr>
        <p:spPr bwMode="auto">
          <a:xfrm>
            <a:off x="1423111" y="1054106"/>
            <a:ext cx="34624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Russia</a:t>
            </a:r>
          </a:p>
        </p:txBody>
      </p:sp>
      <p:sp>
        <p:nvSpPr>
          <p:cNvPr id="604181" name="Text Box 21" descr="Light vertical"/>
          <p:cNvSpPr txBox="1">
            <a:spLocks noChangeArrowheads="1"/>
          </p:cNvSpPr>
          <p:nvPr/>
        </p:nvSpPr>
        <p:spPr bwMode="auto">
          <a:xfrm>
            <a:off x="928505" y="1851025"/>
            <a:ext cx="398822" cy="4493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Sept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sea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  ice</a:t>
            </a:r>
          </a:p>
        </p:txBody>
      </p:sp>
      <p:sp>
        <p:nvSpPr>
          <p:cNvPr id="604183" name="Text Box 23"/>
          <p:cNvSpPr txBox="1">
            <a:spLocks noChangeArrowheads="1"/>
          </p:cNvSpPr>
          <p:nvPr/>
        </p:nvSpPr>
        <p:spPr bwMode="auto">
          <a:xfrm>
            <a:off x="209553" y="9255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2000</a:t>
            </a:r>
          </a:p>
        </p:txBody>
      </p:sp>
      <p:sp>
        <p:nvSpPr>
          <p:cNvPr id="604191" name="Text Box 31"/>
          <p:cNvSpPr txBox="1">
            <a:spLocks noChangeArrowheads="1"/>
          </p:cNvSpPr>
          <p:nvPr/>
        </p:nvSpPr>
        <p:spPr bwMode="auto">
          <a:xfrm>
            <a:off x="6638928" y="2714525"/>
            <a:ext cx="2148649" cy="3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(relative to 1982-2007 mean)</a:t>
            </a:r>
          </a:p>
        </p:txBody>
      </p:sp>
      <p:sp>
        <p:nvSpPr>
          <p:cNvPr id="604194" name="Text Box 34"/>
          <p:cNvSpPr txBox="1">
            <a:spLocks noChangeArrowheads="1"/>
          </p:cNvSpPr>
          <p:nvPr/>
        </p:nvSpPr>
        <p:spPr bwMode="auto">
          <a:xfrm>
            <a:off x="6308420" y="2187476"/>
            <a:ext cx="2770802" cy="55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Anomaly of Summer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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JAS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ea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urface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emperature (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C)</a:t>
            </a:r>
          </a:p>
        </p:txBody>
      </p:sp>
      <p:grpSp>
        <p:nvGrpSpPr>
          <p:cNvPr id="604195" name="Group 35"/>
          <p:cNvGrpSpPr>
            <a:grpSpLocks/>
          </p:cNvGrpSpPr>
          <p:nvPr/>
        </p:nvGrpSpPr>
        <p:grpSpPr bwMode="auto">
          <a:xfrm>
            <a:off x="5726117" y="1047657"/>
            <a:ext cx="623887" cy="2995613"/>
            <a:chOff x="3607" y="864"/>
            <a:chExt cx="393" cy="1887"/>
          </a:xfrm>
        </p:grpSpPr>
        <p:pic>
          <p:nvPicPr>
            <p:cNvPr id="604196" name="Picture 36" descr="colorbar_forFig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7"/>
            <a:stretch>
              <a:fillRect/>
            </a:stretch>
          </p:blipFill>
          <p:spPr bwMode="auto">
            <a:xfrm flipV="1">
              <a:off x="3798" y="864"/>
              <a:ext cx="202" cy="1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197" name="Text Box 37"/>
            <p:cNvSpPr txBox="1">
              <a:spLocks noChangeArrowheads="1"/>
            </p:cNvSpPr>
            <p:nvPr/>
          </p:nvSpPr>
          <p:spPr bwMode="auto">
            <a:xfrm>
              <a:off x="3657" y="101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2.5</a:t>
              </a:r>
            </a:p>
          </p:txBody>
        </p:sp>
        <p:sp>
          <p:nvSpPr>
            <p:cNvPr id="604198" name="Text Box 38"/>
            <p:cNvSpPr txBox="1">
              <a:spLocks noChangeArrowheads="1"/>
            </p:cNvSpPr>
            <p:nvPr/>
          </p:nvSpPr>
          <p:spPr bwMode="auto">
            <a:xfrm>
              <a:off x="3657" y="1335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1.5</a:t>
              </a:r>
            </a:p>
          </p:txBody>
        </p:sp>
        <p:sp>
          <p:nvSpPr>
            <p:cNvPr id="604199" name="Text Box 39"/>
            <p:cNvSpPr txBox="1">
              <a:spLocks noChangeArrowheads="1"/>
            </p:cNvSpPr>
            <p:nvPr/>
          </p:nvSpPr>
          <p:spPr bwMode="auto">
            <a:xfrm>
              <a:off x="3657" y="166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0.5</a:t>
              </a:r>
            </a:p>
          </p:txBody>
        </p:sp>
        <p:sp>
          <p:nvSpPr>
            <p:cNvPr id="604200" name="Text Box 40"/>
            <p:cNvSpPr txBox="1">
              <a:spLocks noChangeArrowheads="1"/>
            </p:cNvSpPr>
            <p:nvPr/>
          </p:nvSpPr>
          <p:spPr bwMode="auto">
            <a:xfrm>
              <a:off x="3607" y="183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-0.5</a:t>
              </a:r>
            </a:p>
          </p:txBody>
        </p:sp>
        <p:sp>
          <p:nvSpPr>
            <p:cNvPr id="604201" name="Text Box 41"/>
            <p:cNvSpPr txBox="1">
              <a:spLocks noChangeArrowheads="1"/>
            </p:cNvSpPr>
            <p:nvPr/>
          </p:nvSpPr>
          <p:spPr bwMode="auto">
            <a:xfrm>
              <a:off x="3611" y="216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-1.5</a:t>
              </a:r>
            </a:p>
          </p:txBody>
        </p:sp>
        <p:sp>
          <p:nvSpPr>
            <p:cNvPr id="604202" name="Text Box 42"/>
            <p:cNvSpPr txBox="1">
              <a:spLocks noChangeArrowheads="1"/>
            </p:cNvSpPr>
            <p:nvPr/>
          </p:nvSpPr>
          <p:spPr bwMode="auto">
            <a:xfrm>
              <a:off x="3607" y="2489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-2.5</a:t>
              </a:r>
            </a:p>
          </p:txBody>
        </p:sp>
      </p:grpSp>
      <p:grpSp>
        <p:nvGrpSpPr>
          <p:cNvPr id="604203" name="Group 43"/>
          <p:cNvGrpSpPr>
            <a:grpSpLocks/>
          </p:cNvGrpSpPr>
          <p:nvPr/>
        </p:nvGrpSpPr>
        <p:grpSpPr bwMode="auto">
          <a:xfrm>
            <a:off x="1946275" y="4545013"/>
            <a:ext cx="1733550" cy="1885950"/>
            <a:chOff x="1226" y="2863"/>
            <a:chExt cx="1092" cy="1188"/>
          </a:xfrm>
        </p:grpSpPr>
        <p:grpSp>
          <p:nvGrpSpPr>
            <p:cNvPr id="604204" name="Group 44"/>
            <p:cNvGrpSpPr>
              <a:grpSpLocks/>
            </p:cNvGrpSpPr>
            <p:nvPr/>
          </p:nvGrpSpPr>
          <p:grpSpPr bwMode="auto">
            <a:xfrm>
              <a:off x="1226" y="2916"/>
              <a:ext cx="1092" cy="1135"/>
              <a:chOff x="1226" y="2916"/>
              <a:chExt cx="1092" cy="1135"/>
            </a:xfrm>
          </p:grpSpPr>
          <p:pic>
            <p:nvPicPr>
              <p:cNvPr id="604205" name="Picture 45" descr="SSTseaic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415" t="67966" r="679" b="-591"/>
              <a:stretch>
                <a:fillRect/>
              </a:stretch>
            </p:blipFill>
            <p:spPr bwMode="auto">
              <a:xfrm>
                <a:off x="1226" y="2916"/>
                <a:ext cx="1092" cy="1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4206" name="Text Box 46"/>
              <p:cNvSpPr txBox="1">
                <a:spLocks noChangeArrowheads="1"/>
              </p:cNvSpPr>
              <p:nvPr/>
            </p:nvSpPr>
            <p:spPr bwMode="auto">
              <a:xfrm>
                <a:off x="1300" y="2927"/>
                <a:ext cx="265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Arial Narrow" charset="0"/>
                    <a:ea typeface="ＭＳ Ｐゴシック" charset="0"/>
                  </a:rPr>
                  <a:t>2007</a:t>
                </a:r>
              </a:p>
            </p:txBody>
          </p:sp>
        </p:grpSp>
        <p:sp>
          <p:nvSpPr>
            <p:cNvPr id="604208" name="Rectangle 48"/>
            <p:cNvSpPr>
              <a:spLocks noChangeArrowheads="1"/>
            </p:cNvSpPr>
            <p:nvPr/>
          </p:nvSpPr>
          <p:spPr bwMode="auto">
            <a:xfrm>
              <a:off x="1497" y="2863"/>
              <a:ext cx="453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1674812" y="174631"/>
            <a:ext cx="6108700" cy="7016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137160" rIns="82945" bIns="13716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Ice Retreat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Ocean Warming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394476" y="4046526"/>
            <a:ext cx="3630464" cy="1263284"/>
            <a:chOff x="5394476" y="4370476"/>
            <a:chExt cx="3630464" cy="1263284"/>
          </a:xfrm>
        </p:grpSpPr>
        <p:grpSp>
          <p:nvGrpSpPr>
            <p:cNvPr id="51" name="Group 50"/>
            <p:cNvGrpSpPr/>
            <p:nvPr/>
          </p:nvGrpSpPr>
          <p:grpSpPr>
            <a:xfrm>
              <a:off x="5593301" y="4462269"/>
              <a:ext cx="3284267" cy="1100734"/>
              <a:chOff x="5593301" y="4462269"/>
              <a:chExt cx="3284267" cy="1100734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5593301" y="4802795"/>
                <a:ext cx="2852063" cy="760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  <a:latin typeface="Arial Narrow"/>
                    <a:cs typeface="Arial Narrow"/>
                  </a:rPr>
                  <a:t>Most of this is 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 Narrow"/>
                    <a:cs typeface="Arial Narrow"/>
                  </a:rPr>
                  <a:t>local solar input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1600" i="1" dirty="0" smtClean="0">
                    <a:solidFill>
                      <a:prstClr val="black"/>
                    </a:solidFill>
                    <a:latin typeface="Arial Narrow"/>
                    <a:cs typeface="Arial Narrow"/>
                  </a:rPr>
                  <a:t>Steele et al. JGR (2010)</a:t>
                </a:r>
                <a:endParaRPr lang="en-US" sz="1600" i="1" dirty="0">
                  <a:solidFill>
                    <a:prstClr val="black"/>
                  </a:solidFill>
                  <a:latin typeface="Arial Narrow"/>
                  <a:cs typeface="Arial Narrow"/>
                </a:endParaRPr>
              </a:p>
            </p:txBody>
          </p:sp>
          <p:pic>
            <p:nvPicPr>
              <p:cNvPr id="54" name="Picture 18" descr="sun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4943" y="4462269"/>
                <a:ext cx="682625" cy="538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Rectangle 51"/>
            <p:cNvSpPr/>
            <p:nvPr/>
          </p:nvSpPr>
          <p:spPr>
            <a:xfrm>
              <a:off x="5394476" y="4370476"/>
              <a:ext cx="3630464" cy="126328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485066" y="917575"/>
            <a:ext cx="2503236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(GRL, 2008)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98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3" t="66492" r="33972" b="-591"/>
          <a:stretch>
            <a:fillRect/>
          </a:stretch>
        </p:blipFill>
        <p:spPr bwMode="auto">
          <a:xfrm>
            <a:off x="57151" y="4551363"/>
            <a:ext cx="18208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3" name="Picture 3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t="66492" r="67325" b="-591"/>
          <a:stretch>
            <a:fillRect/>
          </a:stretch>
        </p:blipFill>
        <p:spPr bwMode="auto">
          <a:xfrm>
            <a:off x="3771904" y="2747963"/>
            <a:ext cx="17319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4" name="Picture 4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32047" r="531" b="33537"/>
          <a:stretch>
            <a:fillRect/>
          </a:stretch>
        </p:blipFill>
        <p:spPr bwMode="auto">
          <a:xfrm>
            <a:off x="142875" y="2679707"/>
            <a:ext cx="3551238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5" name="Picture 5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1" t="32047" r="67000" b="33537"/>
          <a:stretch>
            <a:fillRect/>
          </a:stretch>
        </p:blipFill>
        <p:spPr bwMode="auto">
          <a:xfrm>
            <a:off x="3657600" y="838203"/>
            <a:ext cx="1860550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279404" y="46402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2006</a:t>
            </a:r>
          </a:p>
        </p:txBody>
      </p:sp>
      <p:pic>
        <p:nvPicPr>
          <p:cNvPr id="604167" name="Picture 7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b="67838"/>
          <a:stretch>
            <a:fillRect/>
          </a:stretch>
        </p:blipFill>
        <p:spPr bwMode="auto">
          <a:xfrm>
            <a:off x="157167" y="901700"/>
            <a:ext cx="3552825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8" name="Rectangle 8"/>
          <p:cNvSpPr>
            <a:spLocks noChangeArrowheads="1"/>
          </p:cNvSpPr>
          <p:nvPr/>
        </p:nvSpPr>
        <p:spPr bwMode="auto">
          <a:xfrm>
            <a:off x="1066800" y="460381"/>
            <a:ext cx="4572000" cy="5492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69" name="Text Box 9"/>
          <p:cNvSpPr txBox="1">
            <a:spLocks noChangeArrowheads="1"/>
          </p:cNvSpPr>
          <p:nvPr/>
        </p:nvSpPr>
        <p:spPr bwMode="auto">
          <a:xfrm>
            <a:off x="2068517" y="10398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2001</a:t>
            </a:r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3873504" y="1044581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2002</a:t>
            </a:r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3873504" y="28495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2005</a:t>
            </a:r>
          </a:p>
        </p:txBody>
      </p:sp>
      <p:sp>
        <p:nvSpPr>
          <p:cNvPr id="604172" name="Text Box 12"/>
          <p:cNvSpPr txBox="1">
            <a:spLocks noChangeArrowheads="1"/>
          </p:cNvSpPr>
          <p:nvPr/>
        </p:nvSpPr>
        <p:spPr bwMode="auto">
          <a:xfrm>
            <a:off x="2082800" y="2855919"/>
            <a:ext cx="4231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2004</a:t>
            </a:r>
          </a:p>
        </p:txBody>
      </p:sp>
      <p:sp>
        <p:nvSpPr>
          <p:cNvPr id="604173" name="Text Box 13"/>
          <p:cNvSpPr txBox="1">
            <a:spLocks noChangeArrowheads="1"/>
          </p:cNvSpPr>
          <p:nvPr/>
        </p:nvSpPr>
        <p:spPr bwMode="auto">
          <a:xfrm>
            <a:off x="298453" y="28686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2003</a:t>
            </a:r>
          </a:p>
        </p:txBody>
      </p:sp>
      <p:sp>
        <p:nvSpPr>
          <p:cNvPr id="604174" name="Rectangle 14"/>
          <p:cNvSpPr>
            <a:spLocks noChangeArrowheads="1"/>
          </p:cNvSpPr>
          <p:nvPr/>
        </p:nvSpPr>
        <p:spPr bwMode="auto">
          <a:xfrm>
            <a:off x="0" y="4572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5" name="Rectangle 15"/>
          <p:cNvSpPr>
            <a:spLocks noChangeArrowheads="1"/>
          </p:cNvSpPr>
          <p:nvPr/>
        </p:nvSpPr>
        <p:spPr bwMode="auto">
          <a:xfrm>
            <a:off x="522288" y="4572006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6" name="Rectangle 16"/>
          <p:cNvSpPr>
            <a:spLocks noChangeArrowheads="1"/>
          </p:cNvSpPr>
          <p:nvPr/>
        </p:nvSpPr>
        <p:spPr bwMode="auto">
          <a:xfrm>
            <a:off x="606425" y="2752731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7" name="Text Box 17"/>
          <p:cNvSpPr txBox="1">
            <a:spLocks noChangeArrowheads="1"/>
          </p:cNvSpPr>
          <p:nvPr/>
        </p:nvSpPr>
        <p:spPr bwMode="auto">
          <a:xfrm>
            <a:off x="470599" y="2452694"/>
            <a:ext cx="51296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Greenland</a:t>
            </a:r>
          </a:p>
        </p:txBody>
      </p:sp>
      <p:sp>
        <p:nvSpPr>
          <p:cNvPr id="604178" name="Text Box 18"/>
          <p:cNvSpPr txBox="1">
            <a:spLocks noChangeArrowheads="1"/>
          </p:cNvSpPr>
          <p:nvPr/>
        </p:nvSpPr>
        <p:spPr bwMode="auto">
          <a:xfrm>
            <a:off x="493691" y="1158881"/>
            <a:ext cx="33342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Alaska</a:t>
            </a:r>
          </a:p>
        </p:txBody>
      </p:sp>
      <p:sp>
        <p:nvSpPr>
          <p:cNvPr id="604179" name="Text Box 19"/>
          <p:cNvSpPr txBox="1">
            <a:spLocks noChangeArrowheads="1"/>
          </p:cNvSpPr>
          <p:nvPr/>
        </p:nvSpPr>
        <p:spPr bwMode="auto">
          <a:xfrm>
            <a:off x="1423111" y="1054106"/>
            <a:ext cx="34624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Russia</a:t>
            </a:r>
          </a:p>
        </p:txBody>
      </p:sp>
      <p:sp>
        <p:nvSpPr>
          <p:cNvPr id="604181" name="Text Box 21" descr="Light vertical"/>
          <p:cNvSpPr txBox="1">
            <a:spLocks noChangeArrowheads="1"/>
          </p:cNvSpPr>
          <p:nvPr/>
        </p:nvSpPr>
        <p:spPr bwMode="auto">
          <a:xfrm>
            <a:off x="928505" y="1851025"/>
            <a:ext cx="398822" cy="4493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Sept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sea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  ice</a:t>
            </a:r>
          </a:p>
        </p:txBody>
      </p:sp>
      <p:sp>
        <p:nvSpPr>
          <p:cNvPr id="604183" name="Text Box 23"/>
          <p:cNvSpPr txBox="1">
            <a:spLocks noChangeArrowheads="1"/>
          </p:cNvSpPr>
          <p:nvPr/>
        </p:nvSpPr>
        <p:spPr bwMode="auto">
          <a:xfrm>
            <a:off x="209553" y="9255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2000</a:t>
            </a:r>
          </a:p>
        </p:txBody>
      </p:sp>
      <p:sp>
        <p:nvSpPr>
          <p:cNvPr id="604191" name="Text Box 31"/>
          <p:cNvSpPr txBox="1">
            <a:spLocks noChangeArrowheads="1"/>
          </p:cNvSpPr>
          <p:nvPr/>
        </p:nvSpPr>
        <p:spPr bwMode="auto">
          <a:xfrm>
            <a:off x="6638928" y="2714525"/>
            <a:ext cx="2148649" cy="3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(relative to 1982-2007 mean)</a:t>
            </a:r>
          </a:p>
        </p:txBody>
      </p:sp>
      <p:sp>
        <p:nvSpPr>
          <p:cNvPr id="604194" name="Text Box 34"/>
          <p:cNvSpPr txBox="1">
            <a:spLocks noChangeArrowheads="1"/>
          </p:cNvSpPr>
          <p:nvPr/>
        </p:nvSpPr>
        <p:spPr bwMode="auto">
          <a:xfrm>
            <a:off x="6308420" y="2187476"/>
            <a:ext cx="2770802" cy="55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Anomaly of Summer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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JAS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ea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urface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emperature (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C)</a:t>
            </a:r>
          </a:p>
        </p:txBody>
      </p:sp>
      <p:grpSp>
        <p:nvGrpSpPr>
          <p:cNvPr id="604195" name="Group 35"/>
          <p:cNvGrpSpPr>
            <a:grpSpLocks/>
          </p:cNvGrpSpPr>
          <p:nvPr/>
        </p:nvGrpSpPr>
        <p:grpSpPr bwMode="auto">
          <a:xfrm>
            <a:off x="5726117" y="1047657"/>
            <a:ext cx="623887" cy="2995613"/>
            <a:chOff x="3607" y="864"/>
            <a:chExt cx="393" cy="1887"/>
          </a:xfrm>
        </p:grpSpPr>
        <p:pic>
          <p:nvPicPr>
            <p:cNvPr id="604196" name="Picture 36" descr="colorbar_forFig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7"/>
            <a:stretch>
              <a:fillRect/>
            </a:stretch>
          </p:blipFill>
          <p:spPr bwMode="auto">
            <a:xfrm flipV="1">
              <a:off x="3798" y="864"/>
              <a:ext cx="202" cy="1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197" name="Text Box 37"/>
            <p:cNvSpPr txBox="1">
              <a:spLocks noChangeArrowheads="1"/>
            </p:cNvSpPr>
            <p:nvPr/>
          </p:nvSpPr>
          <p:spPr bwMode="auto">
            <a:xfrm>
              <a:off x="3657" y="101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2.5</a:t>
              </a:r>
            </a:p>
          </p:txBody>
        </p:sp>
        <p:sp>
          <p:nvSpPr>
            <p:cNvPr id="604198" name="Text Box 38"/>
            <p:cNvSpPr txBox="1">
              <a:spLocks noChangeArrowheads="1"/>
            </p:cNvSpPr>
            <p:nvPr/>
          </p:nvSpPr>
          <p:spPr bwMode="auto">
            <a:xfrm>
              <a:off x="3657" y="1335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1.5</a:t>
              </a:r>
            </a:p>
          </p:txBody>
        </p:sp>
        <p:sp>
          <p:nvSpPr>
            <p:cNvPr id="604199" name="Text Box 39"/>
            <p:cNvSpPr txBox="1">
              <a:spLocks noChangeArrowheads="1"/>
            </p:cNvSpPr>
            <p:nvPr/>
          </p:nvSpPr>
          <p:spPr bwMode="auto">
            <a:xfrm>
              <a:off x="3657" y="166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0.5</a:t>
              </a:r>
            </a:p>
          </p:txBody>
        </p:sp>
        <p:sp>
          <p:nvSpPr>
            <p:cNvPr id="604200" name="Text Box 40"/>
            <p:cNvSpPr txBox="1">
              <a:spLocks noChangeArrowheads="1"/>
            </p:cNvSpPr>
            <p:nvPr/>
          </p:nvSpPr>
          <p:spPr bwMode="auto">
            <a:xfrm>
              <a:off x="3607" y="183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-0.5</a:t>
              </a:r>
            </a:p>
          </p:txBody>
        </p:sp>
        <p:sp>
          <p:nvSpPr>
            <p:cNvPr id="604201" name="Text Box 41"/>
            <p:cNvSpPr txBox="1">
              <a:spLocks noChangeArrowheads="1"/>
            </p:cNvSpPr>
            <p:nvPr/>
          </p:nvSpPr>
          <p:spPr bwMode="auto">
            <a:xfrm>
              <a:off x="3611" y="216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-1.5</a:t>
              </a:r>
            </a:p>
          </p:txBody>
        </p:sp>
        <p:sp>
          <p:nvSpPr>
            <p:cNvPr id="604202" name="Text Box 42"/>
            <p:cNvSpPr txBox="1">
              <a:spLocks noChangeArrowheads="1"/>
            </p:cNvSpPr>
            <p:nvPr/>
          </p:nvSpPr>
          <p:spPr bwMode="auto">
            <a:xfrm>
              <a:off x="3607" y="2489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-2.5</a:t>
              </a:r>
            </a:p>
          </p:txBody>
        </p:sp>
      </p:grpSp>
      <p:grpSp>
        <p:nvGrpSpPr>
          <p:cNvPr id="604203" name="Group 43"/>
          <p:cNvGrpSpPr>
            <a:grpSpLocks/>
          </p:cNvGrpSpPr>
          <p:nvPr/>
        </p:nvGrpSpPr>
        <p:grpSpPr bwMode="auto">
          <a:xfrm>
            <a:off x="1946275" y="4545013"/>
            <a:ext cx="1733550" cy="1885950"/>
            <a:chOff x="1226" y="2863"/>
            <a:chExt cx="1092" cy="1188"/>
          </a:xfrm>
        </p:grpSpPr>
        <p:grpSp>
          <p:nvGrpSpPr>
            <p:cNvPr id="604204" name="Group 44"/>
            <p:cNvGrpSpPr>
              <a:grpSpLocks/>
            </p:cNvGrpSpPr>
            <p:nvPr/>
          </p:nvGrpSpPr>
          <p:grpSpPr bwMode="auto">
            <a:xfrm>
              <a:off x="1226" y="2916"/>
              <a:ext cx="1092" cy="1135"/>
              <a:chOff x="1226" y="2916"/>
              <a:chExt cx="1092" cy="1135"/>
            </a:xfrm>
          </p:grpSpPr>
          <p:pic>
            <p:nvPicPr>
              <p:cNvPr id="604205" name="Picture 45" descr="SSTseaic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415" t="67966" r="679" b="-591"/>
              <a:stretch>
                <a:fillRect/>
              </a:stretch>
            </p:blipFill>
            <p:spPr bwMode="auto">
              <a:xfrm>
                <a:off x="1226" y="2916"/>
                <a:ext cx="1092" cy="1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4206" name="Text Box 46"/>
              <p:cNvSpPr txBox="1">
                <a:spLocks noChangeArrowheads="1"/>
              </p:cNvSpPr>
              <p:nvPr/>
            </p:nvSpPr>
            <p:spPr bwMode="auto">
              <a:xfrm>
                <a:off x="1300" y="2927"/>
                <a:ext cx="265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Arial Narrow" charset="0"/>
                    <a:ea typeface="ＭＳ Ｐゴシック" charset="0"/>
                  </a:rPr>
                  <a:t>2007</a:t>
                </a:r>
              </a:p>
            </p:txBody>
          </p:sp>
        </p:grpSp>
        <p:sp>
          <p:nvSpPr>
            <p:cNvPr id="604208" name="Rectangle 48"/>
            <p:cNvSpPr>
              <a:spLocks noChangeArrowheads="1"/>
            </p:cNvSpPr>
            <p:nvPr/>
          </p:nvSpPr>
          <p:spPr bwMode="auto">
            <a:xfrm>
              <a:off x="1497" y="2863"/>
              <a:ext cx="453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1674812" y="174631"/>
            <a:ext cx="6108700" cy="7016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137160" rIns="82945" bIns="13716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Ice Retreat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Ocean Warming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394476" y="4046526"/>
            <a:ext cx="3630464" cy="1263284"/>
            <a:chOff x="5394476" y="4370476"/>
            <a:chExt cx="3630464" cy="1263284"/>
          </a:xfrm>
        </p:grpSpPr>
        <p:grpSp>
          <p:nvGrpSpPr>
            <p:cNvPr id="51" name="Group 50"/>
            <p:cNvGrpSpPr/>
            <p:nvPr/>
          </p:nvGrpSpPr>
          <p:grpSpPr>
            <a:xfrm>
              <a:off x="5593301" y="4462269"/>
              <a:ext cx="3284267" cy="1100734"/>
              <a:chOff x="5593301" y="4462269"/>
              <a:chExt cx="3284267" cy="1100734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5593301" y="4802795"/>
                <a:ext cx="2852063" cy="760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 smtClean="0">
                    <a:solidFill>
                      <a:prstClr val="black"/>
                    </a:solidFill>
                    <a:latin typeface="Arial Narrow"/>
                    <a:cs typeface="Arial Narrow"/>
                  </a:rPr>
                  <a:t>Most of this is </a:t>
                </a:r>
                <a:r>
                  <a:rPr lang="en-US" b="1" dirty="0" smtClean="0">
                    <a:solidFill>
                      <a:srgbClr val="FF0000"/>
                    </a:solidFill>
                    <a:latin typeface="Arial Narrow"/>
                    <a:cs typeface="Arial Narrow"/>
                  </a:rPr>
                  <a:t>local solar input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1600" i="1" dirty="0" smtClean="0">
                    <a:solidFill>
                      <a:prstClr val="black"/>
                    </a:solidFill>
                    <a:latin typeface="Arial Narrow"/>
                    <a:cs typeface="Arial Narrow"/>
                  </a:rPr>
                  <a:t>Steele et al. JGR (2010)</a:t>
                </a:r>
                <a:endParaRPr lang="en-US" sz="1600" i="1" dirty="0">
                  <a:solidFill>
                    <a:prstClr val="black"/>
                  </a:solidFill>
                  <a:latin typeface="Arial Narrow"/>
                  <a:cs typeface="Arial Narrow"/>
                </a:endParaRPr>
              </a:p>
            </p:txBody>
          </p:sp>
          <p:pic>
            <p:nvPicPr>
              <p:cNvPr id="54" name="Picture 18" descr="sun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DFEFF"/>
                  </a:clrFrom>
                  <a:clrTo>
                    <a:srgbClr val="FDFE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4943" y="4462269"/>
                <a:ext cx="682625" cy="538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Rectangle 51"/>
            <p:cNvSpPr/>
            <p:nvPr/>
          </p:nvSpPr>
          <p:spPr>
            <a:xfrm>
              <a:off x="5394476" y="4370476"/>
              <a:ext cx="3630464" cy="126328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485066" y="917575"/>
            <a:ext cx="2503236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(GRL, 2008)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334000" y="5087361"/>
            <a:ext cx="3500860" cy="1663700"/>
            <a:chOff x="5334000" y="5087361"/>
            <a:chExt cx="3500860" cy="1663700"/>
          </a:xfrm>
        </p:grpSpPr>
        <p:sp>
          <p:nvSpPr>
            <p:cNvPr id="47" name="Text Box 30"/>
            <p:cNvSpPr txBox="1">
              <a:spLocks noChangeArrowheads="1"/>
            </p:cNvSpPr>
            <p:nvPr/>
          </p:nvSpPr>
          <p:spPr bwMode="auto">
            <a:xfrm>
              <a:off x="5334000" y="5903678"/>
              <a:ext cx="3500860" cy="533479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945" tIns="137160" rIns="82945" bIns="137160">
              <a:spAutoFit/>
            </a:bodyPr>
            <a:lstStyle>
              <a:lvl1pPr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4143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28675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44600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658938" defTabSz="8286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</a:rPr>
                <a:t>Update…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1250" y1="24528" x2="41250" y2="24528"/>
                          <a14:foregroundMark x1="49375" y1="26415" x2="49375" y2="26415"/>
                          <a14:foregroundMark x1="65000" y1="87170" x2="65000" y2="87170"/>
                          <a14:foregroundMark x1="86250" y1="98113" x2="86250" y2="98113"/>
                          <a14:foregroundMark x1="48125" y1="98113" x2="48125" y2="981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67585" y="5087361"/>
              <a:ext cx="1004498" cy="16637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100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3" t="66492" r="33972" b="-591"/>
          <a:stretch>
            <a:fillRect/>
          </a:stretch>
        </p:blipFill>
        <p:spPr bwMode="auto">
          <a:xfrm>
            <a:off x="57151" y="4551363"/>
            <a:ext cx="18208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3" name="Picture 3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t="66492" r="67325" b="-591"/>
          <a:stretch>
            <a:fillRect/>
          </a:stretch>
        </p:blipFill>
        <p:spPr bwMode="auto">
          <a:xfrm>
            <a:off x="3771904" y="2747963"/>
            <a:ext cx="1731963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4" name="Picture 4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32047" r="531" b="33537"/>
          <a:stretch>
            <a:fillRect/>
          </a:stretch>
        </p:blipFill>
        <p:spPr bwMode="auto">
          <a:xfrm>
            <a:off x="142875" y="2679707"/>
            <a:ext cx="3551238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65" name="Picture 5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1" t="32047" r="67000" b="33537"/>
          <a:stretch>
            <a:fillRect/>
          </a:stretch>
        </p:blipFill>
        <p:spPr bwMode="auto">
          <a:xfrm>
            <a:off x="3657600" y="838203"/>
            <a:ext cx="1860550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279404" y="46402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2006</a:t>
            </a:r>
          </a:p>
        </p:txBody>
      </p:sp>
      <p:pic>
        <p:nvPicPr>
          <p:cNvPr id="604167" name="Picture 7" descr="SSTsea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b="67838"/>
          <a:stretch>
            <a:fillRect/>
          </a:stretch>
        </p:blipFill>
        <p:spPr bwMode="auto">
          <a:xfrm>
            <a:off x="157167" y="901700"/>
            <a:ext cx="3552825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8" name="Rectangle 8"/>
          <p:cNvSpPr>
            <a:spLocks noChangeArrowheads="1"/>
          </p:cNvSpPr>
          <p:nvPr/>
        </p:nvSpPr>
        <p:spPr bwMode="auto">
          <a:xfrm>
            <a:off x="1066800" y="460381"/>
            <a:ext cx="4572000" cy="5492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69" name="Text Box 9"/>
          <p:cNvSpPr txBox="1">
            <a:spLocks noChangeArrowheads="1"/>
          </p:cNvSpPr>
          <p:nvPr/>
        </p:nvSpPr>
        <p:spPr bwMode="auto">
          <a:xfrm>
            <a:off x="2068517" y="10398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2001</a:t>
            </a:r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3873504" y="1044581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2002</a:t>
            </a:r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3873504" y="284956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2005</a:t>
            </a:r>
          </a:p>
        </p:txBody>
      </p:sp>
      <p:sp>
        <p:nvSpPr>
          <p:cNvPr id="604172" name="Text Box 12"/>
          <p:cNvSpPr txBox="1">
            <a:spLocks noChangeArrowheads="1"/>
          </p:cNvSpPr>
          <p:nvPr/>
        </p:nvSpPr>
        <p:spPr bwMode="auto">
          <a:xfrm>
            <a:off x="2082800" y="2855919"/>
            <a:ext cx="4231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2004</a:t>
            </a:r>
          </a:p>
        </p:txBody>
      </p:sp>
      <p:sp>
        <p:nvSpPr>
          <p:cNvPr id="604173" name="Text Box 13"/>
          <p:cNvSpPr txBox="1">
            <a:spLocks noChangeArrowheads="1"/>
          </p:cNvSpPr>
          <p:nvPr/>
        </p:nvSpPr>
        <p:spPr bwMode="auto">
          <a:xfrm>
            <a:off x="298453" y="28686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2003</a:t>
            </a:r>
          </a:p>
        </p:txBody>
      </p:sp>
      <p:sp>
        <p:nvSpPr>
          <p:cNvPr id="604174" name="Rectangle 14"/>
          <p:cNvSpPr>
            <a:spLocks noChangeArrowheads="1"/>
          </p:cNvSpPr>
          <p:nvPr/>
        </p:nvSpPr>
        <p:spPr bwMode="auto">
          <a:xfrm>
            <a:off x="0" y="4572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5" name="Rectangle 15"/>
          <p:cNvSpPr>
            <a:spLocks noChangeArrowheads="1"/>
          </p:cNvSpPr>
          <p:nvPr/>
        </p:nvSpPr>
        <p:spPr bwMode="auto">
          <a:xfrm>
            <a:off x="522288" y="4572006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6" name="Rectangle 16"/>
          <p:cNvSpPr>
            <a:spLocks noChangeArrowheads="1"/>
          </p:cNvSpPr>
          <p:nvPr/>
        </p:nvSpPr>
        <p:spPr bwMode="auto">
          <a:xfrm>
            <a:off x="606425" y="2752731"/>
            <a:ext cx="4572000" cy="85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04177" name="Text Box 17"/>
          <p:cNvSpPr txBox="1">
            <a:spLocks noChangeArrowheads="1"/>
          </p:cNvSpPr>
          <p:nvPr/>
        </p:nvSpPr>
        <p:spPr bwMode="auto">
          <a:xfrm>
            <a:off x="470599" y="2452694"/>
            <a:ext cx="51296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Greenland</a:t>
            </a:r>
          </a:p>
        </p:txBody>
      </p:sp>
      <p:sp>
        <p:nvSpPr>
          <p:cNvPr id="604178" name="Text Box 18"/>
          <p:cNvSpPr txBox="1">
            <a:spLocks noChangeArrowheads="1"/>
          </p:cNvSpPr>
          <p:nvPr/>
        </p:nvSpPr>
        <p:spPr bwMode="auto">
          <a:xfrm>
            <a:off x="493691" y="1158881"/>
            <a:ext cx="33342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Alaska</a:t>
            </a:r>
          </a:p>
        </p:txBody>
      </p:sp>
      <p:sp>
        <p:nvSpPr>
          <p:cNvPr id="604179" name="Text Box 19"/>
          <p:cNvSpPr txBox="1">
            <a:spLocks noChangeArrowheads="1"/>
          </p:cNvSpPr>
          <p:nvPr/>
        </p:nvSpPr>
        <p:spPr bwMode="auto">
          <a:xfrm>
            <a:off x="1423111" y="1054106"/>
            <a:ext cx="34624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Russia</a:t>
            </a:r>
          </a:p>
        </p:txBody>
      </p:sp>
      <p:sp>
        <p:nvSpPr>
          <p:cNvPr id="604181" name="Text Box 21" descr="Light vertical"/>
          <p:cNvSpPr txBox="1">
            <a:spLocks noChangeArrowheads="1"/>
          </p:cNvSpPr>
          <p:nvPr/>
        </p:nvSpPr>
        <p:spPr bwMode="auto">
          <a:xfrm>
            <a:off x="928505" y="1851025"/>
            <a:ext cx="398822" cy="4493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Sept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sea</a:t>
            </a: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  ice</a:t>
            </a:r>
          </a:p>
        </p:txBody>
      </p:sp>
      <p:sp>
        <p:nvSpPr>
          <p:cNvPr id="604183" name="Text Box 23"/>
          <p:cNvSpPr txBox="1">
            <a:spLocks noChangeArrowheads="1"/>
          </p:cNvSpPr>
          <p:nvPr/>
        </p:nvSpPr>
        <p:spPr bwMode="auto">
          <a:xfrm>
            <a:off x="209553" y="925519"/>
            <a:ext cx="4210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2000</a:t>
            </a:r>
          </a:p>
        </p:txBody>
      </p:sp>
      <p:sp>
        <p:nvSpPr>
          <p:cNvPr id="604191" name="Text Box 31"/>
          <p:cNvSpPr txBox="1">
            <a:spLocks noChangeArrowheads="1"/>
          </p:cNvSpPr>
          <p:nvPr/>
        </p:nvSpPr>
        <p:spPr bwMode="auto">
          <a:xfrm>
            <a:off x="6638928" y="2714525"/>
            <a:ext cx="2148649" cy="30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 Narrow" charset="0"/>
                <a:ea typeface="ＭＳ Ｐゴシック" charset="0"/>
              </a:rPr>
              <a:t>(relative to 1982-2007 mean)</a:t>
            </a:r>
          </a:p>
        </p:txBody>
      </p:sp>
      <p:sp>
        <p:nvSpPr>
          <p:cNvPr id="604194" name="Text Box 34"/>
          <p:cNvSpPr txBox="1">
            <a:spLocks noChangeArrowheads="1"/>
          </p:cNvSpPr>
          <p:nvPr/>
        </p:nvSpPr>
        <p:spPr bwMode="auto">
          <a:xfrm>
            <a:off x="6308420" y="2187476"/>
            <a:ext cx="2770802" cy="55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Anomaly of Summer </a:t>
            </a: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</a:t>
            </a: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 JAS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ea </a:t>
            </a:r>
            <a:r>
              <a:rPr lang="en-US" sz="16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urface </a:t>
            </a:r>
            <a:r>
              <a:rPr lang="en-US" sz="16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</a:rPr>
              <a:t>emperature (</a:t>
            </a: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rPr>
              <a:t>C)</a:t>
            </a:r>
          </a:p>
        </p:txBody>
      </p:sp>
      <p:grpSp>
        <p:nvGrpSpPr>
          <p:cNvPr id="604195" name="Group 35"/>
          <p:cNvGrpSpPr>
            <a:grpSpLocks/>
          </p:cNvGrpSpPr>
          <p:nvPr/>
        </p:nvGrpSpPr>
        <p:grpSpPr bwMode="auto">
          <a:xfrm>
            <a:off x="5726117" y="1047657"/>
            <a:ext cx="623887" cy="2995613"/>
            <a:chOff x="3607" y="864"/>
            <a:chExt cx="393" cy="1887"/>
          </a:xfrm>
        </p:grpSpPr>
        <p:pic>
          <p:nvPicPr>
            <p:cNvPr id="604196" name="Picture 36" descr="colorbar_forFig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7"/>
            <a:stretch>
              <a:fillRect/>
            </a:stretch>
          </p:blipFill>
          <p:spPr bwMode="auto">
            <a:xfrm flipV="1">
              <a:off x="3798" y="864"/>
              <a:ext cx="202" cy="1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4197" name="Text Box 37"/>
            <p:cNvSpPr txBox="1">
              <a:spLocks noChangeArrowheads="1"/>
            </p:cNvSpPr>
            <p:nvPr/>
          </p:nvSpPr>
          <p:spPr bwMode="auto">
            <a:xfrm>
              <a:off x="3657" y="101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2.5</a:t>
              </a:r>
            </a:p>
          </p:txBody>
        </p:sp>
        <p:sp>
          <p:nvSpPr>
            <p:cNvPr id="604198" name="Text Box 38"/>
            <p:cNvSpPr txBox="1">
              <a:spLocks noChangeArrowheads="1"/>
            </p:cNvSpPr>
            <p:nvPr/>
          </p:nvSpPr>
          <p:spPr bwMode="auto">
            <a:xfrm>
              <a:off x="3657" y="1335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1.5</a:t>
              </a:r>
            </a:p>
          </p:txBody>
        </p:sp>
        <p:sp>
          <p:nvSpPr>
            <p:cNvPr id="604199" name="Text Box 39"/>
            <p:cNvSpPr txBox="1">
              <a:spLocks noChangeArrowheads="1"/>
            </p:cNvSpPr>
            <p:nvPr/>
          </p:nvSpPr>
          <p:spPr bwMode="auto">
            <a:xfrm>
              <a:off x="3657" y="1663"/>
              <a:ext cx="11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0.5</a:t>
              </a:r>
            </a:p>
          </p:txBody>
        </p:sp>
        <p:sp>
          <p:nvSpPr>
            <p:cNvPr id="604200" name="Text Box 40"/>
            <p:cNvSpPr txBox="1">
              <a:spLocks noChangeArrowheads="1"/>
            </p:cNvSpPr>
            <p:nvPr/>
          </p:nvSpPr>
          <p:spPr bwMode="auto">
            <a:xfrm>
              <a:off x="3607" y="183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-0.5</a:t>
              </a:r>
            </a:p>
          </p:txBody>
        </p:sp>
        <p:sp>
          <p:nvSpPr>
            <p:cNvPr id="604201" name="Text Box 41"/>
            <p:cNvSpPr txBox="1">
              <a:spLocks noChangeArrowheads="1"/>
            </p:cNvSpPr>
            <p:nvPr/>
          </p:nvSpPr>
          <p:spPr bwMode="auto">
            <a:xfrm>
              <a:off x="3611" y="2167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-1.5</a:t>
              </a:r>
            </a:p>
          </p:txBody>
        </p:sp>
        <p:sp>
          <p:nvSpPr>
            <p:cNvPr id="604202" name="Text Box 42"/>
            <p:cNvSpPr txBox="1">
              <a:spLocks noChangeArrowheads="1"/>
            </p:cNvSpPr>
            <p:nvPr/>
          </p:nvSpPr>
          <p:spPr bwMode="auto">
            <a:xfrm>
              <a:off x="3607" y="2489"/>
              <a:ext cx="15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 Narrow" charset="0"/>
                  <a:ea typeface="ＭＳ Ｐゴシック" charset="0"/>
                </a:rPr>
                <a:t> -2.5</a:t>
              </a:r>
            </a:p>
          </p:txBody>
        </p:sp>
      </p:grpSp>
      <p:grpSp>
        <p:nvGrpSpPr>
          <p:cNvPr id="604203" name="Group 43"/>
          <p:cNvGrpSpPr>
            <a:grpSpLocks/>
          </p:cNvGrpSpPr>
          <p:nvPr/>
        </p:nvGrpSpPr>
        <p:grpSpPr bwMode="auto">
          <a:xfrm>
            <a:off x="1946275" y="4545013"/>
            <a:ext cx="1733550" cy="1885950"/>
            <a:chOff x="1226" y="2863"/>
            <a:chExt cx="1092" cy="1188"/>
          </a:xfrm>
        </p:grpSpPr>
        <p:grpSp>
          <p:nvGrpSpPr>
            <p:cNvPr id="604204" name="Group 44"/>
            <p:cNvGrpSpPr>
              <a:grpSpLocks/>
            </p:cNvGrpSpPr>
            <p:nvPr/>
          </p:nvGrpSpPr>
          <p:grpSpPr bwMode="auto">
            <a:xfrm>
              <a:off x="1226" y="2916"/>
              <a:ext cx="1092" cy="1135"/>
              <a:chOff x="1226" y="2916"/>
              <a:chExt cx="1092" cy="1135"/>
            </a:xfrm>
          </p:grpSpPr>
          <p:pic>
            <p:nvPicPr>
              <p:cNvPr id="604205" name="Picture 45" descr="SSTseaic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8F8F8"/>
                  </a:clrFrom>
                  <a:clrTo>
                    <a:srgbClr val="F8F8F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415" t="67966" r="679" b="-591"/>
              <a:stretch>
                <a:fillRect/>
              </a:stretch>
            </p:blipFill>
            <p:spPr bwMode="auto">
              <a:xfrm>
                <a:off x="1226" y="2916"/>
                <a:ext cx="1092" cy="1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4206" name="Text Box 46"/>
              <p:cNvSpPr txBox="1">
                <a:spLocks noChangeArrowheads="1"/>
              </p:cNvSpPr>
              <p:nvPr/>
            </p:nvSpPr>
            <p:spPr bwMode="auto">
              <a:xfrm>
                <a:off x="1300" y="2927"/>
                <a:ext cx="265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  <a:latin typeface="Arial Narrow" charset="0"/>
                    <a:ea typeface="ＭＳ Ｐゴシック" charset="0"/>
                  </a:rPr>
                  <a:t>2007</a:t>
                </a:r>
              </a:p>
            </p:txBody>
          </p:sp>
        </p:grpSp>
        <p:sp>
          <p:nvSpPr>
            <p:cNvPr id="604208" name="Rectangle 48"/>
            <p:cNvSpPr>
              <a:spLocks noChangeArrowheads="1"/>
            </p:cNvSpPr>
            <p:nvPr/>
          </p:nvSpPr>
          <p:spPr bwMode="auto">
            <a:xfrm>
              <a:off x="1497" y="2863"/>
              <a:ext cx="453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1674812" y="174631"/>
            <a:ext cx="6108700" cy="70167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137160" rIns="82945" bIns="13716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Ice Retreat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Ocean Warming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75140" y="4140672"/>
            <a:ext cx="4788490" cy="202106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>
            <a:glow rad="635000">
              <a:schemeClr val="bg1">
                <a:alpha val="85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prstClr val="black"/>
                </a:solidFill>
                <a:latin typeface="Calibri"/>
              </a:rPr>
              <a:t>So what?</a:t>
            </a: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pPr marL="342900" lvl="1" indent="-1143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ecosystems</a:t>
            </a:r>
          </a:p>
          <a:p>
            <a:pPr marL="571500" lvl="2" indent="-1143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air-sea fluxes</a:t>
            </a:r>
          </a:p>
          <a:p>
            <a:pPr marL="800100" lvl="3" indent="-1143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sub-surface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aseline="-25000" dirty="0" err="1" smtClean="0">
                <a:solidFill>
                  <a:prstClr val="black"/>
                </a:solidFill>
                <a:latin typeface="Calibri"/>
              </a:rPr>
              <a:t>max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layers (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the “NSTM”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028700" lvl="4" indent="-1143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ice-albedo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fdbk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marL="914400" lvl="4">
              <a:lnSpc>
                <a:spcPct val="120000"/>
              </a:lnSpc>
            </a:pPr>
            <a:endParaRPr lang="en-US" sz="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6485066" y="917575"/>
            <a:ext cx="2503236" cy="3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CC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(GRL, 2008)</a:t>
            </a:r>
            <a:endParaRPr lang="en-US" sz="16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 rot="20315971">
            <a:off x="7897036" y="4582431"/>
            <a:ext cx="1192625" cy="5231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1417" tIns="45709" rIns="91417" bIns="45709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Steele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et 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al.</a:t>
            </a:r>
            <a:endParaRPr lang="en-US" sz="1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(JGR, 2011)</a:t>
            </a:r>
            <a:endParaRPr lang="en-US" sz="14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72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FFFFFF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19460</TotalTime>
  <Words>3905</Words>
  <Application>Microsoft Macintosh PowerPoint</Application>
  <PresentationFormat>On-screen Show (4:3)</PresentationFormat>
  <Paragraphs>1098</Paragraphs>
  <Slides>63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UpTempO buoy</vt:lpstr>
      <vt:lpstr>The UpTempO buoy</vt:lpstr>
      <vt:lpstr>The UpTempO buoy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APL/UW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nrl talk Feb 2016</dc:title>
  <dc:subject/>
  <dc:creator>Michael Steele</dc:creator>
  <cp:keywords/>
  <dc:description/>
  <cp:lastModifiedBy>Mike Steele</cp:lastModifiedBy>
  <cp:revision>1766</cp:revision>
  <dcterms:created xsi:type="dcterms:W3CDTF">2012-09-11T18:25:21Z</dcterms:created>
  <dcterms:modified xsi:type="dcterms:W3CDTF">2017-01-18T11:41:55Z</dcterms:modified>
  <cp:category/>
</cp:coreProperties>
</file>