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63" r:id="rId5"/>
    <p:sldId id="265" r:id="rId6"/>
    <p:sldId id="257" r:id="rId7"/>
    <p:sldId id="259" r:id="rId8"/>
    <p:sldId id="262" r:id="rId9"/>
    <p:sldId id="272" r:id="rId10"/>
    <p:sldId id="270" r:id="rId11"/>
    <p:sldId id="260" r:id="rId12"/>
    <p:sldId id="268" r:id="rId13"/>
    <p:sldId id="271" r:id="rId14"/>
    <p:sldId id="258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61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24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53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0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77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02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52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40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1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4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8112-09AD-7443-ADBA-FC283591DA97}" type="datetimeFigureOut">
              <a:rPr lang="fr-FR" smtClean="0"/>
              <a:t>18/01/17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7DD1-862E-8940-A70D-76C884F0EC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57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Task</a:t>
            </a:r>
            <a:r>
              <a:rPr lang="fr-FR" dirty="0" smtClean="0"/>
              <a:t> 3.2 :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warming</a:t>
            </a:r>
            <a:r>
              <a:rPr lang="fr-FR" dirty="0" smtClean="0"/>
              <a:t> impacts : </a:t>
            </a:r>
            <a:r>
              <a:rPr lang="fr-FR" dirty="0" err="1" smtClean="0"/>
              <a:t>role</a:t>
            </a:r>
            <a:r>
              <a:rPr lang="fr-FR" dirty="0" smtClean="0"/>
              <a:t> of air-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coupling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76434"/>
            <a:ext cx="6400800" cy="1752600"/>
          </a:xfrm>
        </p:spPr>
        <p:txBody>
          <a:bodyPr/>
          <a:lstStyle/>
          <a:p>
            <a:r>
              <a:rPr lang="fr-FR" dirty="0" smtClean="0"/>
              <a:t>CNRS, NERSC, MPI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79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DCPP </a:t>
            </a:r>
            <a:r>
              <a:rPr lang="fr-FR" dirty="0" err="1" smtClean="0"/>
              <a:t>experiments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30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2095" y="6060719"/>
            <a:ext cx="3588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Boer et al. 2016,</a:t>
            </a:r>
            <a:r>
              <a:rPr lang="fr-FR" dirty="0"/>
              <a:t> </a:t>
            </a:r>
            <a:r>
              <a:rPr lang="fr-FR" i="1" dirty="0" err="1"/>
              <a:t>Geosci</a:t>
            </a:r>
            <a:r>
              <a:rPr lang="fr-FR" i="1" dirty="0"/>
              <a:t>. Model </a:t>
            </a:r>
            <a:r>
              <a:rPr lang="fr-FR" i="1" dirty="0" err="1"/>
              <a:t>Dev</a:t>
            </a:r>
            <a:r>
              <a:rPr lang="fr-FR" i="1" dirty="0"/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85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989"/>
            <a:ext cx="9144000" cy="3189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71" y="675783"/>
            <a:ext cx="5788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Idealized</a:t>
            </a:r>
            <a:r>
              <a:rPr lang="fr-FR" sz="2800" dirty="0" smtClean="0"/>
              <a:t> AMO pattern and time </a:t>
            </a:r>
            <a:r>
              <a:rPr lang="fr-FR" sz="2800" dirty="0" err="1" smtClean="0"/>
              <a:t>series</a:t>
            </a:r>
            <a:endParaRPr lang="fr-F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72095" y="6060719"/>
            <a:ext cx="3459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Ruprich</a:t>
            </a:r>
            <a:r>
              <a:rPr lang="fr-FR" dirty="0" smtClean="0"/>
              <a:t>-Robert et al. 2016,</a:t>
            </a:r>
            <a:r>
              <a:rPr lang="fr-FR" dirty="0"/>
              <a:t> </a:t>
            </a:r>
            <a:r>
              <a:rPr lang="fr-FR" i="1" dirty="0" smtClean="0"/>
              <a:t>J. Clim.</a:t>
            </a:r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72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Idealized</a:t>
            </a:r>
            <a:r>
              <a:rPr lang="fr-FR" dirty="0" smtClean="0"/>
              <a:t> IPO time </a:t>
            </a:r>
            <a:r>
              <a:rPr lang="fr-FR" dirty="0" err="1" smtClean="0"/>
              <a:t>series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7" b="12866"/>
          <a:stretch/>
        </p:blipFill>
        <p:spPr>
          <a:xfrm>
            <a:off x="690240" y="1385547"/>
            <a:ext cx="7748069" cy="4962191"/>
          </a:xfrm>
        </p:spPr>
      </p:pic>
      <p:sp>
        <p:nvSpPr>
          <p:cNvPr id="5" name="TextBox 4"/>
          <p:cNvSpPr txBox="1"/>
          <p:nvPr/>
        </p:nvSpPr>
        <p:spPr>
          <a:xfrm>
            <a:off x="3672095" y="6383884"/>
            <a:ext cx="3588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Boer et al. 2016,</a:t>
            </a:r>
            <a:r>
              <a:rPr lang="fr-FR" dirty="0"/>
              <a:t> </a:t>
            </a:r>
            <a:r>
              <a:rPr lang="fr-FR" i="1" dirty="0" err="1"/>
              <a:t>Geosci</a:t>
            </a:r>
            <a:r>
              <a:rPr lang="fr-FR" i="1" dirty="0"/>
              <a:t>. Model </a:t>
            </a:r>
            <a:r>
              <a:rPr lang="fr-FR" i="1" dirty="0" err="1"/>
              <a:t>Dev</a:t>
            </a:r>
            <a:r>
              <a:rPr lang="fr-FR" i="1" dirty="0"/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499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Pacemaker </a:t>
            </a:r>
            <a:r>
              <a:rPr lang="fr-FR" dirty="0" err="1" smtClean="0"/>
              <a:t>experiments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92" y="1061446"/>
            <a:ext cx="7476937" cy="195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63" y="3096506"/>
            <a:ext cx="5552884" cy="36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Deliverable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 err="1" smtClean="0"/>
              <a:t>Deliverable</a:t>
            </a:r>
            <a:r>
              <a:rPr lang="fr-FR" sz="2800" dirty="0" smtClean="0"/>
              <a:t> D3.3 </a:t>
            </a:r>
          </a:p>
          <a:p>
            <a:pPr marL="0" indent="0">
              <a:buNone/>
            </a:pPr>
            <a:r>
              <a:rPr lang="fr-FR" sz="2800" dirty="0" err="1" smtClean="0"/>
              <a:t>Role</a:t>
            </a:r>
            <a:r>
              <a:rPr lang="fr-FR" sz="2800" dirty="0" smtClean="0"/>
              <a:t> </a:t>
            </a:r>
            <a:r>
              <a:rPr lang="fr-FR" sz="2800" dirty="0"/>
              <a:t>of </a:t>
            </a:r>
            <a:r>
              <a:rPr lang="fr-FR" sz="2800" dirty="0" err="1"/>
              <a:t>ocean</a:t>
            </a:r>
            <a:r>
              <a:rPr lang="fr-FR" sz="2800" dirty="0"/>
              <a:t>- </a:t>
            </a:r>
            <a:r>
              <a:rPr lang="fr-FR" sz="2800" dirty="0" err="1"/>
              <a:t>atmosphere</a:t>
            </a:r>
            <a:r>
              <a:rPr lang="fr-FR" sz="2800" dirty="0"/>
              <a:t> </a:t>
            </a:r>
            <a:r>
              <a:rPr lang="fr-FR" sz="2800" dirty="0" err="1"/>
              <a:t>coupling</a:t>
            </a:r>
            <a:r>
              <a:rPr lang="fr-FR" sz="2800" dirty="0"/>
              <a:t> in </a:t>
            </a:r>
            <a:r>
              <a:rPr lang="fr-FR" sz="2800" dirty="0" err="1"/>
              <a:t>bridging</a:t>
            </a:r>
            <a:r>
              <a:rPr lang="fr-FR" sz="2800" dirty="0"/>
              <a:t> the </a:t>
            </a:r>
            <a:r>
              <a:rPr lang="fr-FR" sz="2800" dirty="0" err="1"/>
              <a:t>Arctic</a:t>
            </a:r>
            <a:r>
              <a:rPr lang="fr-FR" sz="2800" dirty="0"/>
              <a:t> </a:t>
            </a:r>
            <a:r>
              <a:rPr lang="fr-FR" sz="2800" dirty="0" err="1"/>
              <a:t>warming</a:t>
            </a:r>
            <a:r>
              <a:rPr lang="fr-FR" sz="2800" dirty="0"/>
              <a:t> over </a:t>
            </a:r>
            <a:r>
              <a:rPr lang="fr-FR" sz="2800" dirty="0" err="1"/>
              <a:t>lower</a:t>
            </a:r>
            <a:r>
              <a:rPr lang="fr-FR" sz="2800" dirty="0"/>
              <a:t> latitudes </a:t>
            </a:r>
            <a:endParaRPr lang="fr-FR" sz="2800" dirty="0" smtClean="0">
              <a:effectLst/>
            </a:endParaRPr>
          </a:p>
          <a:p>
            <a:pPr marL="0" indent="0">
              <a:buNone/>
            </a:pPr>
            <a:r>
              <a:rPr lang="fr-FR" sz="2800" dirty="0" smtClean="0"/>
              <a:t>Lead:  </a:t>
            </a:r>
            <a:r>
              <a:rPr lang="fr-FR" sz="2800" dirty="0"/>
              <a:t>CNRS </a:t>
            </a:r>
            <a:endParaRPr lang="fr-FR" sz="2800" dirty="0" smtClean="0">
              <a:effectLst/>
            </a:endParaRPr>
          </a:p>
          <a:p>
            <a:pPr marL="0" indent="0">
              <a:buNone/>
            </a:pPr>
            <a:r>
              <a:rPr lang="fr-FR" sz="2800" dirty="0" smtClean="0"/>
              <a:t>Report, Public. Due date : Mth 36 </a:t>
            </a:r>
            <a:endParaRPr lang="fr-FR" sz="2800" dirty="0" smtClean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6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Continental </a:t>
            </a:r>
            <a:r>
              <a:rPr lang="fr-FR" dirty="0" err="1" smtClean="0"/>
              <a:t>snow</a:t>
            </a:r>
            <a:r>
              <a:rPr lang="fr-FR" dirty="0" smtClean="0"/>
              <a:t> impacts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Compare </a:t>
            </a:r>
            <a:r>
              <a:rPr lang="fr-FR" sz="2800" dirty="0" err="1" smtClean="0"/>
              <a:t>snow</a:t>
            </a:r>
            <a:r>
              <a:rPr lang="fr-FR" sz="2800" dirty="0" smtClean="0"/>
              <a:t> impacts in </a:t>
            </a:r>
            <a:r>
              <a:rPr lang="fr-FR" sz="2800" dirty="0" err="1" smtClean="0"/>
              <a:t>coupled</a:t>
            </a:r>
            <a:r>
              <a:rPr lang="fr-FR" sz="2800" dirty="0" smtClean="0"/>
              <a:t> </a:t>
            </a:r>
            <a:r>
              <a:rPr lang="fr-FR" sz="2800" dirty="0" err="1" smtClean="0"/>
              <a:t>climate</a:t>
            </a:r>
            <a:r>
              <a:rPr lang="fr-FR" sz="2800" dirty="0" smtClean="0"/>
              <a:t> </a:t>
            </a:r>
            <a:r>
              <a:rPr lang="fr-FR" sz="2800" dirty="0" err="1" smtClean="0"/>
              <a:t>models</a:t>
            </a:r>
            <a:r>
              <a:rPr lang="fr-FR" sz="2800" dirty="0" smtClean="0"/>
              <a:t> and AGCM… GREENICE </a:t>
            </a:r>
            <a:r>
              <a:rPr lang="fr-FR" sz="2800" dirty="0" err="1" smtClean="0"/>
              <a:t>experiments</a:t>
            </a:r>
            <a:endParaRPr lang="fr-FR" sz="2800" dirty="0"/>
          </a:p>
        </p:txBody>
      </p:sp>
      <p:pic>
        <p:nvPicPr>
          <p:cNvPr id="4" name="Picture 3" descr="SNOW_SLP_MCA-ENSHISTFULL_DEC-D3-rmENSO-v5.LE.1979-2014-lag.mode-1.v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3" y="2883521"/>
            <a:ext cx="4120569" cy="2609434"/>
          </a:xfrm>
          <a:prstGeom prst="rect">
            <a:avLst/>
          </a:prstGeom>
        </p:spPr>
      </p:pic>
      <p:pic>
        <p:nvPicPr>
          <p:cNvPr id="6" name="Picture 5" descr="SNW-lag.DEC.mode-1.SNOW_SLP_MCA-EXP1.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20" y="2905998"/>
            <a:ext cx="4041474" cy="25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178" y="157738"/>
            <a:ext cx="8229600" cy="1143000"/>
          </a:xfrm>
        </p:spPr>
        <p:txBody>
          <a:bodyPr/>
          <a:lstStyle/>
          <a:p>
            <a:r>
              <a:rPr lang="fr-FR" dirty="0" smtClean="0"/>
              <a:t>Link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Summer</a:t>
            </a:r>
            <a:r>
              <a:rPr lang="fr-FR" dirty="0" smtClean="0"/>
              <a:t> </a:t>
            </a:r>
            <a:r>
              <a:rPr lang="fr-FR" dirty="0" err="1" smtClean="0"/>
              <a:t>Asian</a:t>
            </a:r>
            <a:r>
              <a:rPr lang="fr-FR" dirty="0" smtClean="0"/>
              <a:t> </a:t>
            </a:r>
            <a:r>
              <a:rPr lang="fr-FR" dirty="0" err="1" smtClean="0"/>
              <a:t>Monsoon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548" y="1461160"/>
            <a:ext cx="5243696" cy="4728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3684" y="618958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Review</a:t>
            </a:r>
            <a:r>
              <a:rPr lang="fr-FR" dirty="0" smtClean="0"/>
              <a:t> of </a:t>
            </a:r>
            <a:r>
              <a:rPr lang="fr-FR" dirty="0" err="1" smtClean="0"/>
              <a:t>Vihma</a:t>
            </a:r>
            <a:r>
              <a:rPr lang="fr-FR" dirty="0" smtClean="0"/>
              <a:t> et al. 2014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1" y="2098839"/>
            <a:ext cx="4232119" cy="32237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241" y="5322634"/>
            <a:ext cx="16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Guo et al.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934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Mechanism</a:t>
            </a:r>
            <a:r>
              <a:rPr lang="fr-FR" dirty="0" smtClean="0"/>
              <a:t> </a:t>
            </a:r>
            <a:r>
              <a:rPr lang="fr-FR" dirty="0" err="1" smtClean="0"/>
              <a:t>brindging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impacts in </a:t>
            </a:r>
            <a:r>
              <a:rPr lang="fr-FR" dirty="0" err="1" smtClean="0"/>
              <a:t>Northern</a:t>
            </a:r>
            <a:r>
              <a:rPr lang="fr-FR" dirty="0" smtClean="0"/>
              <a:t> </a:t>
            </a:r>
            <a:r>
              <a:rPr lang="fr-FR" dirty="0" err="1" smtClean="0"/>
              <a:t>Hemisphere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35" y="1267583"/>
            <a:ext cx="8446168" cy="150127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North</a:t>
            </a:r>
            <a:r>
              <a:rPr lang="fr-FR" dirty="0" smtClean="0"/>
              <a:t> Pacific SST?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1614"/>
          <a:stretch/>
        </p:blipFill>
        <p:spPr>
          <a:xfrm>
            <a:off x="2157554" y="2939327"/>
            <a:ext cx="5418371" cy="3518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1698" y="2599142"/>
            <a:ext cx="411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SST changes in AOGCM </a:t>
            </a:r>
            <a:r>
              <a:rPr lang="fr-FR" dirty="0" err="1" smtClean="0"/>
              <a:t>caused</a:t>
            </a:r>
            <a:r>
              <a:rPr lang="fr-FR" dirty="0" smtClean="0"/>
              <a:t> by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  <a:r>
              <a:rPr lang="fr-FR" dirty="0" err="1" smtClean="0"/>
              <a:t>prescibed</a:t>
            </a:r>
            <a:r>
              <a:rPr lang="fr-FR" dirty="0" smtClean="0"/>
              <a:t> in </a:t>
            </a:r>
            <a:r>
              <a:rPr lang="fr-FR" dirty="0" err="1" smtClean="0"/>
              <a:t>Arctic</a:t>
            </a:r>
            <a:endParaRPr lang="fr-FR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70567" y="6457899"/>
            <a:ext cx="16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Guo et al.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57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797" y="204771"/>
            <a:ext cx="8768733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Coupled</a:t>
            </a:r>
            <a:r>
              <a:rPr lang="fr-FR" dirty="0" smtClean="0"/>
              <a:t> simulation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equilibrium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ice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imposed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42" y="1514304"/>
            <a:ext cx="5666830" cy="5060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960" y="2061837"/>
            <a:ext cx="15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AGCM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45960" y="3647966"/>
            <a:ext cx="158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Slab</a:t>
            </a:r>
            <a:r>
              <a:rPr lang="fr-FR" dirty="0" smtClean="0"/>
              <a:t> </a:t>
            </a:r>
            <a:r>
              <a:rPr lang="fr-FR" dirty="0" err="1" smtClean="0"/>
              <a:t>coupled</a:t>
            </a:r>
            <a:r>
              <a:rPr lang="fr-FR" dirty="0" smtClean="0"/>
              <a:t> to AGCM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45797" y="5302367"/>
            <a:ext cx="15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Full AOGCM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5270985" y="6522757"/>
            <a:ext cx="228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Deser</a:t>
            </a:r>
            <a:r>
              <a:rPr lang="fr-FR" dirty="0" smtClean="0"/>
              <a:t> et al. 2016, </a:t>
            </a:r>
            <a:r>
              <a:rPr lang="fr-FR" i="1" dirty="0" smtClean="0"/>
              <a:t>GRL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3041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528"/>
            <a:ext cx="8229600" cy="1143000"/>
          </a:xfrm>
        </p:spPr>
        <p:txBody>
          <a:bodyPr/>
          <a:lstStyle/>
          <a:p>
            <a:r>
              <a:rPr lang="fr-FR" dirty="0" err="1" smtClean="0"/>
              <a:t>Merdional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transport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731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err="1" smtClean="0"/>
              <a:t>Arctic</a:t>
            </a:r>
            <a:r>
              <a:rPr lang="fr-FR" sz="2000" dirty="0" smtClean="0"/>
              <a:t> </a:t>
            </a:r>
            <a:r>
              <a:rPr lang="fr-FR" sz="2000" dirty="0" err="1" smtClean="0"/>
              <a:t>warming</a:t>
            </a:r>
            <a:r>
              <a:rPr lang="fr-FR" sz="2000" dirty="0" smtClean="0"/>
              <a:t> -&gt; </a:t>
            </a:r>
            <a:r>
              <a:rPr lang="fr-FR" sz="2000" dirty="0" err="1" smtClean="0"/>
              <a:t>albedo</a:t>
            </a:r>
            <a:r>
              <a:rPr lang="fr-FR" sz="2000" dirty="0" smtClean="0"/>
              <a:t> </a:t>
            </a:r>
            <a:r>
              <a:rPr lang="fr-FR" sz="2000" dirty="0" err="1" smtClean="0"/>
              <a:t>reduced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North</a:t>
            </a:r>
            <a:r>
              <a:rPr lang="fr-FR" sz="2000" dirty="0" smtClean="0"/>
              <a:t> Pole -&gt; </a:t>
            </a:r>
            <a:r>
              <a:rPr lang="fr-FR" sz="2000" dirty="0" err="1" smtClean="0"/>
              <a:t>less</a:t>
            </a:r>
            <a:r>
              <a:rPr lang="fr-FR" sz="2000" dirty="0" smtClean="0"/>
              <a:t> </a:t>
            </a:r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transported</a:t>
            </a:r>
            <a:r>
              <a:rPr lang="fr-FR" sz="2000" dirty="0" smtClean="0"/>
              <a:t> </a:t>
            </a:r>
            <a:r>
              <a:rPr lang="fr-FR" sz="2000" dirty="0" err="1" smtClean="0"/>
              <a:t>northward</a:t>
            </a:r>
            <a:r>
              <a:rPr lang="fr-FR" sz="2000" dirty="0" smtClean="0"/>
              <a:t>.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coupling</a:t>
            </a:r>
            <a:r>
              <a:rPr lang="fr-FR" sz="2000" dirty="0" smtClean="0"/>
              <a:t> feedbacks:</a:t>
            </a:r>
            <a:endParaRPr lang="fr-FR" sz="2000" dirty="0"/>
          </a:p>
          <a:p>
            <a:r>
              <a:rPr lang="fr-FR" sz="2000" dirty="0" err="1" smtClean="0"/>
              <a:t>Ocean</a:t>
            </a:r>
            <a:r>
              <a:rPr lang="fr-FR" sz="2000" dirty="0" smtClean="0"/>
              <a:t> </a:t>
            </a:r>
            <a:r>
              <a:rPr lang="fr-FR" sz="2000" dirty="0" err="1" smtClean="0"/>
              <a:t>dynamical</a:t>
            </a:r>
            <a:r>
              <a:rPr lang="fr-FR" sz="2000" dirty="0" smtClean="0"/>
              <a:t> change : transport </a:t>
            </a:r>
            <a:r>
              <a:rPr lang="fr-FR" sz="2000" dirty="0" err="1" smtClean="0"/>
              <a:t>heat</a:t>
            </a:r>
            <a:r>
              <a:rPr lang="fr-FR" sz="2000" dirty="0" smtClean="0"/>
              <a:t> </a:t>
            </a:r>
            <a:r>
              <a:rPr lang="fr-FR" sz="2000" dirty="0" err="1" smtClean="0"/>
              <a:t>equatorward</a:t>
            </a:r>
            <a:r>
              <a:rPr lang="fr-FR" sz="2000" dirty="0" smtClean="0"/>
              <a:t> =&gt; mini global </a:t>
            </a:r>
            <a:r>
              <a:rPr lang="fr-FR" sz="2000" dirty="0" err="1" smtClean="0"/>
              <a:t>warming</a:t>
            </a:r>
            <a:r>
              <a:rPr lang="fr-FR" sz="2000" dirty="0" smtClean="0"/>
              <a:t> </a:t>
            </a:r>
            <a:r>
              <a:rPr lang="fr-FR" sz="2000" dirty="0" err="1" smtClean="0"/>
              <a:t>caused</a:t>
            </a:r>
            <a:r>
              <a:rPr lang="fr-FR" sz="2000" dirty="0" smtClean="0"/>
              <a:t> by </a:t>
            </a:r>
            <a:r>
              <a:rPr lang="fr-FR" sz="2000" dirty="0" err="1" smtClean="0"/>
              <a:t>equatorial</a:t>
            </a:r>
            <a:r>
              <a:rPr lang="fr-FR" sz="2000" dirty="0" smtClean="0"/>
              <a:t> </a:t>
            </a:r>
            <a:r>
              <a:rPr lang="fr-FR" sz="2000" dirty="0" err="1" smtClean="0"/>
              <a:t>warming</a:t>
            </a:r>
            <a:r>
              <a:rPr lang="fr-FR" sz="2000" dirty="0" smtClean="0"/>
              <a:t> and water </a:t>
            </a:r>
            <a:r>
              <a:rPr lang="fr-FR" sz="2000" dirty="0" err="1" smtClean="0"/>
              <a:t>vapor</a:t>
            </a:r>
            <a:r>
              <a:rPr lang="fr-FR" sz="2000" dirty="0" smtClean="0"/>
              <a:t> feedbacks.</a:t>
            </a:r>
          </a:p>
          <a:p>
            <a:r>
              <a:rPr lang="fr-FR" sz="2000" dirty="0" err="1" smtClean="0"/>
              <a:t>Thermodynamical</a:t>
            </a:r>
            <a:r>
              <a:rPr lang="fr-FR" sz="2000" dirty="0" smtClean="0"/>
              <a:t> feedback =&gt; </a:t>
            </a:r>
            <a:r>
              <a:rPr lang="fr-FR" sz="2000" dirty="0" err="1" smtClean="0"/>
              <a:t>interhemispheric</a:t>
            </a:r>
            <a:r>
              <a:rPr lang="fr-FR" sz="2000" dirty="0" smtClean="0"/>
              <a:t> changes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20" y="3158174"/>
            <a:ext cx="6308797" cy="3330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0439" y="6488668"/>
            <a:ext cx="176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Deser</a:t>
            </a:r>
            <a:r>
              <a:rPr lang="fr-FR" dirty="0" smtClean="0"/>
              <a:t> et al. 2015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530439" y="3406482"/>
            <a:ext cx="78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AGCM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2887" y="4159683"/>
            <a:ext cx="93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</a:rPr>
              <a:t>AOGCM</a:t>
            </a:r>
          </a:p>
          <a:p>
            <a:pPr algn="ctr"/>
            <a:r>
              <a:rPr lang="fr-FR" dirty="0" err="1" smtClean="0">
                <a:solidFill>
                  <a:srgbClr val="3366FF"/>
                </a:solidFill>
              </a:rPr>
              <a:t>atm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4324" y="5375905"/>
            <a:ext cx="93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AOGCM</a:t>
            </a:r>
          </a:p>
          <a:p>
            <a:pPr algn="ctr"/>
            <a:r>
              <a:rPr lang="fr-FR" dirty="0" err="1" smtClean="0"/>
              <a:t>oce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50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149" y="281161"/>
            <a:ext cx="775626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Outstanding</a:t>
            </a:r>
            <a:r>
              <a:rPr lang="fr-FR" dirty="0" smtClean="0"/>
              <a:t> question:</a:t>
            </a:r>
          </a:p>
          <a:p>
            <a:endParaRPr lang="fr-FR" dirty="0" smtClean="0"/>
          </a:p>
          <a:p>
            <a:pPr marL="742950" lvl="1" indent="-285750">
              <a:buFont typeface="Arial"/>
              <a:buChar char="•"/>
            </a:pPr>
            <a:r>
              <a:rPr lang="fr-FR" dirty="0" err="1" smtClean="0"/>
              <a:t>Where</a:t>
            </a:r>
            <a:r>
              <a:rPr lang="fr-FR" dirty="0" smtClean="0"/>
              <a:t> do the </a:t>
            </a:r>
            <a:r>
              <a:rPr lang="fr-FR" dirty="0" err="1" smtClean="0"/>
              <a:t>coupled</a:t>
            </a:r>
            <a:r>
              <a:rPr lang="fr-FR" dirty="0" smtClean="0"/>
              <a:t> feedback </a:t>
            </a:r>
            <a:r>
              <a:rPr lang="fr-FR" dirty="0" err="1" smtClean="0"/>
              <a:t>occur</a:t>
            </a:r>
            <a:r>
              <a:rPr lang="fr-FR" dirty="0" smtClean="0"/>
              <a:t>? </a:t>
            </a:r>
            <a:r>
              <a:rPr lang="fr-FR" dirty="0" err="1" smtClean="0"/>
              <a:t>What</a:t>
            </a:r>
            <a:r>
              <a:rPr lang="fr-FR" dirty="0" smtClean="0"/>
              <a:t> are the relative importance of the </a:t>
            </a:r>
            <a:r>
              <a:rPr lang="fr-FR" dirty="0" err="1" smtClean="0"/>
              <a:t>Altantic</a:t>
            </a:r>
            <a:r>
              <a:rPr lang="fr-FR" dirty="0" smtClean="0"/>
              <a:t> and Pacific?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robustness</a:t>
            </a:r>
            <a:r>
              <a:rPr lang="fr-FR" dirty="0" smtClean="0"/>
              <a:t> of the </a:t>
            </a:r>
            <a:r>
              <a:rPr lang="fr-FR" dirty="0" err="1" smtClean="0"/>
              <a:t>coupled</a:t>
            </a:r>
            <a:r>
              <a:rPr lang="fr-FR" dirty="0" smtClean="0"/>
              <a:t> </a:t>
            </a:r>
            <a:r>
              <a:rPr lang="fr-FR" dirty="0" err="1" smtClean="0"/>
              <a:t>processes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the model </a:t>
            </a:r>
            <a:r>
              <a:rPr lang="fr-FR" dirty="0" err="1" smtClean="0"/>
              <a:t>uncertainties</a:t>
            </a:r>
            <a:r>
              <a:rPr lang="fr-FR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 err="1" smtClean="0"/>
              <a:t>What</a:t>
            </a:r>
            <a:r>
              <a:rPr lang="fr-FR" dirty="0" smtClean="0"/>
              <a:t> are the time </a:t>
            </a:r>
            <a:r>
              <a:rPr lang="fr-FR" dirty="0" err="1" smtClean="0"/>
              <a:t>adjustement</a:t>
            </a:r>
            <a:r>
              <a:rPr lang="fr-FR" dirty="0" smtClean="0"/>
              <a:t> and time </a:t>
            </a:r>
            <a:r>
              <a:rPr lang="fr-FR" dirty="0" err="1" smtClean="0"/>
              <a:t>scale</a:t>
            </a:r>
            <a:r>
              <a:rPr lang="fr-FR" dirty="0" smtClean="0"/>
              <a:t> for </a:t>
            </a:r>
            <a:r>
              <a:rPr lang="fr-FR" dirty="0" err="1" smtClean="0"/>
              <a:t>these</a:t>
            </a:r>
            <a:r>
              <a:rPr lang="fr-FR" dirty="0" smtClean="0"/>
              <a:t> feedbacks? Intra-</a:t>
            </a:r>
            <a:r>
              <a:rPr lang="fr-FR" dirty="0" err="1" smtClean="0"/>
              <a:t>seasonal</a:t>
            </a:r>
            <a:r>
              <a:rPr lang="fr-FR" dirty="0" smtClean="0"/>
              <a:t>? </a:t>
            </a:r>
            <a:r>
              <a:rPr lang="fr-FR" dirty="0" err="1" smtClean="0"/>
              <a:t>Decades</a:t>
            </a:r>
            <a:r>
              <a:rPr lang="fr-FR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endParaRPr lang="fr-FR" dirty="0" smtClean="0"/>
          </a:p>
          <a:p>
            <a:pPr lvl="1"/>
            <a:r>
              <a:rPr lang="fr-FR" dirty="0" smtClean="0"/>
              <a:t>Description of </a:t>
            </a:r>
            <a:r>
              <a:rPr lang="fr-FR" dirty="0" err="1" smtClean="0"/>
              <a:t>work</a:t>
            </a:r>
            <a:r>
              <a:rPr lang="fr-FR" dirty="0" smtClean="0"/>
              <a:t> for </a:t>
            </a:r>
            <a:r>
              <a:rPr lang="fr-FR" dirty="0" err="1" smtClean="0"/>
              <a:t>Task</a:t>
            </a:r>
            <a:r>
              <a:rPr lang="fr-FR" dirty="0" smtClean="0"/>
              <a:t> 3.2 :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The </a:t>
            </a:r>
            <a:r>
              <a:rPr lang="fr-FR" dirty="0"/>
              <a:t>amplification/</a:t>
            </a:r>
            <a:r>
              <a:rPr lang="fr-FR" dirty="0" err="1"/>
              <a:t>damping</a:t>
            </a:r>
            <a:r>
              <a:rPr lang="fr-FR" dirty="0"/>
              <a:t> </a:t>
            </a:r>
            <a:r>
              <a:rPr lang="fr-FR" dirty="0" err="1"/>
              <a:t>effect</a:t>
            </a:r>
            <a:r>
              <a:rPr lang="fr-FR" dirty="0"/>
              <a:t> of active air-</a:t>
            </a:r>
            <a:r>
              <a:rPr lang="fr-FR" dirty="0" err="1"/>
              <a:t>sea</a:t>
            </a:r>
            <a:r>
              <a:rPr lang="fr-FR" dirty="0"/>
              <a:t> </a:t>
            </a:r>
            <a:r>
              <a:rPr lang="fr-FR" dirty="0" err="1"/>
              <a:t>coupling</a:t>
            </a:r>
            <a:r>
              <a:rPr lang="fr-FR" dirty="0"/>
              <a:t> in </a:t>
            </a:r>
            <a:r>
              <a:rPr lang="fr-FR" dirty="0" err="1"/>
              <a:t>establishing</a:t>
            </a:r>
            <a:r>
              <a:rPr lang="fr-FR" dirty="0"/>
              <a:t> the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warming</a:t>
            </a:r>
            <a:r>
              <a:rPr lang="fr-FR" dirty="0"/>
              <a:t> impact on the </a:t>
            </a:r>
            <a:r>
              <a:rPr lang="fr-FR" dirty="0" smtClean="0"/>
              <a:t>[…] </a:t>
            </a:r>
            <a:r>
              <a:rPr lang="fr-FR" dirty="0" err="1" smtClean="0"/>
              <a:t>northern</a:t>
            </a:r>
            <a:r>
              <a:rPr lang="fr-FR" dirty="0" smtClean="0"/>
              <a:t> </a:t>
            </a:r>
            <a:r>
              <a:rPr lang="fr-FR" dirty="0"/>
              <a:t>continents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investigated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smtClean="0"/>
              <a:t>[…] </a:t>
            </a:r>
            <a:r>
              <a:rPr lang="fr-FR" dirty="0" err="1"/>
              <a:t>coordinated</a:t>
            </a:r>
            <a:r>
              <a:rPr lang="fr-FR" dirty="0"/>
              <a:t> </a:t>
            </a:r>
            <a:r>
              <a:rPr lang="fr-FR" dirty="0" err="1"/>
              <a:t>coupled</a:t>
            </a:r>
            <a:r>
              <a:rPr lang="fr-FR" dirty="0"/>
              <a:t> model </a:t>
            </a:r>
            <a:r>
              <a:rPr lang="fr-FR" dirty="0" err="1" smtClean="0"/>
              <a:t>experiments</a:t>
            </a:r>
            <a:r>
              <a:rPr lang="fr-FR" dirty="0" smtClean="0"/>
              <a:t>. </a:t>
            </a:r>
            <a:r>
              <a:rPr lang="fr-FR" dirty="0"/>
              <a:t>To </a:t>
            </a:r>
            <a:r>
              <a:rPr lang="fr-FR" dirty="0" err="1"/>
              <a:t>represent</a:t>
            </a:r>
            <a:r>
              <a:rPr lang="fr-FR" dirty="0"/>
              <a:t> the </a:t>
            </a:r>
            <a:r>
              <a:rPr lang="fr-FR" dirty="0" err="1"/>
              <a:t>observed</a:t>
            </a:r>
            <a:r>
              <a:rPr lang="fr-FR" dirty="0"/>
              <a:t>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warming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restore the surface </a:t>
            </a:r>
            <a:r>
              <a:rPr lang="fr-FR" dirty="0" err="1"/>
              <a:t>heat</a:t>
            </a:r>
            <a:r>
              <a:rPr lang="fr-FR" dirty="0"/>
              <a:t> flux/</a:t>
            </a:r>
            <a:r>
              <a:rPr lang="fr-FR" dirty="0" err="1"/>
              <a:t>sea</a:t>
            </a:r>
            <a:r>
              <a:rPr lang="fr-FR" dirty="0"/>
              <a:t> surface </a:t>
            </a:r>
            <a:r>
              <a:rPr lang="fr-FR" dirty="0" err="1"/>
              <a:t>temperature</a:t>
            </a:r>
            <a:r>
              <a:rPr lang="fr-FR" dirty="0"/>
              <a:t> in the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Ocean</a:t>
            </a:r>
            <a:r>
              <a:rPr lang="fr-FR" dirty="0"/>
              <a:t> to the observations </a:t>
            </a:r>
            <a:r>
              <a:rPr lang="fr-FR" dirty="0" smtClean="0"/>
              <a:t>(</a:t>
            </a:r>
            <a:r>
              <a:rPr lang="fr-FR" dirty="0"/>
              <a:t>AO-Exp1). 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dirty="0" err="1"/>
              <a:t>coordinated</a:t>
            </a:r>
            <a:r>
              <a:rPr lang="fr-FR" dirty="0"/>
              <a:t> </a:t>
            </a:r>
            <a:r>
              <a:rPr lang="fr-FR" dirty="0" err="1"/>
              <a:t>experiments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enable</a:t>
            </a:r>
            <a:r>
              <a:rPr lang="fr-FR" dirty="0"/>
              <a:t> us to </a:t>
            </a:r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 err="1"/>
              <a:t>role</a:t>
            </a:r>
            <a:r>
              <a:rPr lang="fr-FR" dirty="0"/>
              <a:t> of </a:t>
            </a:r>
            <a:r>
              <a:rPr lang="fr-FR" dirty="0" err="1"/>
              <a:t>ocean-atmosphere</a:t>
            </a:r>
            <a:r>
              <a:rPr lang="fr-FR" dirty="0"/>
              <a:t> </a:t>
            </a:r>
            <a:r>
              <a:rPr lang="fr-FR" dirty="0" err="1"/>
              <a:t>coupling</a:t>
            </a:r>
            <a:r>
              <a:rPr lang="fr-FR" dirty="0"/>
              <a:t> in </a:t>
            </a:r>
            <a:r>
              <a:rPr lang="fr-FR" dirty="0" err="1"/>
              <a:t>amplifying</a:t>
            </a:r>
            <a:r>
              <a:rPr lang="fr-FR" dirty="0"/>
              <a:t> or </a:t>
            </a:r>
            <a:r>
              <a:rPr lang="fr-FR" dirty="0" err="1"/>
              <a:t>damping</a:t>
            </a:r>
            <a:r>
              <a:rPr lang="fr-FR" dirty="0"/>
              <a:t> the </a:t>
            </a:r>
            <a:r>
              <a:rPr lang="fr-FR" dirty="0" err="1"/>
              <a:t>Arctic</a:t>
            </a:r>
            <a:r>
              <a:rPr lang="fr-FR" dirty="0"/>
              <a:t> </a:t>
            </a:r>
            <a:r>
              <a:rPr lang="fr-FR" dirty="0" err="1"/>
              <a:t>warming</a:t>
            </a:r>
            <a:r>
              <a:rPr lang="fr-FR" dirty="0"/>
              <a:t> impact </a:t>
            </a:r>
            <a:r>
              <a:rPr lang="fr-FR" dirty="0" smtClean="0"/>
              <a:t>[..] and </a:t>
            </a:r>
            <a:r>
              <a:rPr lang="fr-FR" dirty="0"/>
              <a:t>in </a:t>
            </a:r>
            <a:r>
              <a:rPr lang="fr-FR" dirty="0" err="1"/>
              <a:t>affecting</a:t>
            </a:r>
            <a:r>
              <a:rPr lang="fr-FR" dirty="0"/>
              <a:t> the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smtClean="0"/>
              <a:t>circulation […]. </a:t>
            </a:r>
            <a:endParaRPr lang="fr-FR" dirty="0"/>
          </a:p>
          <a:p>
            <a:pPr lvl="1"/>
            <a:endParaRPr lang="fr-FR" dirty="0" smtClean="0"/>
          </a:p>
          <a:p>
            <a:pPr marL="742950" lvl="1" indent="-285750">
              <a:buFont typeface="Arial"/>
              <a:buChar char="•"/>
            </a:pPr>
            <a:endParaRPr lang="fr-FR" dirty="0" smtClean="0"/>
          </a:p>
          <a:p>
            <a:pPr marL="742950" lvl="1" indent="-285750">
              <a:buFont typeface="Arial"/>
              <a:buChar char="•"/>
            </a:pPr>
            <a:endParaRPr lang="fr-FR" dirty="0" smtClean="0"/>
          </a:p>
          <a:p>
            <a:pPr marL="742950" lvl="1" indent="-285750">
              <a:buFont typeface="Arial"/>
              <a:buChar char="•"/>
            </a:pPr>
            <a:endParaRPr lang="fr-FR" dirty="0" smtClean="0"/>
          </a:p>
          <a:p>
            <a:pPr marL="742950" lvl="1" indent="-285750">
              <a:buFont typeface="Arial"/>
              <a:buChar char="•"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12746" y="2963476"/>
            <a:ext cx="7685590" cy="36646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8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27869" y="857658"/>
            <a:ext cx="759175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Methods</a:t>
            </a:r>
            <a:r>
              <a:rPr lang="fr-FR" dirty="0" smtClean="0"/>
              <a:t> : AO-Exp1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Models</a:t>
            </a:r>
            <a:r>
              <a:rPr lang="fr-FR" dirty="0" smtClean="0"/>
              <a:t>/groups </a:t>
            </a:r>
            <a:r>
              <a:rPr lang="fr-FR" dirty="0" err="1" smtClean="0"/>
              <a:t>participating</a:t>
            </a:r>
            <a:r>
              <a:rPr lang="fr-FR" dirty="0" smtClean="0"/>
              <a:t> : </a:t>
            </a:r>
            <a:r>
              <a:rPr lang="fr-FR" dirty="0" err="1" smtClean="0"/>
              <a:t>NorESM</a:t>
            </a:r>
            <a:r>
              <a:rPr lang="fr-FR" dirty="0" smtClean="0"/>
              <a:t>, IPSL-CM6, MPI-ESM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External</a:t>
            </a:r>
            <a:r>
              <a:rPr lang="fr-FR" dirty="0" smtClean="0"/>
              <a:t> forcing </a:t>
            </a:r>
            <a:r>
              <a:rPr lang="fr-FR" dirty="0" err="1" smtClean="0"/>
              <a:t>from</a:t>
            </a:r>
            <a:r>
              <a:rPr lang="fr-FR" dirty="0" smtClean="0"/>
              <a:t> CMIP6.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Include</a:t>
            </a:r>
            <a:r>
              <a:rPr lang="fr-FR" dirty="0" smtClean="0"/>
              <a:t> a </a:t>
            </a:r>
            <a:r>
              <a:rPr lang="fr-FR" dirty="0" err="1" smtClean="0"/>
              <a:t>heating</a:t>
            </a:r>
            <a:r>
              <a:rPr lang="fr-FR" dirty="0" smtClean="0"/>
              <a:t> </a:t>
            </a:r>
            <a:r>
              <a:rPr lang="fr-FR" dirty="0" err="1" smtClean="0"/>
              <a:t>term</a:t>
            </a:r>
            <a:r>
              <a:rPr lang="fr-FR" dirty="0" smtClean="0"/>
              <a:t> in </a:t>
            </a:r>
            <a:r>
              <a:rPr lang="fr-FR" dirty="0" err="1" smtClean="0"/>
              <a:t>Arctic</a:t>
            </a:r>
            <a:r>
              <a:rPr lang="fr-FR" dirty="0" smtClean="0"/>
              <a:t> to </a:t>
            </a:r>
            <a:r>
              <a:rPr lang="fr-FR" dirty="0" err="1" smtClean="0"/>
              <a:t>melt</a:t>
            </a:r>
            <a:r>
              <a:rPr lang="fr-FR" dirty="0" smtClean="0"/>
              <a:t> to restore the </a:t>
            </a:r>
            <a:r>
              <a:rPr lang="fr-FR" dirty="0" err="1" smtClean="0"/>
              <a:t>sea-ice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observation :</a:t>
            </a:r>
          </a:p>
          <a:p>
            <a:endParaRPr lang="fr-FR" dirty="0" smtClean="0"/>
          </a:p>
          <a:p>
            <a:r>
              <a:rPr lang="fr-FR" dirty="0" smtClean="0"/>
              <a:t>	- </a:t>
            </a:r>
            <a:r>
              <a:rPr lang="fr-FR" dirty="0" err="1" smtClean="0"/>
              <a:t>Prescribe</a:t>
            </a:r>
            <a:r>
              <a:rPr lang="fr-FR" dirty="0" smtClean="0"/>
              <a:t> a single pattern of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warming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obserations</a:t>
            </a:r>
            <a:r>
              <a:rPr lang="fr-FR" dirty="0" smtClean="0"/>
              <a:t>? Or </a:t>
            </a:r>
            <a:r>
              <a:rPr lang="fr-FR" dirty="0" err="1" smtClean="0"/>
              <a:t>observed</a:t>
            </a:r>
            <a:r>
              <a:rPr lang="fr-FR" dirty="0" smtClean="0"/>
              <a:t> SIC and SST </a:t>
            </a:r>
            <a:r>
              <a:rPr lang="fr-FR" dirty="0" err="1" smtClean="0"/>
              <a:t>daily</a:t>
            </a:r>
            <a:r>
              <a:rPr lang="fr-FR" dirty="0" smtClean="0"/>
              <a:t>/</a:t>
            </a:r>
            <a:r>
              <a:rPr lang="fr-FR" dirty="0" err="1" smtClean="0"/>
              <a:t>monthly</a:t>
            </a:r>
            <a:r>
              <a:rPr lang="fr-FR" dirty="0" smtClean="0"/>
              <a:t> </a:t>
            </a:r>
            <a:r>
              <a:rPr lang="fr-FR" dirty="0" err="1" smtClean="0"/>
              <a:t>variab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r>
              <a:rPr lang="fr-FR" dirty="0" smtClean="0"/>
              <a:t>	- SST </a:t>
            </a:r>
            <a:r>
              <a:rPr lang="fr-FR" dirty="0" err="1" smtClean="0"/>
              <a:t>restoring</a:t>
            </a:r>
            <a:r>
              <a:rPr lang="fr-FR" dirty="0" smtClean="0"/>
              <a:t> as in </a:t>
            </a:r>
            <a:r>
              <a:rPr lang="fr-FR" dirty="0" err="1" smtClean="0"/>
              <a:t>Kug</a:t>
            </a:r>
            <a:r>
              <a:rPr lang="fr-FR" dirty="0" smtClean="0"/>
              <a:t> et al. (2015), relax time </a:t>
            </a:r>
            <a:r>
              <a:rPr lang="fr-FR" dirty="0" err="1" smtClean="0"/>
              <a:t>scale</a:t>
            </a:r>
            <a:r>
              <a:rPr lang="fr-FR" dirty="0" smtClean="0"/>
              <a:t> of 1 </a:t>
            </a:r>
            <a:r>
              <a:rPr lang="fr-FR" dirty="0" err="1" smtClean="0"/>
              <a:t>day</a:t>
            </a:r>
            <a:r>
              <a:rPr lang="fr-FR" dirty="0" smtClean="0"/>
              <a:t>? 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/>
              <a:t>h</a:t>
            </a:r>
            <a:r>
              <a:rPr lang="fr-FR" dirty="0" err="1" smtClean="0"/>
              <a:t>eat</a:t>
            </a:r>
            <a:r>
              <a:rPr lang="fr-FR" dirty="0" smtClean="0"/>
              <a:t> flux anomalies?</a:t>
            </a:r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Ensemble size: 30 or more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Duration : 1979 to </a:t>
            </a:r>
            <a:r>
              <a:rPr lang="fr-FR" dirty="0" err="1" smtClean="0"/>
              <a:t>present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93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5981" y="841554"/>
            <a:ext cx="813134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Description of </a:t>
            </a:r>
            <a:r>
              <a:rPr lang="fr-FR" dirty="0" err="1" smtClean="0"/>
              <a:t>work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err="1" smtClean="0"/>
              <a:t>Additional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distinguish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role</a:t>
            </a:r>
            <a:r>
              <a:rPr lang="fr-FR" dirty="0" smtClean="0"/>
              <a:t> of the […] Atlantic and Pacific </a:t>
            </a:r>
            <a:r>
              <a:rPr lang="fr-FR" dirty="0" err="1" smtClean="0"/>
              <a:t>oceans</a:t>
            </a:r>
            <a:r>
              <a:rPr lang="fr-FR" dirty="0" smtClean="0"/>
              <a:t> by </a:t>
            </a:r>
            <a:r>
              <a:rPr lang="fr-FR" dirty="0" err="1" smtClean="0"/>
              <a:t>prescribing</a:t>
            </a:r>
            <a:r>
              <a:rPr lang="fr-FR" dirty="0" smtClean="0"/>
              <a:t> an AMO phase in the Atlantic (AO-Exp2) or an IPO phase in the Pacific (AO-Exp3) […].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6015" y="2953168"/>
            <a:ext cx="7591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Methods</a:t>
            </a:r>
            <a:r>
              <a:rPr lang="fr-FR" dirty="0" smtClean="0"/>
              <a:t> : AO-Exp2 and AO-Exp3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Models</a:t>
            </a:r>
            <a:r>
              <a:rPr lang="fr-FR" dirty="0" smtClean="0"/>
              <a:t>/groups </a:t>
            </a:r>
            <a:r>
              <a:rPr lang="fr-FR" dirty="0" err="1" smtClean="0"/>
              <a:t>participating</a:t>
            </a:r>
            <a:r>
              <a:rPr lang="fr-FR" dirty="0" smtClean="0"/>
              <a:t> : </a:t>
            </a:r>
            <a:r>
              <a:rPr lang="fr-FR" dirty="0" err="1" smtClean="0"/>
              <a:t>NorESM</a:t>
            </a:r>
            <a:r>
              <a:rPr lang="fr-FR" dirty="0" smtClean="0"/>
              <a:t>, IPSL-CM6, MPI-ESM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Same</a:t>
            </a:r>
            <a:r>
              <a:rPr lang="fr-FR" dirty="0" smtClean="0"/>
              <a:t> as AO-Exp1, but Atlantic and Pacific state </a:t>
            </a:r>
            <a:r>
              <a:rPr lang="fr-FR" dirty="0" err="1" smtClean="0"/>
              <a:t>imposed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7436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79650" y="1463445"/>
            <a:ext cx="0" cy="3881396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2368" y="1598022"/>
            <a:ext cx="3945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1st </a:t>
            </a:r>
            <a:r>
              <a:rPr lang="fr-FR" u="sng" dirty="0" err="1" smtClean="0"/>
              <a:t>method</a:t>
            </a:r>
            <a:r>
              <a:rPr lang="fr-FR" dirty="0" smtClean="0"/>
              <a:t>: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Using</a:t>
            </a:r>
            <a:r>
              <a:rPr lang="fr-FR" dirty="0" smtClean="0"/>
              <a:t> Pacemaker </a:t>
            </a:r>
            <a:r>
              <a:rPr lang="fr-FR" dirty="0" err="1" smtClean="0"/>
              <a:t>experiment</a:t>
            </a:r>
            <a:r>
              <a:rPr lang="fr-FR" dirty="0" smtClean="0"/>
              <a:t> </a:t>
            </a:r>
            <a:r>
              <a:rPr lang="fr-FR" dirty="0" err="1" smtClean="0"/>
              <a:t>methodology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Prescribed</a:t>
            </a:r>
            <a:r>
              <a:rPr lang="fr-FR" dirty="0" smtClean="0"/>
              <a:t> SST/SIC </a:t>
            </a:r>
            <a:r>
              <a:rPr lang="fr-FR" dirty="0" err="1" smtClean="0"/>
              <a:t>monthly</a:t>
            </a:r>
            <a:r>
              <a:rPr lang="fr-FR" dirty="0" smtClean="0"/>
              <a:t>/</a:t>
            </a:r>
            <a:r>
              <a:rPr lang="fr-FR" dirty="0" err="1" smtClean="0"/>
              <a:t>daily</a:t>
            </a:r>
            <a:r>
              <a:rPr lang="fr-FR" dirty="0" smtClean="0"/>
              <a:t> </a:t>
            </a:r>
            <a:r>
              <a:rPr lang="fr-FR" dirty="0" err="1" smtClean="0"/>
              <a:t>variab</a:t>
            </a:r>
            <a:r>
              <a:rPr lang="fr-FR" dirty="0" smtClean="0"/>
              <a:t>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 Atlantic Pacemaker</a:t>
            </a:r>
          </a:p>
          <a:p>
            <a:r>
              <a:rPr lang="fr-FR" dirty="0"/>
              <a:t>	</a:t>
            </a:r>
            <a:r>
              <a:rPr lang="fr-FR" dirty="0" smtClean="0"/>
              <a:t>- Pacific Pacemaker</a:t>
            </a:r>
          </a:p>
          <a:p>
            <a:endParaRPr lang="fr-FR" dirty="0"/>
          </a:p>
          <a:p>
            <a:r>
              <a:rPr lang="fr-FR" dirty="0" smtClean="0"/>
              <a:t>-&gt; </a:t>
            </a:r>
            <a:r>
              <a:rPr lang="fr-FR" dirty="0" err="1" smtClean="0"/>
              <a:t>nice</a:t>
            </a:r>
            <a:r>
              <a:rPr lang="fr-FR" dirty="0" smtClean="0"/>
              <a:t> for intra-</a:t>
            </a:r>
            <a:r>
              <a:rPr lang="fr-FR" dirty="0" err="1" smtClean="0"/>
              <a:t>seasonal</a:t>
            </a:r>
            <a:r>
              <a:rPr lang="fr-FR" dirty="0" smtClean="0"/>
              <a:t> </a:t>
            </a:r>
            <a:r>
              <a:rPr lang="fr-FR" dirty="0" err="1" smtClean="0"/>
              <a:t>variability</a:t>
            </a:r>
            <a:r>
              <a:rPr lang="fr-FR" dirty="0" smtClean="0"/>
              <a:t> and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obs., but </a:t>
            </a:r>
            <a:r>
              <a:rPr lang="fr-FR" dirty="0" err="1" smtClean="0"/>
              <a:t>small</a:t>
            </a:r>
            <a:r>
              <a:rPr lang="fr-FR" dirty="0" smtClean="0"/>
              <a:t> signal.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629808" y="1463445"/>
            <a:ext cx="451419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2nd </a:t>
            </a:r>
            <a:r>
              <a:rPr lang="fr-FR" u="sng" dirty="0" err="1" smtClean="0"/>
              <a:t>method</a:t>
            </a:r>
            <a:r>
              <a:rPr lang="fr-FR" dirty="0" smtClean="0"/>
              <a:t>: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Use a single ‘’warm </a:t>
            </a:r>
            <a:r>
              <a:rPr lang="fr-FR" dirty="0" err="1" smtClean="0"/>
              <a:t>Arctic</a:t>
            </a:r>
            <a:r>
              <a:rPr lang="fr-FR" dirty="0" smtClean="0"/>
              <a:t>’’ pattern.</a:t>
            </a:r>
            <a:endParaRPr lang="fr-FR" dirty="0"/>
          </a:p>
          <a:p>
            <a:endParaRPr lang="fr-FR" dirty="0"/>
          </a:p>
          <a:p>
            <a:r>
              <a:rPr lang="fr-FR" dirty="0" err="1" smtClean="0"/>
              <a:t>Freeze</a:t>
            </a:r>
            <a:r>
              <a:rPr lang="fr-FR" dirty="0" smtClean="0"/>
              <a:t> SST in the </a:t>
            </a:r>
            <a:r>
              <a:rPr lang="fr-FR" dirty="0" err="1" smtClean="0"/>
              <a:t>Atl</a:t>
            </a:r>
            <a:r>
              <a:rPr lang="fr-FR" dirty="0" smtClean="0"/>
              <a:t>. or </a:t>
            </a:r>
            <a:r>
              <a:rPr lang="fr-FR" dirty="0" err="1" smtClean="0"/>
              <a:t>Pac</a:t>
            </a:r>
            <a:r>
              <a:rPr lang="fr-FR" dirty="0" smtClean="0"/>
              <a:t>.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warm (</a:t>
            </a:r>
            <a:r>
              <a:rPr lang="fr-FR" dirty="0" err="1" smtClean="0"/>
              <a:t>Atl</a:t>
            </a:r>
            <a:r>
              <a:rPr lang="fr-FR" dirty="0" smtClean="0"/>
              <a:t>. / </a:t>
            </a:r>
            <a:r>
              <a:rPr lang="fr-FR" dirty="0" err="1" smtClean="0"/>
              <a:t>Pac</a:t>
            </a:r>
            <a:r>
              <a:rPr lang="fr-FR" dirty="0" smtClean="0"/>
              <a:t>. </a:t>
            </a:r>
            <a:r>
              <a:rPr lang="fr-FR" dirty="0" err="1" smtClean="0"/>
              <a:t>Controls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idealized</a:t>
            </a:r>
            <a:r>
              <a:rPr lang="fr-FR" dirty="0" smtClean="0"/>
              <a:t> IPO and AMO pattern :</a:t>
            </a:r>
          </a:p>
          <a:p>
            <a:r>
              <a:rPr lang="fr-FR" dirty="0"/>
              <a:t>	</a:t>
            </a:r>
            <a:r>
              <a:rPr lang="fr-FR" dirty="0" smtClean="0"/>
              <a:t>- AMO+ and AMO-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warming</a:t>
            </a:r>
            <a:r>
              <a:rPr lang="fr-FR" dirty="0" smtClean="0"/>
              <a:t>.</a:t>
            </a:r>
          </a:p>
          <a:p>
            <a:r>
              <a:rPr lang="fr-FR" dirty="0"/>
              <a:t>	</a:t>
            </a:r>
            <a:r>
              <a:rPr lang="fr-FR" dirty="0" smtClean="0"/>
              <a:t>- IPO+ and IPO-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Arctic</a:t>
            </a:r>
            <a:r>
              <a:rPr lang="fr-FR" dirty="0" smtClean="0"/>
              <a:t> </a:t>
            </a:r>
            <a:r>
              <a:rPr lang="fr-FR" dirty="0" err="1" smtClean="0"/>
              <a:t>warming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/>
              <a:t>-&gt; </a:t>
            </a:r>
            <a:r>
              <a:rPr lang="fr-FR" dirty="0" err="1"/>
              <a:t>nice</a:t>
            </a:r>
            <a:r>
              <a:rPr lang="fr-FR" dirty="0"/>
              <a:t> </a:t>
            </a:r>
            <a:r>
              <a:rPr lang="fr-FR" dirty="0" smtClean="0"/>
              <a:t>to </a:t>
            </a:r>
            <a:r>
              <a:rPr lang="fr-FR" dirty="0" err="1" smtClean="0"/>
              <a:t>study</a:t>
            </a:r>
            <a:r>
              <a:rPr lang="fr-FR" dirty="0" smtClean="0"/>
              <a:t> the AMO and IPO </a:t>
            </a:r>
            <a:r>
              <a:rPr lang="fr-FR" dirty="0" err="1" smtClean="0"/>
              <a:t>atmospheric</a:t>
            </a:r>
            <a:r>
              <a:rPr lang="fr-FR" dirty="0" smtClean="0"/>
              <a:t> impacts… But more </a:t>
            </a:r>
            <a:r>
              <a:rPr lang="fr-FR" dirty="0" err="1" smtClean="0"/>
              <a:t>idealized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28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591</Words>
  <Application>Microsoft Macintosh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Task 3.2 : Arctic warming impacts : role of air-sea coupling</vt:lpstr>
      <vt:lpstr>Link with Summer Asian Monsoon</vt:lpstr>
      <vt:lpstr>Mechanism brindging Arctic impacts in Northern Hemisphere</vt:lpstr>
      <vt:lpstr>Coupled simulation at equilibrium where Arctic sea ice reduction is imposed</vt:lpstr>
      <vt:lpstr>Merdional energy transport</vt:lpstr>
      <vt:lpstr>PowerPoint Presentation</vt:lpstr>
      <vt:lpstr>PowerPoint Presentation</vt:lpstr>
      <vt:lpstr>PowerPoint Presentation</vt:lpstr>
      <vt:lpstr>PowerPoint Presentation</vt:lpstr>
      <vt:lpstr>DCPP experiments</vt:lpstr>
      <vt:lpstr>PowerPoint Presentation</vt:lpstr>
      <vt:lpstr>Idealized IPO time series</vt:lpstr>
      <vt:lpstr>Pacemaker experiments</vt:lpstr>
      <vt:lpstr>Deliverable</vt:lpstr>
      <vt:lpstr>Continental snow impacts</vt:lpstr>
    </vt:vector>
  </TitlesOfParts>
  <Company>LOCEAN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3.2 : Arctic warming impacts : role of air-sea coupling</dc:title>
  <dc:creator>Guillaume Gastineau</dc:creator>
  <cp:lastModifiedBy>Guillaume Gastineau</cp:lastModifiedBy>
  <cp:revision>35</cp:revision>
  <dcterms:created xsi:type="dcterms:W3CDTF">2017-01-13T14:39:22Z</dcterms:created>
  <dcterms:modified xsi:type="dcterms:W3CDTF">2017-01-18T18:33:55Z</dcterms:modified>
</cp:coreProperties>
</file>