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9" r:id="rId3"/>
    <p:sldId id="285" r:id="rId4"/>
    <p:sldId id="276" r:id="rId5"/>
    <p:sldId id="277" r:id="rId6"/>
    <p:sldId id="288" r:id="rId7"/>
    <p:sldId id="289" r:id="rId8"/>
    <p:sldId id="280" r:id="rId9"/>
    <p:sldId id="258" r:id="rId10"/>
    <p:sldId id="286" r:id="rId11"/>
    <p:sldId id="287" r:id="rId12"/>
    <p:sldId id="291" r:id="rId13"/>
    <p:sldId id="260" r:id="rId14"/>
    <p:sldId id="261" r:id="rId15"/>
    <p:sldId id="263" r:id="rId16"/>
    <p:sldId id="266" r:id="rId17"/>
    <p:sldId id="268" r:id="rId18"/>
    <p:sldId id="284" r:id="rId19"/>
    <p:sldId id="269" r:id="rId20"/>
    <p:sldId id="292" r:id="rId21"/>
    <p:sldId id="267" r:id="rId22"/>
    <p:sldId id="271" r:id="rId2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128" d="100"/>
          <a:sy n="128" d="100"/>
        </p:scale>
        <p:origin x="115" y="86"/>
      </p:cViewPr>
      <p:guideLst/>
    </p:cSldViewPr>
  </p:slideViewPr>
  <p:notesTextViewPr>
    <p:cViewPr>
      <p:scale>
        <a:sx n="3" d="2"/>
        <a:sy n="3" d="2"/>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72B01-E5B0-4AFC-B474-C6575AEE45C1}"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81E96-B972-42AB-9F90-4D8F0B3F1016}" type="slidenum">
              <a:rPr lang="en-US" smtClean="0"/>
              <a:t>‹nr.›</a:t>
            </a:fld>
            <a:endParaRPr lang="en-US"/>
          </a:p>
        </p:txBody>
      </p:sp>
    </p:spTree>
    <p:extLst>
      <p:ext uri="{BB962C8B-B14F-4D97-AF65-F5344CB8AC3E}">
        <p14:creationId xmlns:p14="http://schemas.microsoft.com/office/powerpoint/2010/main" val="128725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18</a:t>
            </a:fld>
            <a:endParaRPr lang="en-GB"/>
          </a:p>
        </p:txBody>
      </p:sp>
      <p:sp>
        <p:nvSpPr>
          <p:cNvPr id="409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a:t>(top right) The regional seas of the Arctic, provided by NSIDC, used in the computation of the regional CRPSS. The Northwest and Northeast passages are constructed by only accounting for the different seas the routes pass through, indicated by the black lines. Further plots show the SIA CRPSS of HELR for May‐init, Aug‐init, and Nov‐init for the different lead times. The dots indicate significant skill (5% bootstrapped confidence level &gt; 0), and gray pixels indicate months with no sea ice.</a:t>
            </a:r>
          </a:p>
          <a:p>
            <a:endParaRPr/>
          </a:p>
          <a:p>
            <a:r>
              <a:rPr lang="en-GB"/>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a:p>
        </p:txBody>
      </p:sp>
    </p:spTree>
    <p:extLst>
      <p:ext uri="{BB962C8B-B14F-4D97-AF65-F5344CB8AC3E}">
        <p14:creationId xmlns:p14="http://schemas.microsoft.com/office/powerpoint/2010/main" val="12402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600" y="685801"/>
            <a:ext cx="7162800" cy="1102519"/>
          </a:xfrm>
        </p:spPr>
        <p:txBody>
          <a:bodyPr anchor="b">
            <a:normAutofit/>
          </a:bodyPr>
          <a:lstStyle>
            <a:lvl1pPr>
              <a:lnSpc>
                <a:spcPts val="44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355600" y="1888333"/>
            <a:ext cx="6629400" cy="854869"/>
          </a:xfrm>
        </p:spPr>
        <p:txBody>
          <a:bodyPr>
            <a:normAutofit/>
          </a:bodyPr>
          <a:lstStyle>
            <a:lvl1pPr marL="0" indent="0" algn="l">
              <a:lnSpc>
                <a:spcPts val="21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ESCIENCE_bySURFandNWO_white [Converted].png"/>
          <p:cNvPicPr>
            <a:picLocks noChangeAspect="1"/>
          </p:cNvPicPr>
          <p:nvPr userDrawn="1"/>
        </p:nvPicPr>
        <p:blipFill>
          <a:blip r:embed="rId3"/>
          <a:stretch>
            <a:fillRect/>
          </a:stretch>
        </p:blipFill>
        <p:spPr>
          <a:xfrm>
            <a:off x="395536" y="4917432"/>
            <a:ext cx="720000" cy="102590"/>
          </a:xfrm>
          <a:prstGeom prst="rect">
            <a:avLst/>
          </a:prstGeom>
        </p:spPr>
      </p:pic>
      <p:pic>
        <p:nvPicPr>
          <p:cNvPr id="7" name="Picture 6" descr="ESCIENCE_logo_C_nl_white.png"/>
          <p:cNvPicPr>
            <a:picLocks noChangeAspect="1"/>
          </p:cNvPicPr>
          <p:nvPr userDrawn="1"/>
        </p:nvPicPr>
        <p:blipFill>
          <a:blip r:embed="rId4"/>
          <a:stretch>
            <a:fillRect/>
          </a:stretch>
        </p:blipFill>
        <p:spPr>
          <a:xfrm>
            <a:off x="395536" y="4227934"/>
            <a:ext cx="2088000" cy="492768"/>
          </a:xfrm>
          <a:prstGeom prst="rect">
            <a:avLst/>
          </a:prstGeom>
        </p:spPr>
      </p:pic>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71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05222"/>
            <a:ext cx="8226720" cy="85761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203247"/>
            <a:ext cx="8226720" cy="164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2951950"/>
            <a:ext cx="8226720" cy="1645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xfrm>
            <a:off x="456481" y="4685532"/>
            <a:ext cx="2128320" cy="353197"/>
          </a:xfrm>
          <a:prstGeom prst="rect">
            <a:avLst/>
          </a:prstGeom>
          <a:ln/>
        </p:spPr>
        <p:txBody>
          <a:bodyPr/>
          <a:lstStyle>
            <a:lvl1pPr>
              <a:defRPr/>
            </a:lvl1pPr>
          </a:lstStyle>
          <a:p>
            <a:endParaRPr lang="en-US"/>
          </a:p>
        </p:txBody>
      </p:sp>
      <p:sp>
        <p:nvSpPr>
          <p:cNvPr id="6" name="Rectangle 4"/>
          <p:cNvSpPr>
            <a:spLocks noGrp="1" noChangeArrowheads="1"/>
          </p:cNvSpPr>
          <p:nvPr>
            <p:ph type="ftr" idx="11"/>
          </p:nvPr>
        </p:nvSpPr>
        <p:spPr>
          <a:xfrm>
            <a:off x="3127680" y="4685532"/>
            <a:ext cx="2897280" cy="353197"/>
          </a:xfrm>
          <a:prstGeom prst="rect">
            <a:avLst/>
          </a:prstGeom>
          <a:ln/>
        </p:spPr>
        <p:txBody>
          <a:bodyPr/>
          <a:lstStyle>
            <a:lvl1pPr>
              <a:defRPr/>
            </a:lvl1pPr>
          </a:lstStyle>
          <a:p>
            <a:endParaRPr lang="en-US"/>
          </a:p>
        </p:txBody>
      </p:sp>
      <p:sp>
        <p:nvSpPr>
          <p:cNvPr id="7" name="Rectangle 5"/>
          <p:cNvSpPr>
            <a:spLocks noGrp="1" noChangeArrowheads="1"/>
          </p:cNvSpPr>
          <p:nvPr>
            <p:ph type="sldNum" idx="12"/>
          </p:nvPr>
        </p:nvSpPr>
        <p:spPr>
          <a:xfrm>
            <a:off x="6556321" y="4685532"/>
            <a:ext cx="2128320" cy="353197"/>
          </a:xfrm>
          <a:prstGeom prst="rect">
            <a:avLst/>
          </a:prstGeom>
          <a:ln/>
        </p:spPr>
        <p:txBody>
          <a:bodyPr/>
          <a:lstStyle>
            <a:lvl1pPr>
              <a:defRPr/>
            </a:lvl1pPr>
          </a:lstStyle>
          <a:p>
            <a:fld id="{D165E9B0-7DA8-466E-963D-86F25D5E43BA}" type="slidenum">
              <a:rPr lang="en-GB"/>
              <a:pPr/>
              <a:t>‹nr.›</a:t>
            </a:fld>
            <a:endParaRPr lang="en-GB"/>
          </a:p>
        </p:txBody>
      </p:sp>
    </p:spTree>
    <p:extLst>
      <p:ext uri="{BB962C8B-B14F-4D97-AF65-F5344CB8AC3E}">
        <p14:creationId xmlns:p14="http://schemas.microsoft.com/office/powerpoint/2010/main" val="57380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400" y="205978"/>
            <a:ext cx="8305200" cy="857250"/>
          </a:xfrm>
        </p:spPr>
        <p:txBody>
          <a:bodyPr/>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6400" y="1200151"/>
            <a:ext cx="8305200" cy="2739751"/>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ESCIENCE_bySURFandNWO_white [Converted].png"/>
          <p:cNvPicPr>
            <a:picLocks noChangeAspect="1"/>
          </p:cNvPicPr>
          <p:nvPr userDrawn="1"/>
        </p:nvPicPr>
        <p:blipFill>
          <a:blip r:embed="rId3"/>
          <a:stretch>
            <a:fillRect/>
          </a:stretch>
        </p:blipFill>
        <p:spPr>
          <a:xfrm>
            <a:off x="395536" y="4917432"/>
            <a:ext cx="720000" cy="102590"/>
          </a:xfrm>
          <a:prstGeom prst="rect">
            <a:avLst/>
          </a:prstGeom>
        </p:spPr>
      </p:pic>
      <p:pic>
        <p:nvPicPr>
          <p:cNvPr id="7" name="Picture 6" descr="ESCIENCE_logo_C_nl_white.png"/>
          <p:cNvPicPr>
            <a:picLocks noChangeAspect="1"/>
          </p:cNvPicPr>
          <p:nvPr userDrawn="1"/>
        </p:nvPicPr>
        <p:blipFill>
          <a:blip r:embed="rId4"/>
          <a:stretch>
            <a:fillRect/>
          </a:stretch>
        </p:blipFill>
        <p:spPr>
          <a:xfrm>
            <a:off x="395536" y="4227934"/>
            <a:ext cx="2088000" cy="492768"/>
          </a:xfrm>
          <a:prstGeom prst="rect">
            <a:avLst/>
          </a:prstGeom>
        </p:spPr>
      </p:pic>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400" y="205978"/>
            <a:ext cx="8305200" cy="857250"/>
          </a:xfrm>
        </p:spPr>
        <p:txBody>
          <a:bodyPr/>
          <a:lstStyle>
            <a:lvl1pPr>
              <a:defRPr>
                <a:solidFill>
                  <a:srgbClr val="00AFEA"/>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6400" y="1200151"/>
            <a:ext cx="8305200" cy="2739751"/>
          </a:xfrm>
        </p:spPr>
        <p:txBody>
          <a:bodyPr/>
          <a:lstStyle>
            <a:lvl1pPr>
              <a:buClr>
                <a:srgbClr val="00AFEA"/>
              </a:buClr>
              <a:defRPr/>
            </a:lvl1pPr>
            <a:lvl2pPr>
              <a:buClr>
                <a:srgbClr val="00AFEA"/>
              </a:buClr>
              <a:defRPr/>
            </a:lvl2pPr>
            <a:lvl3pPr>
              <a:buClr>
                <a:srgbClr val="00AFEA"/>
              </a:buClr>
              <a:defRPr/>
            </a:lvl3pPr>
            <a:lvl4pPr>
              <a:buClr>
                <a:srgbClr val="00AFEA"/>
              </a:buClr>
              <a:defRPr/>
            </a:lvl4pPr>
            <a:lvl5pPr>
              <a:buClr>
                <a:srgbClr val="00AFEA"/>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ESCIENCE_logo_C_nl_cyanblack.png"/>
          <p:cNvPicPr>
            <a:picLocks noChangeAspect="1"/>
          </p:cNvPicPr>
          <p:nvPr userDrawn="1"/>
        </p:nvPicPr>
        <p:blipFill>
          <a:blip r:embed="rId3"/>
          <a:stretch>
            <a:fillRect/>
          </a:stretch>
        </p:blipFill>
        <p:spPr>
          <a:xfrm>
            <a:off x="395536" y="4227934"/>
            <a:ext cx="2088232" cy="492824"/>
          </a:xfrm>
          <a:prstGeom prst="rect">
            <a:avLst/>
          </a:prstGeom>
        </p:spPr>
      </p:pic>
      <p:pic>
        <p:nvPicPr>
          <p:cNvPr id="7" name="Picture 6" descr="ESCIENCE_bySURFandNWO_black [Converted].png"/>
          <p:cNvPicPr>
            <a:picLocks noChangeAspect="1"/>
          </p:cNvPicPr>
          <p:nvPr userDrawn="1"/>
        </p:nvPicPr>
        <p:blipFill>
          <a:blip r:embed="rId4"/>
          <a:stretch>
            <a:fillRect/>
          </a:stretch>
        </p:blipFill>
        <p:spPr>
          <a:xfrm>
            <a:off x="395536" y="4917420"/>
            <a:ext cx="720078" cy="102602"/>
          </a:xfrm>
          <a:prstGeom prst="rect">
            <a:avLst/>
          </a:prstGeom>
        </p:spPr>
      </p:pic>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400" y="205978"/>
            <a:ext cx="8305200" cy="857250"/>
          </a:xfrm>
        </p:spPr>
        <p:txBody>
          <a:bodyPr/>
          <a:lstStyle>
            <a:lvl1pPr>
              <a:defRPr>
                <a:solidFill>
                  <a:srgbClr val="00AFEA"/>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6400" y="1200152"/>
            <a:ext cx="8305200" cy="3600449"/>
          </a:xfrm>
        </p:spPr>
        <p:txBody>
          <a:bodyPr/>
          <a:lstStyle>
            <a:lvl1pPr>
              <a:buClr>
                <a:srgbClr val="00AFEA"/>
              </a:buClr>
              <a:defRPr/>
            </a:lvl1pPr>
            <a:lvl2pPr>
              <a:buClr>
                <a:srgbClr val="00AFEA"/>
              </a:buClr>
              <a:defRPr/>
            </a:lvl2pPr>
            <a:lvl3pPr>
              <a:buClr>
                <a:srgbClr val="00AFEA"/>
              </a:buClr>
              <a:defRPr/>
            </a:lvl3pPr>
            <a:lvl4pPr>
              <a:buClr>
                <a:srgbClr val="00AFEA"/>
              </a:buClr>
              <a:defRPr/>
            </a:lvl4pPr>
            <a:lvl5pPr>
              <a:buClr>
                <a:srgbClr val="00AFEA"/>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400" y="205978"/>
            <a:ext cx="8305200" cy="857250"/>
          </a:xfrm>
        </p:spPr>
        <p:txBody>
          <a:bodyPr/>
          <a:lstStyle>
            <a:lvl1pPr>
              <a:defRPr>
                <a:solidFill>
                  <a:srgbClr val="00AFEA"/>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6400" y="1200151"/>
            <a:ext cx="8305200" cy="2800350"/>
          </a:xfrm>
        </p:spPr>
        <p:txBody>
          <a:bodyPr/>
          <a:lstStyle>
            <a:lvl1pPr>
              <a:buClr>
                <a:srgbClr val="00AFEA"/>
              </a:buClr>
              <a:defRPr/>
            </a:lvl1pPr>
            <a:lvl2pPr>
              <a:buClr>
                <a:srgbClr val="00AFEA"/>
              </a:buClr>
              <a:defRPr/>
            </a:lvl2pPr>
            <a:lvl3pPr>
              <a:buClr>
                <a:srgbClr val="00AFEA"/>
              </a:buClr>
              <a:defRPr/>
            </a:lvl3pPr>
            <a:lvl4pPr>
              <a:buClr>
                <a:srgbClr val="00AFEA"/>
              </a:buClr>
              <a:defRPr/>
            </a:lvl4pPr>
            <a:lvl5pPr>
              <a:buClr>
                <a:srgbClr val="00AFEA"/>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ESCIENCE_logo_C_nl_cyanblack.png"/>
          <p:cNvPicPr>
            <a:picLocks noChangeAspect="1"/>
          </p:cNvPicPr>
          <p:nvPr userDrawn="1"/>
        </p:nvPicPr>
        <p:blipFill>
          <a:blip r:embed="rId3"/>
          <a:stretch>
            <a:fillRect/>
          </a:stretch>
        </p:blipFill>
        <p:spPr>
          <a:xfrm>
            <a:off x="7812360" y="51470"/>
            <a:ext cx="864096" cy="203927"/>
          </a:xfrm>
          <a:prstGeom prst="rect">
            <a:avLst/>
          </a:prstGeom>
        </p:spPr>
      </p:pic>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4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400" y="205978"/>
            <a:ext cx="8305200" cy="857250"/>
          </a:xfrm>
        </p:spPr>
        <p:txBody>
          <a:bodyPr/>
          <a:lstStyle>
            <a:lvl1pPr>
              <a:defRPr>
                <a:solidFill>
                  <a:srgbClr val="00AFEA"/>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6400" y="1200150"/>
            <a:ext cx="8305200" cy="3531839"/>
          </a:xfrm>
        </p:spPr>
        <p:txBody>
          <a:bodyPr/>
          <a:lstStyle>
            <a:lvl1pPr>
              <a:buClr>
                <a:srgbClr val="00AFEA"/>
              </a:buClr>
              <a:defRPr/>
            </a:lvl1pPr>
            <a:lvl2pPr>
              <a:buClr>
                <a:srgbClr val="00AFEA"/>
              </a:buClr>
              <a:defRPr/>
            </a:lvl2pPr>
            <a:lvl3pPr>
              <a:buClr>
                <a:srgbClr val="00AFEA"/>
              </a:buClr>
              <a:defRPr/>
            </a:lvl3pPr>
            <a:lvl4pPr>
              <a:buClr>
                <a:srgbClr val="00AFEA"/>
              </a:buClr>
              <a:defRPr/>
            </a:lvl4pPr>
            <a:lvl5pPr>
              <a:buClr>
                <a:srgbClr val="00AFEA"/>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5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400" y="205978"/>
            <a:ext cx="8305200" cy="857250"/>
          </a:xfrm>
        </p:spPr>
        <p:txBody>
          <a:bodyPr/>
          <a:lstStyle>
            <a:lvl1pPr>
              <a:defRPr>
                <a:solidFill>
                  <a:srgbClr val="00AFEA"/>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6400" y="1200150"/>
            <a:ext cx="8305200" cy="3531839"/>
          </a:xfrm>
        </p:spPr>
        <p:txBody>
          <a:bodyPr/>
          <a:lstStyle>
            <a:lvl1pPr>
              <a:buClr>
                <a:srgbClr val="00AFEA"/>
              </a:buClr>
              <a:defRPr/>
            </a:lvl1pPr>
            <a:lvl2pPr>
              <a:buClr>
                <a:srgbClr val="00AFEA"/>
              </a:buClr>
              <a:defRPr/>
            </a:lvl2pPr>
            <a:lvl3pPr>
              <a:buClr>
                <a:srgbClr val="00AFEA"/>
              </a:buClr>
              <a:defRPr/>
            </a:lvl3pPr>
            <a:lvl4pPr>
              <a:buClr>
                <a:srgbClr val="00AFEA"/>
              </a:buClr>
              <a:defRPr/>
            </a:lvl4pPr>
            <a:lvl5pPr>
              <a:buClr>
                <a:srgbClr val="00AFEA"/>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ESCIENCE_logo_C_nl_cyanblack.png"/>
          <p:cNvPicPr>
            <a:picLocks noChangeAspect="1"/>
          </p:cNvPicPr>
          <p:nvPr userDrawn="1"/>
        </p:nvPicPr>
        <p:blipFill>
          <a:blip r:embed="rId3"/>
          <a:stretch>
            <a:fillRect/>
          </a:stretch>
        </p:blipFill>
        <p:spPr>
          <a:xfrm>
            <a:off x="539552" y="4876006"/>
            <a:ext cx="864096" cy="203927"/>
          </a:xfrm>
          <a:prstGeom prst="rect">
            <a:avLst/>
          </a:prstGeom>
        </p:spPr>
      </p:pic>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6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400" y="205978"/>
            <a:ext cx="8305200" cy="857250"/>
          </a:xfrm>
        </p:spPr>
        <p:txBody>
          <a:bodyPr/>
          <a:lstStyle>
            <a:lvl1pPr>
              <a:defRPr>
                <a:solidFill>
                  <a:srgbClr val="00AFEA"/>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6400" y="1200150"/>
            <a:ext cx="8305200" cy="3531839"/>
          </a:xfrm>
        </p:spPr>
        <p:txBody>
          <a:bodyPr/>
          <a:lstStyle>
            <a:lvl1pPr>
              <a:buClr>
                <a:srgbClr val="00AFEA"/>
              </a:buClr>
              <a:defRPr sz="1600"/>
            </a:lvl1pPr>
            <a:lvl2pPr>
              <a:buClr>
                <a:srgbClr val="00AFEA"/>
              </a:buClr>
              <a:defRPr sz="1400"/>
            </a:lvl2pPr>
            <a:lvl3pPr>
              <a:buClr>
                <a:srgbClr val="00AFEA"/>
              </a:buClr>
              <a:defRPr sz="1200"/>
            </a:lvl3pPr>
            <a:lvl4pPr>
              <a:buClr>
                <a:srgbClr val="00AFEA"/>
              </a:buClr>
              <a:defRPr sz="1000"/>
            </a:lvl4pPr>
            <a:lvl5pPr>
              <a:buClr>
                <a:srgbClr val="00AFEA"/>
              </a:buCl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ESCIENCE_logo_C_nl_cyanblack.png"/>
          <p:cNvPicPr>
            <a:picLocks noChangeAspect="1"/>
          </p:cNvPicPr>
          <p:nvPr userDrawn="1"/>
        </p:nvPicPr>
        <p:blipFill>
          <a:blip r:embed="rId3"/>
          <a:stretch>
            <a:fillRect/>
          </a:stretch>
        </p:blipFill>
        <p:spPr>
          <a:xfrm>
            <a:off x="539552" y="4876006"/>
            <a:ext cx="864096" cy="203927"/>
          </a:xfrm>
          <a:prstGeom prst="rect">
            <a:avLst/>
          </a:prstGeom>
        </p:spPr>
      </p:pic>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400" y="195486"/>
            <a:ext cx="8305200" cy="4536503"/>
          </a:xfrm>
        </p:spPr>
        <p:txBody>
          <a:bodyPr/>
          <a:lstStyle>
            <a:lvl1pPr>
              <a:buClr>
                <a:srgbClr val="00AFEA"/>
              </a:buClr>
              <a:defRPr sz="1600"/>
            </a:lvl1pPr>
            <a:lvl2pPr>
              <a:buClr>
                <a:srgbClr val="00AFEA"/>
              </a:buClr>
              <a:defRPr sz="1400"/>
            </a:lvl2pPr>
            <a:lvl3pPr>
              <a:buClr>
                <a:srgbClr val="00AFEA"/>
              </a:buClr>
              <a:defRPr sz="1200"/>
            </a:lvl3pPr>
            <a:lvl4pPr>
              <a:buClr>
                <a:srgbClr val="00AFEA"/>
              </a:buClr>
              <a:defRPr sz="1000"/>
            </a:lvl4pPr>
            <a:lvl5pPr>
              <a:buClr>
                <a:srgbClr val="00AFEA"/>
              </a:buCl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ESCIENCE_logo_C_nl_cyanblack.png"/>
          <p:cNvPicPr>
            <a:picLocks noChangeAspect="1"/>
          </p:cNvPicPr>
          <p:nvPr userDrawn="1"/>
        </p:nvPicPr>
        <p:blipFill>
          <a:blip r:embed="rId3"/>
          <a:stretch>
            <a:fillRect/>
          </a:stretch>
        </p:blipFill>
        <p:spPr>
          <a:xfrm>
            <a:off x="539552" y="4876006"/>
            <a:ext cx="864096" cy="203927"/>
          </a:xfrm>
          <a:prstGeom prst="rect">
            <a:avLst/>
          </a:prstGeom>
        </p:spPr>
      </p:pic>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05978"/>
            <a:ext cx="80772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027" name="Text Placeholder 2"/>
          <p:cNvSpPr>
            <a:spLocks noGrp="1"/>
          </p:cNvSpPr>
          <p:nvPr>
            <p:ph type="body" idx="1"/>
          </p:nvPr>
        </p:nvSpPr>
        <p:spPr bwMode="auto">
          <a:xfrm>
            <a:off x="609600" y="1200150"/>
            <a:ext cx="8077200" cy="2800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2" r:id="rId4"/>
    <p:sldLayoutId id="2147483666" r:id="rId5"/>
    <p:sldLayoutId id="2147483667" r:id="rId6"/>
    <p:sldLayoutId id="2147483668" r:id="rId7"/>
    <p:sldLayoutId id="2147483669" r:id="rId8"/>
    <p:sldLayoutId id="2147483670" r:id="rId9"/>
    <p:sldLayoutId id="2147483671" r:id="rId10"/>
    <p:sldLayoutId id="2147483672" r:id="rId11"/>
  </p:sldLayoutIdLst>
  <p:transition>
    <p:cut/>
  </p:transition>
  <p:timing>
    <p:tnLst>
      <p:par>
        <p:cTn id="1" dur="indefinite" restart="never" nodeType="tmRoot"/>
      </p:par>
    </p:tnLst>
  </p:timing>
  <p:hf sldNum="0" hdr="0" ftr="0" dt="0"/>
  <p:txStyles>
    <p:titleStyle>
      <a:lvl1pPr algn="l" defTabSz="457200" rtl="0" eaLnBrk="1" fontAlgn="base" hangingPunct="1">
        <a:spcBef>
          <a:spcPct val="0"/>
        </a:spcBef>
        <a:spcAft>
          <a:spcPct val="0"/>
        </a:spcAft>
        <a:defRPr sz="4400" b="1" kern="1200">
          <a:solidFill>
            <a:schemeClr val="tx1"/>
          </a:solidFill>
          <a:latin typeface="Arial Bold"/>
          <a:ea typeface="Arial Bold" pitchFamily="34" charset="0"/>
          <a:cs typeface="Arial Bold"/>
        </a:defRPr>
      </a:lvl1pPr>
      <a:lvl2pPr algn="l" defTabSz="457200" rtl="0" eaLnBrk="1" fontAlgn="base" hangingPunct="1">
        <a:spcBef>
          <a:spcPct val="0"/>
        </a:spcBef>
        <a:spcAft>
          <a:spcPct val="0"/>
        </a:spcAft>
        <a:defRPr sz="4400" b="1">
          <a:solidFill>
            <a:schemeClr val="tx1"/>
          </a:solidFill>
          <a:latin typeface="Arial Bold" pitchFamily="34" charset="0"/>
          <a:ea typeface="Arial Bold" pitchFamily="34" charset="0"/>
          <a:cs typeface="Arial Bold" pitchFamily="34" charset="0"/>
        </a:defRPr>
      </a:lvl2pPr>
      <a:lvl3pPr algn="l" defTabSz="457200" rtl="0" eaLnBrk="1" fontAlgn="base" hangingPunct="1">
        <a:spcBef>
          <a:spcPct val="0"/>
        </a:spcBef>
        <a:spcAft>
          <a:spcPct val="0"/>
        </a:spcAft>
        <a:defRPr sz="4400" b="1">
          <a:solidFill>
            <a:schemeClr val="tx1"/>
          </a:solidFill>
          <a:latin typeface="Arial Bold" pitchFamily="34" charset="0"/>
          <a:ea typeface="Arial Bold" pitchFamily="34" charset="0"/>
          <a:cs typeface="Arial Bold" pitchFamily="34" charset="0"/>
        </a:defRPr>
      </a:lvl3pPr>
      <a:lvl4pPr algn="l" defTabSz="457200" rtl="0" eaLnBrk="1" fontAlgn="base" hangingPunct="1">
        <a:spcBef>
          <a:spcPct val="0"/>
        </a:spcBef>
        <a:spcAft>
          <a:spcPct val="0"/>
        </a:spcAft>
        <a:defRPr sz="4400" b="1">
          <a:solidFill>
            <a:schemeClr val="tx1"/>
          </a:solidFill>
          <a:latin typeface="Arial Bold" pitchFamily="34" charset="0"/>
          <a:ea typeface="Arial Bold" pitchFamily="34" charset="0"/>
          <a:cs typeface="Arial Bold" pitchFamily="34" charset="0"/>
        </a:defRPr>
      </a:lvl4pPr>
      <a:lvl5pPr algn="l" defTabSz="457200" rtl="0" eaLnBrk="1" fontAlgn="base" hangingPunct="1">
        <a:spcBef>
          <a:spcPct val="0"/>
        </a:spcBef>
        <a:spcAft>
          <a:spcPct val="0"/>
        </a:spcAft>
        <a:defRPr sz="4400" b="1">
          <a:solidFill>
            <a:schemeClr val="tx1"/>
          </a:solidFill>
          <a:latin typeface="Arial Bold" pitchFamily="34" charset="0"/>
          <a:ea typeface="Arial Bold" pitchFamily="34" charset="0"/>
          <a:cs typeface="Arial Bold" pitchFamily="34" charset="0"/>
        </a:defRPr>
      </a:lvl5pPr>
      <a:lvl6pPr marL="457200" algn="l" defTabSz="457200" rtl="0" eaLnBrk="1" fontAlgn="base" hangingPunct="1">
        <a:spcBef>
          <a:spcPct val="0"/>
        </a:spcBef>
        <a:spcAft>
          <a:spcPct val="0"/>
        </a:spcAft>
        <a:defRPr sz="4400" b="1">
          <a:solidFill>
            <a:schemeClr val="tx1"/>
          </a:solidFill>
          <a:latin typeface="Arial Bold" pitchFamily="34" charset="0"/>
          <a:ea typeface="Arial Bold" pitchFamily="34" charset="0"/>
          <a:cs typeface="Arial Bold" pitchFamily="34" charset="0"/>
        </a:defRPr>
      </a:lvl6pPr>
      <a:lvl7pPr marL="914400" algn="l" defTabSz="457200" rtl="0" eaLnBrk="1" fontAlgn="base" hangingPunct="1">
        <a:spcBef>
          <a:spcPct val="0"/>
        </a:spcBef>
        <a:spcAft>
          <a:spcPct val="0"/>
        </a:spcAft>
        <a:defRPr sz="4400" b="1">
          <a:solidFill>
            <a:schemeClr val="tx1"/>
          </a:solidFill>
          <a:latin typeface="Arial Bold" pitchFamily="34" charset="0"/>
          <a:ea typeface="Arial Bold" pitchFamily="34" charset="0"/>
          <a:cs typeface="Arial Bold" pitchFamily="34" charset="0"/>
        </a:defRPr>
      </a:lvl7pPr>
      <a:lvl8pPr marL="1371600" algn="l" defTabSz="457200" rtl="0" eaLnBrk="1" fontAlgn="base" hangingPunct="1">
        <a:spcBef>
          <a:spcPct val="0"/>
        </a:spcBef>
        <a:spcAft>
          <a:spcPct val="0"/>
        </a:spcAft>
        <a:defRPr sz="4400" b="1">
          <a:solidFill>
            <a:schemeClr val="tx1"/>
          </a:solidFill>
          <a:latin typeface="Arial Bold" pitchFamily="34" charset="0"/>
          <a:ea typeface="Arial Bold" pitchFamily="34" charset="0"/>
          <a:cs typeface="Arial Bold" pitchFamily="34" charset="0"/>
        </a:defRPr>
      </a:lvl8pPr>
      <a:lvl9pPr marL="1828800" algn="l" defTabSz="457200" rtl="0" eaLnBrk="1" fontAlgn="base" hangingPunct="1">
        <a:spcBef>
          <a:spcPct val="0"/>
        </a:spcBef>
        <a:spcAft>
          <a:spcPct val="0"/>
        </a:spcAft>
        <a:defRPr sz="4400" b="1">
          <a:solidFill>
            <a:schemeClr val="tx1"/>
          </a:solidFill>
          <a:latin typeface="Arial Bold" pitchFamily="34" charset="0"/>
          <a:ea typeface="Arial Bold" pitchFamily="34" charset="0"/>
          <a:cs typeface="Arial Bold" pitchFamily="34" charset="0"/>
        </a:defRPr>
      </a:lvl9pPr>
    </p:titleStyle>
    <p:bodyStyle>
      <a:lvl1pPr marL="342900" indent="-342900" algn="l" defTabSz="457200" rtl="0" eaLnBrk="1" fontAlgn="base" hangingPunct="1">
        <a:spcBef>
          <a:spcPct val="20000"/>
        </a:spcBef>
        <a:spcAft>
          <a:spcPct val="0"/>
        </a:spcAft>
        <a:buClr>
          <a:srgbClr val="0092D2"/>
        </a:buClr>
        <a:buFont typeface="Arial" pitchFamily="34" charset="0"/>
        <a:buChar char="•"/>
        <a:defRPr sz="3200" b="1" kern="1200">
          <a:solidFill>
            <a:schemeClr val="tx1"/>
          </a:solidFill>
          <a:latin typeface="Arial Bold"/>
          <a:ea typeface="Arial Bold" pitchFamily="34" charset="0"/>
          <a:cs typeface="Arial Bold"/>
        </a:defRPr>
      </a:lvl1pPr>
      <a:lvl2pPr marL="742950" indent="-285750" algn="l" defTabSz="457200" rtl="0" eaLnBrk="1" fontAlgn="base" hangingPunct="1">
        <a:spcBef>
          <a:spcPct val="20000"/>
        </a:spcBef>
        <a:spcAft>
          <a:spcPct val="0"/>
        </a:spcAft>
        <a:buClr>
          <a:srgbClr val="0092D2"/>
        </a:buClr>
        <a:buFont typeface="Arial" pitchFamily="34" charset="0"/>
        <a:buChar char="–"/>
        <a:defRPr sz="2800" b="1" kern="1200">
          <a:solidFill>
            <a:schemeClr val="tx1"/>
          </a:solidFill>
          <a:latin typeface="Arial Bold"/>
          <a:ea typeface="Arial Bold" pitchFamily="34" charset="0"/>
          <a:cs typeface="Arial Bold"/>
        </a:defRPr>
      </a:lvl2pPr>
      <a:lvl3pPr marL="1143000" indent="-228600" algn="l" defTabSz="457200" rtl="0" eaLnBrk="1" fontAlgn="base" hangingPunct="1">
        <a:spcBef>
          <a:spcPct val="20000"/>
        </a:spcBef>
        <a:spcAft>
          <a:spcPct val="0"/>
        </a:spcAft>
        <a:buClr>
          <a:srgbClr val="0092D2"/>
        </a:buClr>
        <a:buFont typeface="Arial" pitchFamily="34" charset="0"/>
        <a:buChar char="•"/>
        <a:defRPr sz="2400" b="1" kern="1200">
          <a:solidFill>
            <a:schemeClr val="tx1"/>
          </a:solidFill>
          <a:latin typeface="Arial Bold"/>
          <a:ea typeface="Arial Bold" pitchFamily="34" charset="0"/>
          <a:cs typeface="Arial Bold"/>
        </a:defRPr>
      </a:lvl3pPr>
      <a:lvl4pPr marL="1600200" indent="-228600" algn="l" defTabSz="457200" rtl="0" eaLnBrk="1" fontAlgn="base" hangingPunct="1">
        <a:spcBef>
          <a:spcPct val="20000"/>
        </a:spcBef>
        <a:spcAft>
          <a:spcPct val="0"/>
        </a:spcAft>
        <a:buClr>
          <a:srgbClr val="0092D2"/>
        </a:buClr>
        <a:buFont typeface="Arial" pitchFamily="34" charset="0"/>
        <a:buChar char="–"/>
        <a:defRPr sz="2000" b="1" kern="1200">
          <a:solidFill>
            <a:schemeClr val="tx1"/>
          </a:solidFill>
          <a:latin typeface="Arial Bold"/>
          <a:ea typeface="Arial Bold" pitchFamily="34" charset="0"/>
          <a:cs typeface="Arial Bold"/>
        </a:defRPr>
      </a:lvl4pPr>
      <a:lvl5pPr marL="2057400" indent="-228600" algn="l" defTabSz="457200" rtl="0" eaLnBrk="1" fontAlgn="base" hangingPunct="1">
        <a:spcBef>
          <a:spcPct val="20000"/>
        </a:spcBef>
        <a:spcAft>
          <a:spcPct val="0"/>
        </a:spcAft>
        <a:buClr>
          <a:srgbClr val="0092D2"/>
        </a:buClr>
        <a:buFont typeface="Arial" pitchFamily="34" charset="0"/>
        <a:buChar char="»"/>
        <a:defRPr sz="2000" b="1" kern="1200">
          <a:solidFill>
            <a:schemeClr val="tx1"/>
          </a:solidFill>
          <a:latin typeface="Arial Bold"/>
          <a:ea typeface="Arial Bold" pitchFamily="34" charset="0"/>
          <a:cs typeface="Arial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1401744"/>
            <a:ext cx="7240954" cy="615461"/>
          </a:xfrm>
        </p:spPr>
        <p:txBody>
          <a:bodyPr>
            <a:normAutofit fontScale="90000"/>
          </a:bodyPr>
          <a:lstStyle/>
          <a:p>
            <a:pPr>
              <a:lnSpc>
                <a:spcPts val="3600"/>
              </a:lnSpc>
            </a:pPr>
            <a:r>
              <a:rPr lang="en-US" dirty="0" smtClean="0"/>
              <a:t>Skillful Arctic climate predictions</a:t>
            </a:r>
            <a:r>
              <a:rPr lang="en-US" sz="2800" dirty="0" smtClean="0"/>
              <a:t/>
            </a:r>
            <a:br>
              <a:rPr lang="en-US" sz="2800" dirty="0" smtClean="0"/>
            </a:br>
            <a:endParaRPr lang="en-US" sz="2700" dirty="0">
              <a:solidFill>
                <a:schemeClr val="bg1"/>
              </a:solidFill>
            </a:endParaRPr>
          </a:p>
        </p:txBody>
      </p:sp>
      <p:sp>
        <p:nvSpPr>
          <p:cNvPr id="3" name="Subtitle 2"/>
          <p:cNvSpPr>
            <a:spLocks noGrp="1"/>
          </p:cNvSpPr>
          <p:nvPr>
            <p:ph type="subTitle" idx="1"/>
          </p:nvPr>
        </p:nvSpPr>
        <p:spPr>
          <a:xfrm>
            <a:off x="355600" y="2084281"/>
            <a:ext cx="6629400" cy="1037747"/>
          </a:xfrm>
        </p:spPr>
        <p:txBody>
          <a:bodyPr>
            <a:normAutofit/>
          </a:bodyPr>
          <a:lstStyle/>
          <a:p>
            <a:r>
              <a:rPr lang="en-US" sz="2000" dirty="0" smtClean="0"/>
              <a:t>Wilco Hazeleger</a:t>
            </a:r>
          </a:p>
          <a:p>
            <a:endParaRPr lang="en-US" sz="2000" dirty="0"/>
          </a:p>
          <a:p>
            <a:r>
              <a:rPr lang="en-US" sz="2000" dirty="0" smtClean="0"/>
              <a:t>www.esciencecenter.nl</a:t>
            </a:r>
            <a:endParaRPr lang="en-US" sz="1050" dirty="0" smtClean="0"/>
          </a:p>
          <a:p>
            <a:endParaRPr lang="en-US" dirty="0"/>
          </a:p>
        </p:txBody>
      </p:sp>
    </p:spTree>
    <p:extLst>
      <p:ext uri="{BB962C8B-B14F-4D97-AF65-F5344CB8AC3E}">
        <p14:creationId xmlns:p14="http://schemas.microsoft.com/office/powerpoint/2010/main" val="2729732769"/>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Line 1"/>
          <p:cNvSpPr/>
          <p:nvPr/>
        </p:nvSpPr>
        <p:spPr>
          <a:xfrm>
            <a:off x="1391498" y="869044"/>
            <a:ext cx="6283668" cy="0"/>
          </a:xfrm>
          <a:prstGeom prst="line">
            <a:avLst/>
          </a:prstGeom>
          <a:ln>
            <a:solidFill>
              <a:srgbClr val="FFFFFF"/>
            </a:solidFill>
          </a:ln>
        </p:spPr>
      </p:sp>
      <p:sp>
        <p:nvSpPr>
          <p:cNvPr id="121" name="TextShape 2"/>
          <p:cNvSpPr txBox="1"/>
          <p:nvPr/>
        </p:nvSpPr>
        <p:spPr>
          <a:xfrm>
            <a:off x="1380231" y="288049"/>
            <a:ext cx="5859433" cy="444075"/>
          </a:xfrm>
          <a:prstGeom prst="rect">
            <a:avLst/>
          </a:prstGeom>
        </p:spPr>
        <p:txBody>
          <a:bodyPr lIns="0" tIns="0" rIns="0" bIns="0" anchor="ctr"/>
          <a:lstStyle/>
          <a:p>
            <a:r>
              <a:rPr lang="nl-NL" sz="2994">
                <a:solidFill>
                  <a:srgbClr val="FFFFFF"/>
                </a:solidFill>
                <a:latin typeface="Calibri"/>
              </a:rPr>
              <a:t>Results – SIA seasonal cycle</a:t>
            </a:r>
            <a:endParaRPr/>
          </a:p>
        </p:txBody>
      </p:sp>
      <p:sp>
        <p:nvSpPr>
          <p:cNvPr id="122" name="Line 3"/>
          <p:cNvSpPr/>
          <p:nvPr/>
        </p:nvSpPr>
        <p:spPr>
          <a:xfrm>
            <a:off x="4875512" y="1306506"/>
            <a:ext cx="2799409" cy="3184"/>
          </a:xfrm>
          <a:prstGeom prst="line">
            <a:avLst/>
          </a:prstGeom>
          <a:ln>
            <a:solidFill>
              <a:srgbClr val="FFFFFF"/>
            </a:solidFill>
          </a:ln>
        </p:spPr>
      </p:sp>
      <p:sp>
        <p:nvSpPr>
          <p:cNvPr id="124" name="CustomShape 5"/>
          <p:cNvSpPr/>
          <p:nvPr/>
        </p:nvSpPr>
        <p:spPr>
          <a:xfrm>
            <a:off x="1474778" y="1877703"/>
            <a:ext cx="6223903" cy="60255"/>
          </a:xfrm>
          <a:prstGeom prst="rect">
            <a:avLst/>
          </a:prstGeom>
          <a:solidFill>
            <a:srgbClr val="FFFFFF"/>
          </a:solidFill>
          <a:ln>
            <a:noFill/>
          </a:ln>
        </p:spPr>
      </p:sp>
      <p:pic>
        <p:nvPicPr>
          <p:cNvPr id="125" name="Afbeelding 124"/>
          <p:cNvPicPr/>
          <p:nvPr/>
        </p:nvPicPr>
        <p:blipFill>
          <a:blip r:embed="rId2"/>
          <a:srcRect l="6619" t="59744" r="8375" b="3582"/>
          <a:stretch>
            <a:fillRect/>
          </a:stretch>
        </p:blipFill>
        <p:spPr>
          <a:xfrm>
            <a:off x="356401" y="1924242"/>
            <a:ext cx="7342280" cy="2756131"/>
          </a:xfrm>
          <a:prstGeom prst="rect">
            <a:avLst/>
          </a:prstGeom>
          <a:ln>
            <a:noFill/>
          </a:ln>
        </p:spPr>
      </p:pic>
      <p:sp>
        <p:nvSpPr>
          <p:cNvPr id="126" name="Line 6"/>
          <p:cNvSpPr/>
          <p:nvPr/>
        </p:nvSpPr>
        <p:spPr>
          <a:xfrm>
            <a:off x="1609249" y="1493639"/>
            <a:ext cx="435502" cy="0"/>
          </a:xfrm>
          <a:prstGeom prst="line">
            <a:avLst/>
          </a:prstGeom>
          <a:ln w="36720">
            <a:solidFill>
              <a:srgbClr val="666666"/>
            </a:solidFill>
            <a:round/>
          </a:ln>
        </p:spPr>
      </p:sp>
      <p:sp>
        <p:nvSpPr>
          <p:cNvPr id="127" name="TextShape 7"/>
          <p:cNvSpPr txBox="1"/>
          <p:nvPr/>
        </p:nvSpPr>
        <p:spPr>
          <a:xfrm>
            <a:off x="2108925" y="1369210"/>
            <a:ext cx="1089244" cy="235631"/>
          </a:xfrm>
          <a:prstGeom prst="rect">
            <a:avLst/>
          </a:prstGeom>
        </p:spPr>
        <p:txBody>
          <a:bodyPr lIns="61235" tIns="30617" rIns="61235" bIns="30617"/>
          <a:lstStyle/>
          <a:p>
            <a:r>
              <a:rPr lang="en-US" b="1">
                <a:latin typeface="Arial"/>
              </a:rPr>
              <a:t>EC-free</a:t>
            </a:r>
            <a:endParaRPr/>
          </a:p>
        </p:txBody>
      </p:sp>
      <p:sp>
        <p:nvSpPr>
          <p:cNvPr id="128" name="Line 8"/>
          <p:cNvSpPr/>
          <p:nvPr/>
        </p:nvSpPr>
        <p:spPr>
          <a:xfrm>
            <a:off x="1621251" y="1763072"/>
            <a:ext cx="435502" cy="0"/>
          </a:xfrm>
          <a:prstGeom prst="line">
            <a:avLst/>
          </a:prstGeom>
          <a:ln w="36720">
            <a:solidFill>
              <a:srgbClr val="666666"/>
            </a:solidFill>
            <a:custDash>
              <a:ds d="197000" sp="197000"/>
            </a:custDash>
            <a:round/>
          </a:ln>
        </p:spPr>
      </p:sp>
      <p:sp>
        <p:nvSpPr>
          <p:cNvPr id="129" name="TextShape 9"/>
          <p:cNvSpPr txBox="1"/>
          <p:nvPr/>
        </p:nvSpPr>
        <p:spPr>
          <a:xfrm>
            <a:off x="2096433" y="1638643"/>
            <a:ext cx="1737274" cy="235631"/>
          </a:xfrm>
          <a:prstGeom prst="rect">
            <a:avLst/>
          </a:prstGeom>
        </p:spPr>
        <p:txBody>
          <a:bodyPr lIns="61235" tIns="30617" rIns="61235" bIns="30617"/>
          <a:lstStyle/>
          <a:p>
            <a:r>
              <a:rPr lang="en-US" b="1" dirty="0">
                <a:latin typeface="Arial"/>
              </a:rPr>
              <a:t>EC-free – 0.94</a:t>
            </a:r>
            <a:endParaRPr dirty="0"/>
          </a:p>
        </p:txBody>
      </p:sp>
      <p:sp>
        <p:nvSpPr>
          <p:cNvPr id="130" name="Line 10"/>
          <p:cNvSpPr/>
          <p:nvPr/>
        </p:nvSpPr>
        <p:spPr>
          <a:xfrm>
            <a:off x="3923679" y="1493639"/>
            <a:ext cx="435502" cy="0"/>
          </a:xfrm>
          <a:prstGeom prst="line">
            <a:avLst/>
          </a:prstGeom>
          <a:ln w="36720">
            <a:solidFill>
              <a:srgbClr val="000000"/>
            </a:solidFill>
            <a:round/>
          </a:ln>
        </p:spPr>
      </p:sp>
      <p:sp>
        <p:nvSpPr>
          <p:cNvPr id="131" name="TextShape 11"/>
          <p:cNvSpPr txBox="1"/>
          <p:nvPr/>
        </p:nvSpPr>
        <p:spPr>
          <a:xfrm>
            <a:off x="4423355" y="1369210"/>
            <a:ext cx="1089244" cy="235631"/>
          </a:xfrm>
          <a:prstGeom prst="rect">
            <a:avLst/>
          </a:prstGeom>
        </p:spPr>
        <p:txBody>
          <a:bodyPr lIns="61235" tIns="30617" rIns="61235" bIns="30617"/>
          <a:lstStyle/>
          <a:p>
            <a:r>
              <a:rPr lang="en-US" b="1">
                <a:latin typeface="Arial"/>
              </a:rPr>
              <a:t>NSIDC</a:t>
            </a:r>
            <a:endParaRPr/>
          </a:p>
        </p:txBody>
      </p:sp>
      <p:sp>
        <p:nvSpPr>
          <p:cNvPr id="132" name="Line 12"/>
          <p:cNvSpPr/>
          <p:nvPr/>
        </p:nvSpPr>
        <p:spPr>
          <a:xfrm>
            <a:off x="3935681" y="1763072"/>
            <a:ext cx="435502" cy="0"/>
          </a:xfrm>
          <a:prstGeom prst="line">
            <a:avLst/>
          </a:prstGeom>
          <a:ln w="36720">
            <a:solidFill>
              <a:srgbClr val="FF0000"/>
            </a:solidFill>
            <a:round/>
          </a:ln>
        </p:spPr>
      </p:sp>
      <p:sp>
        <p:nvSpPr>
          <p:cNvPr id="133" name="TextShape 13"/>
          <p:cNvSpPr txBox="1"/>
          <p:nvPr/>
        </p:nvSpPr>
        <p:spPr>
          <a:xfrm>
            <a:off x="4410863" y="1638643"/>
            <a:ext cx="1083121" cy="235631"/>
          </a:xfrm>
          <a:prstGeom prst="rect">
            <a:avLst/>
          </a:prstGeom>
        </p:spPr>
        <p:txBody>
          <a:bodyPr lIns="61235" tIns="30617" rIns="61235" bIns="30617"/>
          <a:lstStyle/>
          <a:p>
            <a:r>
              <a:rPr lang="en-US" b="1">
                <a:latin typeface="Arial"/>
              </a:rPr>
              <a:t>Nov init.</a:t>
            </a:r>
            <a:endParaRPr/>
          </a:p>
        </p:txBody>
      </p:sp>
      <p:sp>
        <p:nvSpPr>
          <p:cNvPr id="134" name="Line 14"/>
          <p:cNvSpPr/>
          <p:nvPr/>
        </p:nvSpPr>
        <p:spPr>
          <a:xfrm>
            <a:off x="5563390" y="1493639"/>
            <a:ext cx="435502" cy="0"/>
          </a:xfrm>
          <a:prstGeom prst="line">
            <a:avLst/>
          </a:prstGeom>
          <a:ln w="36720">
            <a:solidFill>
              <a:srgbClr val="0000FF"/>
            </a:solidFill>
            <a:round/>
          </a:ln>
        </p:spPr>
      </p:sp>
      <p:sp>
        <p:nvSpPr>
          <p:cNvPr id="135" name="TextShape 15"/>
          <p:cNvSpPr txBox="1"/>
          <p:nvPr/>
        </p:nvSpPr>
        <p:spPr>
          <a:xfrm>
            <a:off x="6049522" y="1369210"/>
            <a:ext cx="1089244" cy="235631"/>
          </a:xfrm>
          <a:prstGeom prst="rect">
            <a:avLst/>
          </a:prstGeom>
        </p:spPr>
        <p:txBody>
          <a:bodyPr lIns="61235" tIns="30617" rIns="61235" bIns="30617"/>
          <a:lstStyle/>
          <a:p>
            <a:r>
              <a:rPr lang="en-US" b="1" dirty="0">
                <a:latin typeface="Arial"/>
              </a:rPr>
              <a:t>May </a:t>
            </a:r>
            <a:r>
              <a:rPr lang="en-US" b="1" dirty="0" err="1">
                <a:latin typeface="Arial"/>
              </a:rPr>
              <a:t>init.</a:t>
            </a:r>
            <a:endParaRPr dirty="0"/>
          </a:p>
        </p:txBody>
      </p:sp>
      <p:sp>
        <p:nvSpPr>
          <p:cNvPr id="136" name="Line 16"/>
          <p:cNvSpPr/>
          <p:nvPr/>
        </p:nvSpPr>
        <p:spPr>
          <a:xfrm>
            <a:off x="5595718" y="1763072"/>
            <a:ext cx="435502" cy="0"/>
          </a:xfrm>
          <a:prstGeom prst="line">
            <a:avLst/>
          </a:prstGeom>
          <a:ln w="36720">
            <a:solidFill>
              <a:srgbClr val="FFFF00"/>
            </a:solidFill>
            <a:round/>
          </a:ln>
        </p:spPr>
      </p:sp>
      <p:sp>
        <p:nvSpPr>
          <p:cNvPr id="137" name="TextShape 17"/>
          <p:cNvSpPr txBox="1"/>
          <p:nvPr/>
        </p:nvSpPr>
        <p:spPr>
          <a:xfrm>
            <a:off x="6064125" y="1638643"/>
            <a:ext cx="1083121" cy="235631"/>
          </a:xfrm>
          <a:prstGeom prst="rect">
            <a:avLst/>
          </a:prstGeom>
        </p:spPr>
        <p:txBody>
          <a:bodyPr lIns="61235" tIns="30617" rIns="61235" bIns="30617"/>
          <a:lstStyle/>
          <a:p>
            <a:r>
              <a:rPr lang="en-US" b="1" dirty="0">
                <a:latin typeface="Arial"/>
              </a:rPr>
              <a:t>Aug </a:t>
            </a:r>
            <a:r>
              <a:rPr lang="en-US" b="1" dirty="0" err="1">
                <a:latin typeface="Arial"/>
              </a:rPr>
              <a:t>init.</a:t>
            </a:r>
            <a:endParaRPr dirty="0"/>
          </a:p>
        </p:txBody>
      </p:sp>
      <p:sp>
        <p:nvSpPr>
          <p:cNvPr id="2" name="Titel 1"/>
          <p:cNvSpPr>
            <a:spLocks noGrp="1"/>
          </p:cNvSpPr>
          <p:nvPr>
            <p:ph type="title"/>
          </p:nvPr>
        </p:nvSpPr>
        <p:spPr/>
        <p:txBody>
          <a:bodyPr/>
          <a:lstStyle/>
          <a:p>
            <a:r>
              <a:rPr lang="en-US" dirty="0" smtClean="0"/>
              <a:t>Biases in sea ice extent</a:t>
            </a:r>
            <a:endParaRPr lang="nl-NL" dirty="0"/>
          </a:p>
        </p:txBody>
      </p:sp>
      <p:sp>
        <p:nvSpPr>
          <p:cNvPr id="20" name="Tekstvak 19"/>
          <p:cNvSpPr txBox="1"/>
          <p:nvPr/>
        </p:nvSpPr>
        <p:spPr>
          <a:xfrm>
            <a:off x="447040" y="4804946"/>
            <a:ext cx="2355517" cy="338554"/>
          </a:xfrm>
          <a:prstGeom prst="rect">
            <a:avLst/>
          </a:prstGeom>
          <a:noFill/>
        </p:spPr>
        <p:txBody>
          <a:bodyPr wrap="none" rtlCol="0">
            <a:spAutoFit/>
          </a:bodyPr>
          <a:lstStyle/>
          <a:p>
            <a:r>
              <a:rPr lang="en-US" sz="1600" dirty="0" smtClean="0"/>
              <a:t>Krikken et al, GRL 2016</a:t>
            </a:r>
            <a:endParaRPr lang="nl-NL" sz="1600" dirty="0"/>
          </a:p>
        </p:txBody>
      </p:sp>
    </p:spTree>
    <p:extLst>
      <p:ext uri="{BB962C8B-B14F-4D97-AF65-F5344CB8AC3E}">
        <p14:creationId xmlns:p14="http://schemas.microsoft.com/office/powerpoint/2010/main" val="3583651472"/>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Metrics for forecast quality</a:t>
            </a:r>
            <a:endParaRPr lang="nl-NL" dirty="0"/>
          </a:p>
        </p:txBody>
      </p:sp>
      <p:sp>
        <p:nvSpPr>
          <p:cNvPr id="3" name="Tijdelijke aanduiding voor inhoud 2"/>
          <p:cNvSpPr>
            <a:spLocks noGrp="1"/>
          </p:cNvSpPr>
          <p:nvPr>
            <p:ph idx="1"/>
          </p:nvPr>
        </p:nvSpPr>
        <p:spPr/>
        <p:txBody>
          <a:bodyPr/>
          <a:lstStyle/>
          <a:p>
            <a:r>
              <a:rPr lang="en-US" sz="2400" dirty="0" smtClean="0"/>
              <a:t>Root mean square error</a:t>
            </a:r>
          </a:p>
          <a:p>
            <a:endParaRPr lang="en-US" sz="2400" dirty="0" smtClean="0"/>
          </a:p>
          <a:p>
            <a:endParaRPr lang="en-US" sz="2400" dirty="0"/>
          </a:p>
          <a:p>
            <a:r>
              <a:rPr lang="en-US" sz="2400" dirty="0" smtClean="0"/>
              <a:t>Continuous ranked probability score</a:t>
            </a:r>
          </a:p>
          <a:p>
            <a:pPr lvl="1"/>
            <a:r>
              <a:rPr lang="en-US" sz="2000" dirty="0" smtClean="0"/>
              <a:t>Cumulative distribution ensemble forecasts difference with observations</a:t>
            </a:r>
          </a:p>
          <a:p>
            <a:r>
              <a:rPr lang="en-US" sz="2400" dirty="0" smtClean="0"/>
              <a:t>NB always compare to a simple statistical model (e.g. damped persistence, climatology); always cross validate!</a:t>
            </a:r>
            <a:endParaRPr lang="nl-NL" sz="2400" dirty="0"/>
          </a:p>
        </p:txBody>
      </p:sp>
      <p:pic>
        <p:nvPicPr>
          <p:cNvPr id="1026" name="Picture 2" descr="Afbeeldingsresultaat voor root mean square er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706" y="1594361"/>
            <a:ext cx="3346027" cy="100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33750"/>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Line 1"/>
          <p:cNvSpPr/>
          <p:nvPr/>
        </p:nvSpPr>
        <p:spPr>
          <a:xfrm>
            <a:off x="1391498" y="869044"/>
            <a:ext cx="6283668" cy="0"/>
          </a:xfrm>
          <a:prstGeom prst="line">
            <a:avLst/>
          </a:prstGeom>
          <a:ln>
            <a:solidFill>
              <a:srgbClr val="FFFFFF"/>
            </a:solidFill>
          </a:ln>
        </p:spPr>
      </p:sp>
      <p:sp>
        <p:nvSpPr>
          <p:cNvPr id="281" name="TextShape 2"/>
          <p:cNvSpPr txBox="1"/>
          <p:nvPr/>
        </p:nvSpPr>
        <p:spPr>
          <a:xfrm>
            <a:off x="1380231" y="66134"/>
            <a:ext cx="6419364" cy="887904"/>
          </a:xfrm>
          <a:prstGeom prst="rect">
            <a:avLst/>
          </a:prstGeom>
        </p:spPr>
        <p:txBody>
          <a:bodyPr lIns="0" tIns="0" rIns="0" bIns="0" anchor="ctr"/>
          <a:lstStyle/>
          <a:p>
            <a:r>
              <a:rPr lang="nl-NL" sz="2994">
                <a:latin typeface="Calibri"/>
              </a:rPr>
              <a:t>Continuous ranked probability skill score</a:t>
            </a:r>
            <a:endParaRPr/>
          </a:p>
        </p:txBody>
      </p:sp>
      <p:pic>
        <p:nvPicPr>
          <p:cNvPr id="282" name="Afbeelding 281"/>
          <p:cNvPicPr/>
          <p:nvPr/>
        </p:nvPicPr>
        <p:blipFill>
          <a:blip r:embed="rId2"/>
          <a:stretch>
            <a:fillRect/>
          </a:stretch>
        </p:blipFill>
        <p:spPr>
          <a:xfrm>
            <a:off x="243840" y="1368720"/>
            <a:ext cx="3621053" cy="3277787"/>
          </a:xfrm>
          <a:prstGeom prst="rect">
            <a:avLst/>
          </a:prstGeom>
          <a:ln>
            <a:noFill/>
          </a:ln>
        </p:spPr>
      </p:pic>
      <p:sp>
        <p:nvSpPr>
          <p:cNvPr id="283" name="TextShape 3"/>
          <p:cNvSpPr txBox="1"/>
          <p:nvPr/>
        </p:nvSpPr>
        <p:spPr>
          <a:xfrm>
            <a:off x="4128938" y="1385866"/>
            <a:ext cx="3732872" cy="2401138"/>
          </a:xfrm>
          <a:prstGeom prst="rect">
            <a:avLst/>
          </a:prstGeom>
        </p:spPr>
        <p:txBody>
          <a:bodyPr lIns="61235" tIns="30617" rIns="61235" bIns="30617"/>
          <a:lstStyle/>
          <a:p>
            <a:r>
              <a:rPr lang="en-US" sz="1361" dirty="0">
                <a:latin typeface="Arial"/>
              </a:rPr>
              <a:t>1) CRPS is the summed difference (yellow) between the forecasted cumulative probability (red) and the observed cumulative </a:t>
            </a:r>
            <a:r>
              <a:rPr lang="en-US" sz="1361" dirty="0" err="1">
                <a:latin typeface="Arial"/>
              </a:rPr>
              <a:t>probabity</a:t>
            </a:r>
            <a:r>
              <a:rPr lang="en-US" sz="1361" dirty="0">
                <a:latin typeface="Arial"/>
              </a:rPr>
              <a:t> (blue).</a:t>
            </a:r>
            <a:endParaRPr dirty="0"/>
          </a:p>
          <a:p>
            <a:endParaRPr dirty="0"/>
          </a:p>
          <a:p>
            <a:endParaRPr dirty="0"/>
          </a:p>
          <a:p>
            <a:endParaRPr dirty="0"/>
          </a:p>
          <a:p>
            <a:r>
              <a:rPr lang="en-US" sz="1361" dirty="0">
                <a:latin typeface="Arial"/>
              </a:rPr>
              <a:t>2) CRPSS is the CRPS of a forecast relative to a </a:t>
            </a:r>
            <a:r>
              <a:rPr lang="en-US" sz="1361" dirty="0" smtClean="0">
                <a:latin typeface="Arial"/>
              </a:rPr>
              <a:t>reference </a:t>
            </a:r>
            <a:r>
              <a:rPr lang="en-US" sz="1361" dirty="0">
                <a:latin typeface="Arial"/>
              </a:rPr>
              <a:t>forecast, e.g. climatology or enhanced persistence. Values &gt;0 indicate better performance than reference forecast, &lt;0 vice versa</a:t>
            </a:r>
            <a:endParaRPr dirty="0"/>
          </a:p>
        </p:txBody>
      </p:sp>
      <p:sp>
        <p:nvSpPr>
          <p:cNvPr id="284" name="CustomShape 4"/>
          <p:cNvSpPr/>
          <p:nvPr/>
        </p:nvSpPr>
        <p:spPr>
          <a:xfrm>
            <a:off x="5684301" y="2321043"/>
            <a:ext cx="746574" cy="311073"/>
          </a:xfrm>
          <a:prstGeom prst="rect">
            <a:avLst/>
          </a:prstGeom>
          <a:solidFill>
            <a:srgbClr val="FF0000"/>
          </a:solidFill>
          <a:ln>
            <a:solidFill>
              <a:srgbClr val="808080"/>
            </a:solidFill>
          </a:ln>
        </p:spPr>
      </p:sp>
      <p:sp>
        <p:nvSpPr>
          <p:cNvPr id="285" name="CustomShape 5"/>
          <p:cNvSpPr/>
          <p:nvPr/>
        </p:nvSpPr>
        <p:spPr>
          <a:xfrm>
            <a:off x="6555305" y="2320798"/>
            <a:ext cx="746574" cy="311073"/>
          </a:xfrm>
          <a:prstGeom prst="rect">
            <a:avLst/>
          </a:prstGeom>
          <a:solidFill>
            <a:srgbClr val="00FFFF"/>
          </a:solidFill>
          <a:ln>
            <a:solidFill>
              <a:srgbClr val="808080"/>
            </a:solidFill>
          </a:ln>
        </p:spPr>
      </p:sp>
      <p:sp>
        <p:nvSpPr>
          <p:cNvPr id="2" name="Titel 1"/>
          <p:cNvSpPr>
            <a:spLocks noGrp="1"/>
          </p:cNvSpPr>
          <p:nvPr>
            <p:ph type="title"/>
          </p:nvPr>
        </p:nvSpPr>
        <p:spPr/>
        <p:txBody>
          <a:bodyPr/>
          <a:lstStyle/>
          <a:p>
            <a:endParaRPr lang="nl-NL"/>
          </a:p>
        </p:txBody>
      </p:sp>
    </p:spTree>
    <p:extLst>
      <p:ext uri="{BB962C8B-B14F-4D97-AF65-F5344CB8AC3E}">
        <p14:creationId xmlns:p14="http://schemas.microsoft.com/office/powerpoint/2010/main" val="1401190185"/>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Line 1"/>
          <p:cNvSpPr/>
          <p:nvPr/>
        </p:nvSpPr>
        <p:spPr>
          <a:xfrm>
            <a:off x="1391498" y="869044"/>
            <a:ext cx="6283668" cy="0"/>
          </a:xfrm>
          <a:prstGeom prst="line">
            <a:avLst/>
          </a:prstGeom>
          <a:ln>
            <a:solidFill>
              <a:srgbClr val="FFFFFF"/>
            </a:solidFill>
          </a:ln>
        </p:spPr>
      </p:sp>
      <p:sp>
        <p:nvSpPr>
          <p:cNvPr id="140" name="Line 3"/>
          <p:cNvSpPr/>
          <p:nvPr/>
        </p:nvSpPr>
        <p:spPr>
          <a:xfrm>
            <a:off x="3320149" y="1306506"/>
            <a:ext cx="4354772" cy="3184"/>
          </a:xfrm>
          <a:prstGeom prst="line">
            <a:avLst/>
          </a:prstGeom>
          <a:ln>
            <a:solidFill>
              <a:srgbClr val="FFFFFF"/>
            </a:solidFill>
          </a:ln>
        </p:spPr>
      </p:sp>
      <p:sp>
        <p:nvSpPr>
          <p:cNvPr id="141" name="TextShape 4"/>
          <p:cNvSpPr txBox="1"/>
          <p:nvPr/>
        </p:nvSpPr>
        <p:spPr>
          <a:xfrm>
            <a:off x="4540108" y="1395499"/>
            <a:ext cx="3110727" cy="274087"/>
          </a:xfrm>
          <a:prstGeom prst="rect">
            <a:avLst/>
          </a:prstGeom>
        </p:spPr>
        <p:txBody>
          <a:bodyPr lIns="61235" tIns="30617" rIns="61235" bIns="30617"/>
          <a:lstStyle/>
          <a:p>
            <a:r>
              <a:rPr lang="en-US" sz="1497" dirty="0">
                <a:latin typeface="Arial"/>
              </a:rPr>
              <a:t>RMSE total sea ice </a:t>
            </a:r>
            <a:r>
              <a:rPr lang="en-US" sz="1497" dirty="0" smtClean="0">
                <a:latin typeface="Arial"/>
              </a:rPr>
              <a:t>area; forecasts initialized in May</a:t>
            </a:r>
            <a:endParaRPr dirty="0"/>
          </a:p>
        </p:txBody>
      </p:sp>
      <p:sp>
        <p:nvSpPr>
          <p:cNvPr id="142" name="TextShape 5"/>
          <p:cNvSpPr txBox="1"/>
          <p:nvPr/>
        </p:nvSpPr>
        <p:spPr>
          <a:xfrm>
            <a:off x="3382363" y="3359585"/>
            <a:ext cx="4417232" cy="528334"/>
          </a:xfrm>
          <a:prstGeom prst="rect">
            <a:avLst/>
          </a:prstGeom>
        </p:spPr>
        <p:txBody>
          <a:bodyPr lIns="61235" tIns="30617" rIns="61235" bIns="30617"/>
          <a:lstStyle/>
          <a:p>
            <a:pPr>
              <a:buSzPct val="45000"/>
              <a:buFont typeface="StarSymbol"/>
              <a:buChar char=""/>
            </a:pPr>
            <a:endParaRPr/>
          </a:p>
          <a:p>
            <a:pPr>
              <a:buSzPct val="45000"/>
              <a:buFont typeface="StarSymbol"/>
              <a:buChar char=""/>
            </a:pPr>
            <a:endParaRPr/>
          </a:p>
        </p:txBody>
      </p:sp>
      <p:pic>
        <p:nvPicPr>
          <p:cNvPr id="143" name="Afbeelding 142"/>
          <p:cNvPicPr/>
          <p:nvPr/>
        </p:nvPicPr>
        <p:blipFill>
          <a:blip r:embed="rId2"/>
          <a:srcRect l="6348" r="61896"/>
          <a:stretch>
            <a:fillRect/>
          </a:stretch>
        </p:blipFill>
        <p:spPr>
          <a:xfrm>
            <a:off x="284480" y="1484821"/>
            <a:ext cx="3336209" cy="2890752"/>
          </a:xfrm>
          <a:prstGeom prst="rect">
            <a:avLst/>
          </a:prstGeom>
          <a:ln>
            <a:noFill/>
          </a:ln>
        </p:spPr>
      </p:pic>
      <p:sp>
        <p:nvSpPr>
          <p:cNvPr id="144" name="Line 6"/>
          <p:cNvSpPr/>
          <p:nvPr/>
        </p:nvSpPr>
        <p:spPr>
          <a:xfrm>
            <a:off x="2537692" y="4550703"/>
            <a:ext cx="186644" cy="0"/>
          </a:xfrm>
          <a:prstGeom prst="line">
            <a:avLst/>
          </a:prstGeom>
          <a:ln>
            <a:solidFill>
              <a:srgbClr val="000000"/>
            </a:solidFill>
            <a:tailEnd type="triangle" w="med" len="med"/>
          </a:ln>
        </p:spPr>
      </p:sp>
      <p:sp>
        <p:nvSpPr>
          <p:cNvPr id="145" name="TextShape 7"/>
          <p:cNvSpPr txBox="1"/>
          <p:nvPr/>
        </p:nvSpPr>
        <p:spPr>
          <a:xfrm>
            <a:off x="1579980" y="4413660"/>
            <a:ext cx="957712" cy="274087"/>
          </a:xfrm>
          <a:prstGeom prst="rect">
            <a:avLst/>
          </a:prstGeom>
        </p:spPr>
        <p:txBody>
          <a:bodyPr lIns="61235" tIns="30617" rIns="61235" bIns="30617"/>
          <a:lstStyle/>
          <a:p>
            <a:r>
              <a:rPr lang="en-US" sz="1497" b="1" dirty="0" err="1">
                <a:latin typeface="Arial"/>
              </a:rPr>
              <a:t>Leadtime</a:t>
            </a:r>
            <a:endParaRPr dirty="0"/>
          </a:p>
        </p:txBody>
      </p:sp>
      <p:sp>
        <p:nvSpPr>
          <p:cNvPr id="146" name="Line 8"/>
          <p:cNvSpPr/>
          <p:nvPr/>
        </p:nvSpPr>
        <p:spPr>
          <a:xfrm>
            <a:off x="3813456" y="2139378"/>
            <a:ext cx="435502" cy="0"/>
          </a:xfrm>
          <a:prstGeom prst="line">
            <a:avLst/>
          </a:prstGeom>
          <a:ln w="36720">
            <a:solidFill>
              <a:srgbClr val="FF0000"/>
            </a:solidFill>
            <a:round/>
          </a:ln>
        </p:spPr>
      </p:sp>
      <p:sp>
        <p:nvSpPr>
          <p:cNvPr id="147" name="TextShape 9"/>
          <p:cNvSpPr txBox="1"/>
          <p:nvPr/>
        </p:nvSpPr>
        <p:spPr>
          <a:xfrm>
            <a:off x="4301129" y="1967537"/>
            <a:ext cx="1679723" cy="235631"/>
          </a:xfrm>
          <a:prstGeom prst="rect">
            <a:avLst/>
          </a:prstGeom>
        </p:spPr>
        <p:txBody>
          <a:bodyPr lIns="61235" tIns="30617" rIns="61235" bIns="30617"/>
          <a:lstStyle/>
          <a:p>
            <a:r>
              <a:rPr lang="en-US" b="1" dirty="0">
                <a:latin typeface="Arial"/>
              </a:rPr>
              <a:t>Raw forecast</a:t>
            </a:r>
            <a:endParaRPr dirty="0"/>
          </a:p>
        </p:txBody>
      </p:sp>
      <p:sp>
        <p:nvSpPr>
          <p:cNvPr id="148" name="Line 10"/>
          <p:cNvSpPr/>
          <p:nvPr/>
        </p:nvSpPr>
        <p:spPr>
          <a:xfrm>
            <a:off x="3807756" y="2754251"/>
            <a:ext cx="435502" cy="0"/>
          </a:xfrm>
          <a:prstGeom prst="line">
            <a:avLst/>
          </a:prstGeom>
          <a:ln w="36720">
            <a:solidFill>
              <a:srgbClr val="0000FF"/>
            </a:solidFill>
            <a:round/>
          </a:ln>
        </p:spPr>
      </p:sp>
      <p:sp>
        <p:nvSpPr>
          <p:cNvPr id="149" name="TextShape 11"/>
          <p:cNvSpPr txBox="1"/>
          <p:nvPr/>
        </p:nvSpPr>
        <p:spPr>
          <a:xfrm>
            <a:off x="4284683" y="2559044"/>
            <a:ext cx="3267584" cy="235631"/>
          </a:xfrm>
          <a:prstGeom prst="rect">
            <a:avLst/>
          </a:prstGeom>
        </p:spPr>
        <p:txBody>
          <a:bodyPr lIns="61235" tIns="30617" rIns="61235" bIns="30617"/>
          <a:lstStyle/>
          <a:p>
            <a:r>
              <a:rPr lang="en-US" b="1" dirty="0">
                <a:latin typeface="Arial"/>
              </a:rPr>
              <a:t>Average bias correction</a:t>
            </a:r>
            <a:endParaRPr dirty="0"/>
          </a:p>
        </p:txBody>
      </p:sp>
      <p:sp>
        <p:nvSpPr>
          <p:cNvPr id="150" name="Line 12"/>
          <p:cNvSpPr/>
          <p:nvPr/>
        </p:nvSpPr>
        <p:spPr>
          <a:xfrm>
            <a:off x="3807756" y="3419368"/>
            <a:ext cx="435502" cy="0"/>
          </a:xfrm>
          <a:prstGeom prst="line">
            <a:avLst/>
          </a:prstGeom>
          <a:ln w="36720">
            <a:solidFill>
              <a:srgbClr val="008000"/>
            </a:solidFill>
            <a:round/>
          </a:ln>
        </p:spPr>
      </p:sp>
      <p:sp>
        <p:nvSpPr>
          <p:cNvPr id="151" name="TextShape 13"/>
          <p:cNvSpPr txBox="1"/>
          <p:nvPr/>
        </p:nvSpPr>
        <p:spPr>
          <a:xfrm>
            <a:off x="4288638" y="3237921"/>
            <a:ext cx="3940962" cy="235631"/>
          </a:xfrm>
          <a:prstGeom prst="rect">
            <a:avLst/>
          </a:prstGeom>
        </p:spPr>
        <p:txBody>
          <a:bodyPr lIns="61235" tIns="30617" rIns="61235" bIns="30617"/>
          <a:lstStyle/>
          <a:p>
            <a:r>
              <a:rPr lang="en-US" b="1" dirty="0" err="1">
                <a:latin typeface="Arial"/>
              </a:rPr>
              <a:t>Avg</a:t>
            </a:r>
            <a:r>
              <a:rPr lang="en-US" b="1" dirty="0">
                <a:latin typeface="Arial"/>
              </a:rPr>
              <a:t> bias + </a:t>
            </a:r>
            <a:r>
              <a:rPr lang="en-US" b="1" dirty="0" smtClean="0">
                <a:latin typeface="Arial"/>
              </a:rPr>
              <a:t>annual linear trend </a:t>
            </a:r>
            <a:r>
              <a:rPr lang="en-US" b="1" dirty="0">
                <a:latin typeface="Arial"/>
              </a:rPr>
              <a:t>correction</a:t>
            </a:r>
            <a:endParaRPr dirty="0"/>
          </a:p>
        </p:txBody>
      </p:sp>
      <p:sp>
        <p:nvSpPr>
          <p:cNvPr id="152" name="Line 14"/>
          <p:cNvSpPr/>
          <p:nvPr/>
        </p:nvSpPr>
        <p:spPr>
          <a:xfrm>
            <a:off x="3813456" y="4070707"/>
            <a:ext cx="435502" cy="0"/>
          </a:xfrm>
          <a:prstGeom prst="line">
            <a:avLst/>
          </a:prstGeom>
          <a:ln w="36720">
            <a:solidFill>
              <a:srgbClr val="000000"/>
            </a:solidFill>
            <a:round/>
          </a:ln>
        </p:spPr>
      </p:sp>
      <p:sp>
        <p:nvSpPr>
          <p:cNvPr id="153" name="TextShape 15"/>
          <p:cNvSpPr txBox="1"/>
          <p:nvPr/>
        </p:nvSpPr>
        <p:spPr>
          <a:xfrm>
            <a:off x="4300640" y="3868941"/>
            <a:ext cx="3691722" cy="235631"/>
          </a:xfrm>
          <a:prstGeom prst="rect">
            <a:avLst/>
          </a:prstGeom>
        </p:spPr>
        <p:txBody>
          <a:bodyPr lIns="61235" tIns="30617" rIns="61235" bIns="30617"/>
          <a:lstStyle/>
          <a:p>
            <a:r>
              <a:rPr lang="en-US" b="1" dirty="0" err="1">
                <a:latin typeface="Arial"/>
              </a:rPr>
              <a:t>Avg</a:t>
            </a:r>
            <a:r>
              <a:rPr lang="en-US" b="1" dirty="0">
                <a:latin typeface="Arial"/>
              </a:rPr>
              <a:t> bias + monthly linear trend </a:t>
            </a:r>
            <a:r>
              <a:rPr lang="en-US" b="1" dirty="0" smtClean="0">
                <a:latin typeface="Arial"/>
              </a:rPr>
              <a:t>correction</a:t>
            </a:r>
            <a:endParaRPr dirty="0"/>
          </a:p>
        </p:txBody>
      </p:sp>
      <p:sp>
        <p:nvSpPr>
          <p:cNvPr id="2" name="Titel 1"/>
          <p:cNvSpPr>
            <a:spLocks noGrp="1"/>
          </p:cNvSpPr>
          <p:nvPr>
            <p:ph type="title"/>
          </p:nvPr>
        </p:nvSpPr>
        <p:spPr>
          <a:xfrm>
            <a:off x="333319" y="210532"/>
            <a:ext cx="8305200" cy="857250"/>
          </a:xfrm>
        </p:spPr>
        <p:txBody>
          <a:bodyPr/>
          <a:lstStyle/>
          <a:p>
            <a:r>
              <a:rPr lang="en-US" dirty="0" smtClean="0"/>
              <a:t>Bias correcting forecasts</a:t>
            </a:r>
            <a:endParaRPr lang="nl-NL" dirty="0"/>
          </a:p>
        </p:txBody>
      </p:sp>
      <p:sp>
        <p:nvSpPr>
          <p:cNvPr id="18" name="Tekstvak 17"/>
          <p:cNvSpPr txBox="1"/>
          <p:nvPr/>
        </p:nvSpPr>
        <p:spPr>
          <a:xfrm>
            <a:off x="447040" y="4804946"/>
            <a:ext cx="2355517" cy="338554"/>
          </a:xfrm>
          <a:prstGeom prst="rect">
            <a:avLst/>
          </a:prstGeom>
          <a:noFill/>
        </p:spPr>
        <p:txBody>
          <a:bodyPr wrap="none" rtlCol="0">
            <a:spAutoFit/>
          </a:bodyPr>
          <a:lstStyle/>
          <a:p>
            <a:r>
              <a:rPr lang="en-US" sz="1600" dirty="0" smtClean="0"/>
              <a:t>Krikken et al, GRL 2016</a:t>
            </a:r>
            <a:endParaRPr lang="nl-NL" sz="1600" dirty="0"/>
          </a:p>
        </p:txBody>
      </p:sp>
    </p:spTree>
    <p:extLst>
      <p:ext uri="{BB962C8B-B14F-4D97-AF65-F5344CB8AC3E}">
        <p14:creationId xmlns:p14="http://schemas.microsoft.com/office/powerpoint/2010/main" val="692674466"/>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Line 1"/>
          <p:cNvSpPr/>
          <p:nvPr/>
        </p:nvSpPr>
        <p:spPr>
          <a:xfrm>
            <a:off x="1391498" y="869044"/>
            <a:ext cx="6283668" cy="0"/>
          </a:xfrm>
          <a:prstGeom prst="line">
            <a:avLst/>
          </a:prstGeom>
          <a:ln>
            <a:solidFill>
              <a:srgbClr val="FFFFFF"/>
            </a:solidFill>
          </a:ln>
        </p:spPr>
      </p:sp>
      <p:sp>
        <p:nvSpPr>
          <p:cNvPr id="155" name="TextShape 2"/>
          <p:cNvSpPr txBox="1"/>
          <p:nvPr/>
        </p:nvSpPr>
        <p:spPr>
          <a:xfrm>
            <a:off x="1380231" y="288049"/>
            <a:ext cx="5859433" cy="444075"/>
          </a:xfrm>
          <a:prstGeom prst="rect">
            <a:avLst/>
          </a:prstGeom>
        </p:spPr>
        <p:txBody>
          <a:bodyPr lIns="0" tIns="0" rIns="0" bIns="0" anchor="ctr"/>
          <a:lstStyle/>
          <a:p>
            <a:r>
              <a:rPr lang="nl-NL" sz="2994">
                <a:solidFill>
                  <a:srgbClr val="FFFFFF"/>
                </a:solidFill>
                <a:latin typeface="Calibri"/>
              </a:rPr>
              <a:t>Results – bias correction</a:t>
            </a:r>
            <a:endParaRPr/>
          </a:p>
        </p:txBody>
      </p:sp>
      <p:sp>
        <p:nvSpPr>
          <p:cNvPr id="156" name="Line 3"/>
          <p:cNvSpPr/>
          <p:nvPr/>
        </p:nvSpPr>
        <p:spPr>
          <a:xfrm>
            <a:off x="3320149" y="1306506"/>
            <a:ext cx="4354772" cy="3184"/>
          </a:xfrm>
          <a:prstGeom prst="line">
            <a:avLst/>
          </a:prstGeom>
          <a:ln>
            <a:solidFill>
              <a:srgbClr val="FFFFFF"/>
            </a:solidFill>
          </a:ln>
        </p:spPr>
      </p:sp>
      <p:sp>
        <p:nvSpPr>
          <p:cNvPr id="157" name="TextShape 4"/>
          <p:cNvSpPr txBox="1"/>
          <p:nvPr/>
        </p:nvSpPr>
        <p:spPr>
          <a:xfrm>
            <a:off x="4054966" y="1016498"/>
            <a:ext cx="3732872" cy="274087"/>
          </a:xfrm>
          <a:prstGeom prst="rect">
            <a:avLst/>
          </a:prstGeom>
        </p:spPr>
        <p:txBody>
          <a:bodyPr lIns="61235" tIns="30617" rIns="61235" bIns="30617"/>
          <a:lstStyle/>
          <a:p>
            <a:r>
              <a:rPr lang="en-US" sz="1497">
                <a:solidFill>
                  <a:srgbClr val="FFFFFF"/>
                </a:solidFill>
                <a:latin typeface="Arial"/>
              </a:rPr>
              <a:t>RMSE total sea ice area - All initializations</a:t>
            </a:r>
            <a:endParaRPr/>
          </a:p>
        </p:txBody>
      </p:sp>
      <p:sp>
        <p:nvSpPr>
          <p:cNvPr id="158" name="TextShape 5"/>
          <p:cNvSpPr txBox="1"/>
          <p:nvPr/>
        </p:nvSpPr>
        <p:spPr>
          <a:xfrm>
            <a:off x="3382363" y="3359585"/>
            <a:ext cx="4417232" cy="528334"/>
          </a:xfrm>
          <a:prstGeom prst="rect">
            <a:avLst/>
          </a:prstGeom>
        </p:spPr>
        <p:txBody>
          <a:bodyPr lIns="61235" tIns="30617" rIns="61235" bIns="30617"/>
          <a:lstStyle/>
          <a:p>
            <a:pPr>
              <a:buSzPct val="45000"/>
              <a:buFont typeface="StarSymbol"/>
              <a:buChar char=""/>
            </a:pPr>
            <a:endParaRPr/>
          </a:p>
          <a:p>
            <a:pPr>
              <a:buSzPct val="45000"/>
              <a:buFont typeface="StarSymbol"/>
              <a:buChar char=""/>
            </a:pPr>
            <a:endParaRPr/>
          </a:p>
        </p:txBody>
      </p:sp>
      <p:pic>
        <p:nvPicPr>
          <p:cNvPr id="159" name="Afbeelding 158"/>
          <p:cNvPicPr/>
          <p:nvPr/>
        </p:nvPicPr>
        <p:blipFill>
          <a:blip r:embed="rId2"/>
          <a:srcRect l="6348" r="9281"/>
          <a:stretch>
            <a:fillRect/>
          </a:stretch>
        </p:blipFill>
        <p:spPr>
          <a:xfrm>
            <a:off x="0" y="732124"/>
            <a:ext cx="8622453" cy="3207232"/>
          </a:xfrm>
          <a:prstGeom prst="rect">
            <a:avLst/>
          </a:prstGeom>
          <a:ln>
            <a:noFill/>
          </a:ln>
        </p:spPr>
      </p:pic>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1016348405"/>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Line 1"/>
          <p:cNvSpPr/>
          <p:nvPr/>
        </p:nvSpPr>
        <p:spPr>
          <a:xfrm>
            <a:off x="1391498" y="869044"/>
            <a:ext cx="6283668" cy="0"/>
          </a:xfrm>
          <a:prstGeom prst="line">
            <a:avLst/>
          </a:prstGeom>
          <a:ln>
            <a:solidFill>
              <a:srgbClr val="FFFFFF"/>
            </a:solidFill>
          </a:ln>
        </p:spPr>
      </p:sp>
      <p:sp>
        <p:nvSpPr>
          <p:cNvPr id="169" name="TextShape 3"/>
          <p:cNvSpPr txBox="1"/>
          <p:nvPr/>
        </p:nvSpPr>
        <p:spPr>
          <a:xfrm>
            <a:off x="445636" y="1287401"/>
            <a:ext cx="8215963" cy="344384"/>
          </a:xfrm>
          <a:prstGeom prst="rect">
            <a:avLst/>
          </a:prstGeom>
        </p:spPr>
        <p:txBody>
          <a:bodyPr lIns="61235" tIns="30617" rIns="61235" bIns="30617"/>
          <a:lstStyle/>
          <a:p>
            <a:r>
              <a:rPr lang="en-US" sz="1633" dirty="0" smtClean="0">
                <a:latin typeface="Arial"/>
              </a:rPr>
              <a:t>Extended </a:t>
            </a:r>
            <a:r>
              <a:rPr lang="en-US" sz="1633" dirty="0">
                <a:latin typeface="Arial"/>
              </a:rPr>
              <a:t>logistic regression, ELR (Wilks, 2009</a:t>
            </a:r>
            <a:r>
              <a:rPr lang="en-US" sz="1633" dirty="0" smtClean="0">
                <a:latin typeface="Arial"/>
              </a:rPr>
              <a:t>); heteroscedastic ELR (</a:t>
            </a:r>
            <a:r>
              <a:rPr lang="en-US" sz="1633" dirty="0" err="1" smtClean="0">
                <a:latin typeface="Arial"/>
              </a:rPr>
              <a:t>Messner</a:t>
            </a:r>
            <a:r>
              <a:rPr lang="en-US" sz="1633" dirty="0" smtClean="0">
                <a:latin typeface="Arial"/>
              </a:rPr>
              <a:t> 2014)</a:t>
            </a:r>
            <a:endParaRPr dirty="0"/>
          </a:p>
        </p:txBody>
      </p:sp>
      <p:sp>
        <p:nvSpPr>
          <p:cNvPr id="170" name="Line 4"/>
          <p:cNvSpPr/>
          <p:nvPr/>
        </p:nvSpPr>
        <p:spPr>
          <a:xfrm flipV="1">
            <a:off x="3351256" y="1346186"/>
            <a:ext cx="4355017" cy="12492"/>
          </a:xfrm>
          <a:prstGeom prst="line">
            <a:avLst/>
          </a:prstGeom>
          <a:ln>
            <a:solidFill>
              <a:srgbClr val="FFFFFF"/>
            </a:solidFill>
          </a:ln>
        </p:spPr>
      </p:sp>
      <p:sp>
        <p:nvSpPr>
          <p:cNvPr id="171" name="Line 5"/>
          <p:cNvSpPr/>
          <p:nvPr/>
        </p:nvSpPr>
        <p:spPr>
          <a:xfrm flipV="1">
            <a:off x="4182424" y="3844396"/>
            <a:ext cx="0" cy="367899"/>
          </a:xfrm>
          <a:prstGeom prst="line">
            <a:avLst/>
          </a:prstGeom>
          <a:ln w="19080">
            <a:solidFill>
              <a:srgbClr val="000000"/>
            </a:solidFill>
            <a:round/>
            <a:tailEnd type="triangle" w="med" len="med"/>
          </a:ln>
        </p:spPr>
      </p:sp>
      <p:pic>
        <p:nvPicPr>
          <p:cNvPr id="172" name="Afbeelding 171"/>
          <p:cNvPicPr/>
          <p:nvPr/>
        </p:nvPicPr>
        <p:blipFill>
          <a:blip r:embed="rId2"/>
          <a:stretch>
            <a:fillRect/>
          </a:stretch>
        </p:blipFill>
        <p:spPr>
          <a:xfrm>
            <a:off x="3018292" y="2469821"/>
            <a:ext cx="2308246" cy="1382480"/>
          </a:xfrm>
          <a:prstGeom prst="rect">
            <a:avLst/>
          </a:prstGeom>
          <a:ln>
            <a:noFill/>
          </a:ln>
        </p:spPr>
      </p:pic>
      <p:sp>
        <p:nvSpPr>
          <p:cNvPr id="173" name="TextShape 6"/>
          <p:cNvSpPr txBox="1"/>
          <p:nvPr/>
        </p:nvSpPr>
        <p:spPr>
          <a:xfrm>
            <a:off x="1321810" y="4113804"/>
            <a:ext cx="4409759" cy="294907"/>
          </a:xfrm>
          <a:prstGeom prst="rect">
            <a:avLst/>
          </a:prstGeom>
        </p:spPr>
        <p:txBody>
          <a:bodyPr lIns="61235" tIns="30617" rIns="61235" bIns="30617"/>
          <a:lstStyle/>
          <a:p>
            <a:r>
              <a:rPr lang="en-US" sz="2400" b="1" dirty="0">
                <a:latin typeface="Arial"/>
                <a:ea typeface="Arial"/>
              </a:rPr>
              <a:t>μ</a:t>
            </a:r>
            <a:r>
              <a:rPr lang="en-US" sz="2800" dirty="0">
                <a:latin typeface="Arial"/>
              </a:rPr>
              <a:t> </a:t>
            </a:r>
            <a:r>
              <a:rPr lang="en-US" dirty="0">
                <a:latin typeface="Arial"/>
              </a:rPr>
              <a:t>= location parameter - ensemble mean</a:t>
            </a:r>
            <a:endParaRPr sz="2800" dirty="0"/>
          </a:p>
        </p:txBody>
      </p:sp>
      <p:sp>
        <p:nvSpPr>
          <p:cNvPr id="174" name="TextShape 7"/>
          <p:cNvSpPr txBox="1"/>
          <p:nvPr/>
        </p:nvSpPr>
        <p:spPr>
          <a:xfrm>
            <a:off x="2397830" y="1699633"/>
            <a:ext cx="4299906" cy="294907"/>
          </a:xfrm>
          <a:prstGeom prst="rect">
            <a:avLst/>
          </a:prstGeom>
        </p:spPr>
        <p:txBody>
          <a:bodyPr lIns="61235" tIns="30617" rIns="61235" bIns="30617"/>
          <a:lstStyle/>
          <a:p>
            <a:r>
              <a:rPr lang="en-US" sz="2400" b="1" dirty="0">
                <a:latin typeface="Arial"/>
                <a:ea typeface="Arial"/>
              </a:rPr>
              <a:t>σ</a:t>
            </a:r>
            <a:r>
              <a:rPr lang="en-US" sz="2800" dirty="0">
                <a:latin typeface="Arial"/>
              </a:rPr>
              <a:t> </a:t>
            </a:r>
            <a:r>
              <a:rPr lang="en-US" dirty="0">
                <a:latin typeface="Arial"/>
              </a:rPr>
              <a:t>= scale parameter - ensemble spread</a:t>
            </a:r>
            <a:endParaRPr sz="2800" dirty="0"/>
          </a:p>
        </p:txBody>
      </p:sp>
      <p:sp>
        <p:nvSpPr>
          <p:cNvPr id="175" name="Line 8"/>
          <p:cNvSpPr/>
          <p:nvPr/>
        </p:nvSpPr>
        <p:spPr>
          <a:xfrm>
            <a:off x="3526690" y="2298354"/>
            <a:ext cx="1182076" cy="0"/>
          </a:xfrm>
          <a:prstGeom prst="line">
            <a:avLst/>
          </a:prstGeom>
          <a:ln w="19080">
            <a:solidFill>
              <a:srgbClr val="000000"/>
            </a:solidFill>
            <a:round/>
            <a:headEnd type="triangle" w="med" len="med"/>
            <a:tailEnd type="triangle" w="med" len="med"/>
          </a:ln>
        </p:spPr>
      </p:sp>
      <p:sp>
        <p:nvSpPr>
          <p:cNvPr id="176" name="TextShape 9"/>
          <p:cNvSpPr txBox="1"/>
          <p:nvPr/>
        </p:nvSpPr>
        <p:spPr>
          <a:xfrm>
            <a:off x="5814608" y="2318571"/>
            <a:ext cx="1497619" cy="302500"/>
          </a:xfrm>
          <a:prstGeom prst="rect">
            <a:avLst/>
          </a:prstGeom>
        </p:spPr>
        <p:txBody>
          <a:bodyPr lIns="61235" tIns="30617" rIns="61235" bIns="30617"/>
          <a:lstStyle/>
          <a:p>
            <a:r>
              <a:rPr lang="en-US" sz="1633" b="1" dirty="0">
                <a:latin typeface="Arial"/>
                <a:ea typeface="Arial"/>
              </a:rPr>
              <a:t>σ</a:t>
            </a:r>
            <a:r>
              <a:rPr lang="en-US" dirty="0">
                <a:latin typeface="Arial"/>
              </a:rPr>
              <a:t> </a:t>
            </a:r>
            <a:r>
              <a:rPr lang="en-US" sz="1361" dirty="0">
                <a:latin typeface="Arial"/>
              </a:rPr>
              <a:t>=  constant</a:t>
            </a:r>
            <a:endParaRPr dirty="0"/>
          </a:p>
        </p:txBody>
      </p:sp>
      <p:sp>
        <p:nvSpPr>
          <p:cNvPr id="179" name="TextShape 12"/>
          <p:cNvSpPr txBox="1"/>
          <p:nvPr/>
        </p:nvSpPr>
        <p:spPr>
          <a:xfrm>
            <a:off x="6159911" y="4212295"/>
            <a:ext cx="1766256" cy="328463"/>
          </a:xfrm>
          <a:prstGeom prst="rect">
            <a:avLst/>
          </a:prstGeom>
        </p:spPr>
        <p:txBody>
          <a:bodyPr lIns="61235" tIns="30617" rIns="61235" bIns="30617"/>
          <a:lstStyle/>
          <a:p>
            <a:r>
              <a:rPr lang="en-US" sz="1633" b="1" dirty="0">
                <a:latin typeface="Arial"/>
                <a:ea typeface="Arial"/>
              </a:rPr>
              <a:t>μ</a:t>
            </a:r>
            <a:r>
              <a:rPr lang="en-US" dirty="0">
                <a:latin typeface="Arial"/>
              </a:rPr>
              <a:t> </a:t>
            </a:r>
            <a:r>
              <a:rPr lang="en-US" sz="1361" dirty="0">
                <a:latin typeface="Arial"/>
              </a:rPr>
              <a:t>= a</a:t>
            </a:r>
            <a:r>
              <a:rPr lang="en-US" sz="1361" baseline="-33000" dirty="0">
                <a:latin typeface="Arial"/>
              </a:rPr>
              <a:t>0</a:t>
            </a:r>
            <a:r>
              <a:rPr lang="en-US" sz="1361" dirty="0">
                <a:latin typeface="Arial"/>
              </a:rPr>
              <a:t>+X</a:t>
            </a:r>
            <a:r>
              <a:rPr lang="en-US" sz="1361" baseline="-33000" dirty="0">
                <a:latin typeface="Arial"/>
              </a:rPr>
              <a:t>1</a:t>
            </a:r>
            <a:r>
              <a:rPr lang="en-US" sz="1361" dirty="0">
                <a:latin typeface="Arial"/>
              </a:rPr>
              <a:t>*a</a:t>
            </a:r>
            <a:r>
              <a:rPr lang="en-US" sz="1361" baseline="-33000" dirty="0">
                <a:latin typeface="Arial"/>
                <a:ea typeface="Arial"/>
              </a:rPr>
              <a:t>1</a:t>
            </a:r>
            <a:r>
              <a:rPr lang="en-US" sz="1361" dirty="0">
                <a:latin typeface="Arial"/>
                <a:ea typeface="Arial"/>
              </a:rPr>
              <a:t> + X</a:t>
            </a:r>
            <a:r>
              <a:rPr lang="en-US" sz="1361" baseline="-33000" dirty="0">
                <a:latin typeface="Arial"/>
                <a:ea typeface="Arial"/>
              </a:rPr>
              <a:t>2</a:t>
            </a:r>
            <a:r>
              <a:rPr lang="en-US" sz="1361" dirty="0">
                <a:latin typeface="Arial"/>
                <a:ea typeface="Arial"/>
              </a:rPr>
              <a:t>*a</a:t>
            </a:r>
            <a:r>
              <a:rPr lang="en-US" sz="1361" baseline="-33000" dirty="0">
                <a:latin typeface="Arial"/>
                <a:ea typeface="Arial"/>
              </a:rPr>
              <a:t>2</a:t>
            </a:r>
            <a:r>
              <a:rPr lang="en-US" sz="1361" dirty="0">
                <a:latin typeface="Arial"/>
              </a:rPr>
              <a:t> </a:t>
            </a:r>
            <a:endParaRPr dirty="0"/>
          </a:p>
        </p:txBody>
      </p:sp>
      <p:sp>
        <p:nvSpPr>
          <p:cNvPr id="2" name="Titel 1"/>
          <p:cNvSpPr>
            <a:spLocks noGrp="1"/>
          </p:cNvSpPr>
          <p:nvPr>
            <p:ph type="title"/>
          </p:nvPr>
        </p:nvSpPr>
        <p:spPr/>
        <p:txBody>
          <a:bodyPr/>
          <a:lstStyle/>
          <a:p>
            <a:r>
              <a:rPr lang="en-US" dirty="0" smtClean="0"/>
              <a:t>Forecast ensemble calibration</a:t>
            </a:r>
            <a:endParaRPr lang="nl-NL" dirty="0"/>
          </a:p>
        </p:txBody>
      </p:sp>
      <p:sp>
        <p:nvSpPr>
          <p:cNvPr id="17" name="TextShape 7"/>
          <p:cNvSpPr txBox="1"/>
          <p:nvPr/>
        </p:nvSpPr>
        <p:spPr>
          <a:xfrm>
            <a:off x="5814608" y="2935463"/>
            <a:ext cx="1413054" cy="484490"/>
          </a:xfrm>
          <a:prstGeom prst="rect">
            <a:avLst/>
          </a:prstGeom>
        </p:spPr>
        <p:txBody>
          <a:bodyPr lIns="61235" tIns="30617" rIns="61235" bIns="30617"/>
          <a:lstStyle/>
          <a:p>
            <a:r>
              <a:rPr lang="en-US" sz="1633" b="1" dirty="0" smtClean="0">
                <a:latin typeface="Arial"/>
                <a:ea typeface="Arial"/>
              </a:rPr>
              <a:t>	Or</a:t>
            </a:r>
          </a:p>
          <a:p>
            <a:endParaRPr lang="en-US" sz="1633" b="1" dirty="0" smtClean="0">
              <a:latin typeface="Arial"/>
              <a:ea typeface="Arial"/>
            </a:endParaRPr>
          </a:p>
          <a:p>
            <a:r>
              <a:rPr lang="en-US" sz="1633" b="1" dirty="0" smtClean="0">
                <a:latin typeface="Arial"/>
                <a:ea typeface="Arial"/>
              </a:rPr>
              <a:t>σ</a:t>
            </a:r>
            <a:r>
              <a:rPr lang="en-US" dirty="0" smtClean="0">
                <a:latin typeface="Arial"/>
              </a:rPr>
              <a:t> </a:t>
            </a:r>
            <a:r>
              <a:rPr lang="en-US" sz="1361" dirty="0">
                <a:latin typeface="Arial"/>
              </a:rPr>
              <a:t>= a</a:t>
            </a:r>
            <a:r>
              <a:rPr lang="en-US" sz="1361" baseline="-33000" dirty="0">
                <a:latin typeface="Arial"/>
              </a:rPr>
              <a:t>3</a:t>
            </a:r>
            <a:r>
              <a:rPr lang="en-US" sz="1361" dirty="0">
                <a:latin typeface="Arial"/>
              </a:rPr>
              <a:t>+X</a:t>
            </a:r>
            <a:r>
              <a:rPr lang="en-US" sz="1361" baseline="-33000" dirty="0">
                <a:latin typeface="Arial"/>
              </a:rPr>
              <a:t>3</a:t>
            </a:r>
            <a:r>
              <a:rPr lang="en-US" sz="1361" dirty="0">
                <a:latin typeface="Arial"/>
              </a:rPr>
              <a:t>*a</a:t>
            </a:r>
            <a:r>
              <a:rPr lang="en-US" sz="1361" baseline="-33000" dirty="0">
                <a:latin typeface="Arial"/>
                <a:ea typeface="Arial"/>
              </a:rPr>
              <a:t>4</a:t>
            </a:r>
            <a:r>
              <a:rPr lang="en-US" sz="1361" dirty="0">
                <a:latin typeface="Arial"/>
              </a:rPr>
              <a:t> </a:t>
            </a:r>
            <a:endParaRPr dirty="0"/>
          </a:p>
        </p:txBody>
      </p:sp>
    </p:spTree>
    <p:extLst>
      <p:ext uri="{BB962C8B-B14F-4D97-AF65-F5344CB8AC3E}">
        <p14:creationId xmlns:p14="http://schemas.microsoft.com/office/powerpoint/2010/main" val="2898471297"/>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ine 1"/>
          <p:cNvSpPr/>
          <p:nvPr/>
        </p:nvSpPr>
        <p:spPr>
          <a:xfrm>
            <a:off x="1391498" y="869044"/>
            <a:ext cx="6283668" cy="0"/>
          </a:xfrm>
          <a:prstGeom prst="line">
            <a:avLst/>
          </a:prstGeom>
          <a:ln>
            <a:solidFill>
              <a:srgbClr val="FFFFFF"/>
            </a:solidFill>
          </a:ln>
        </p:spPr>
      </p:sp>
      <p:sp>
        <p:nvSpPr>
          <p:cNvPr id="211" name="Line 3"/>
          <p:cNvSpPr/>
          <p:nvPr/>
        </p:nvSpPr>
        <p:spPr>
          <a:xfrm>
            <a:off x="3320149" y="1306506"/>
            <a:ext cx="4354772" cy="3184"/>
          </a:xfrm>
          <a:prstGeom prst="line">
            <a:avLst/>
          </a:prstGeom>
          <a:ln>
            <a:solidFill>
              <a:srgbClr val="FFFFFF"/>
            </a:solidFill>
          </a:ln>
        </p:spPr>
      </p:sp>
      <p:sp>
        <p:nvSpPr>
          <p:cNvPr id="212" name="TextShape 4"/>
          <p:cNvSpPr txBox="1"/>
          <p:nvPr/>
        </p:nvSpPr>
        <p:spPr>
          <a:xfrm>
            <a:off x="2427322" y="1023271"/>
            <a:ext cx="4405475" cy="486694"/>
          </a:xfrm>
          <a:prstGeom prst="rect">
            <a:avLst/>
          </a:prstGeom>
        </p:spPr>
        <p:txBody>
          <a:bodyPr lIns="61235" tIns="30617" rIns="61235" bIns="30617"/>
          <a:lstStyle/>
          <a:p>
            <a:r>
              <a:rPr lang="en-US" sz="1497" dirty="0">
                <a:latin typeface="Arial"/>
              </a:rPr>
              <a:t>CRPSS – trend corrected climatology as reference</a:t>
            </a:r>
            <a:endParaRPr dirty="0"/>
          </a:p>
        </p:txBody>
      </p:sp>
      <p:sp>
        <p:nvSpPr>
          <p:cNvPr id="213" name="TextShape 5"/>
          <p:cNvSpPr txBox="1"/>
          <p:nvPr/>
        </p:nvSpPr>
        <p:spPr>
          <a:xfrm>
            <a:off x="3382363" y="3359585"/>
            <a:ext cx="4417232" cy="528334"/>
          </a:xfrm>
          <a:prstGeom prst="rect">
            <a:avLst/>
          </a:prstGeom>
        </p:spPr>
        <p:txBody>
          <a:bodyPr lIns="61235" tIns="30617" rIns="61235" bIns="30617"/>
          <a:lstStyle/>
          <a:p>
            <a:pPr>
              <a:buSzPct val="45000"/>
              <a:buFont typeface="StarSymbol"/>
              <a:buChar char=""/>
            </a:pPr>
            <a:endParaRPr/>
          </a:p>
          <a:p>
            <a:pPr>
              <a:buSzPct val="45000"/>
              <a:buFont typeface="StarSymbol"/>
              <a:buChar char=""/>
            </a:pPr>
            <a:endParaRPr/>
          </a:p>
        </p:txBody>
      </p:sp>
      <p:pic>
        <p:nvPicPr>
          <p:cNvPr id="214" name="Afbeelding 213"/>
          <p:cNvPicPr/>
          <p:nvPr/>
        </p:nvPicPr>
        <p:blipFill>
          <a:blip r:embed="rId2"/>
          <a:srcRect l="4498" t="50255" r="61958" b="4494"/>
          <a:stretch>
            <a:fillRect/>
          </a:stretch>
        </p:blipFill>
        <p:spPr>
          <a:xfrm>
            <a:off x="2865017" y="1370190"/>
            <a:ext cx="2900849" cy="3222130"/>
          </a:xfrm>
          <a:prstGeom prst="rect">
            <a:avLst/>
          </a:prstGeom>
          <a:ln>
            <a:noFill/>
          </a:ln>
        </p:spPr>
      </p:pic>
      <p:sp>
        <p:nvSpPr>
          <p:cNvPr id="215" name="Line 6"/>
          <p:cNvSpPr/>
          <p:nvPr/>
        </p:nvSpPr>
        <p:spPr>
          <a:xfrm>
            <a:off x="768590" y="3202018"/>
            <a:ext cx="435502" cy="0"/>
          </a:xfrm>
          <a:prstGeom prst="line">
            <a:avLst/>
          </a:prstGeom>
          <a:ln w="36720">
            <a:solidFill>
              <a:srgbClr val="FF0000"/>
            </a:solidFill>
            <a:round/>
          </a:ln>
        </p:spPr>
      </p:sp>
      <p:sp>
        <p:nvSpPr>
          <p:cNvPr id="216" name="TextShape 7"/>
          <p:cNvSpPr txBox="1"/>
          <p:nvPr/>
        </p:nvSpPr>
        <p:spPr>
          <a:xfrm>
            <a:off x="1320229" y="2990605"/>
            <a:ext cx="1089244" cy="235631"/>
          </a:xfrm>
          <a:prstGeom prst="rect">
            <a:avLst/>
          </a:prstGeom>
        </p:spPr>
        <p:txBody>
          <a:bodyPr lIns="61235" tIns="30617" rIns="61235" bIns="30617"/>
          <a:lstStyle/>
          <a:p>
            <a:r>
              <a:rPr lang="en-US" b="1" dirty="0">
                <a:latin typeface="Arial"/>
              </a:rPr>
              <a:t>HELR</a:t>
            </a:r>
            <a:endParaRPr dirty="0"/>
          </a:p>
        </p:txBody>
      </p:sp>
      <p:sp>
        <p:nvSpPr>
          <p:cNvPr id="217" name="Line 8"/>
          <p:cNvSpPr/>
          <p:nvPr/>
        </p:nvSpPr>
        <p:spPr>
          <a:xfrm>
            <a:off x="768590" y="2639042"/>
            <a:ext cx="435502" cy="0"/>
          </a:xfrm>
          <a:prstGeom prst="line">
            <a:avLst/>
          </a:prstGeom>
          <a:ln w="36720">
            <a:solidFill>
              <a:srgbClr val="0000FF"/>
            </a:solidFill>
            <a:round/>
          </a:ln>
        </p:spPr>
      </p:sp>
      <p:sp>
        <p:nvSpPr>
          <p:cNvPr id="218" name="TextShape 9"/>
          <p:cNvSpPr txBox="1"/>
          <p:nvPr/>
        </p:nvSpPr>
        <p:spPr>
          <a:xfrm>
            <a:off x="1345959" y="2495674"/>
            <a:ext cx="1083121" cy="235631"/>
          </a:xfrm>
          <a:prstGeom prst="rect">
            <a:avLst/>
          </a:prstGeom>
        </p:spPr>
        <p:txBody>
          <a:bodyPr lIns="61235" tIns="30617" rIns="61235" bIns="30617"/>
          <a:lstStyle/>
          <a:p>
            <a:r>
              <a:rPr lang="en-US" b="1" dirty="0">
                <a:latin typeface="Arial"/>
              </a:rPr>
              <a:t>ELR</a:t>
            </a:r>
            <a:endParaRPr dirty="0"/>
          </a:p>
        </p:txBody>
      </p:sp>
      <p:sp>
        <p:nvSpPr>
          <p:cNvPr id="219" name="Line 10"/>
          <p:cNvSpPr/>
          <p:nvPr/>
        </p:nvSpPr>
        <p:spPr>
          <a:xfrm>
            <a:off x="768590" y="1993520"/>
            <a:ext cx="435502" cy="0"/>
          </a:xfrm>
          <a:prstGeom prst="line">
            <a:avLst/>
          </a:prstGeom>
          <a:ln w="36720">
            <a:solidFill>
              <a:srgbClr val="000000"/>
            </a:solidFill>
            <a:round/>
          </a:ln>
        </p:spPr>
      </p:sp>
      <p:sp>
        <p:nvSpPr>
          <p:cNvPr id="220" name="TextShape 11"/>
          <p:cNvSpPr txBox="1"/>
          <p:nvPr/>
        </p:nvSpPr>
        <p:spPr>
          <a:xfrm>
            <a:off x="1317845" y="1757946"/>
            <a:ext cx="1933428" cy="235631"/>
          </a:xfrm>
          <a:prstGeom prst="rect">
            <a:avLst/>
          </a:prstGeom>
        </p:spPr>
        <p:txBody>
          <a:bodyPr lIns="61235" tIns="30617" rIns="61235" bIns="30617"/>
          <a:lstStyle/>
          <a:p>
            <a:r>
              <a:rPr lang="en-US" b="1" dirty="0">
                <a:latin typeface="Arial"/>
              </a:rPr>
              <a:t>mon. </a:t>
            </a:r>
            <a:r>
              <a:rPr lang="en-US" b="1" dirty="0" smtClean="0">
                <a:latin typeface="Arial"/>
              </a:rPr>
              <a:t>trend corrected</a:t>
            </a:r>
            <a:endParaRPr dirty="0"/>
          </a:p>
        </p:txBody>
      </p:sp>
      <p:sp>
        <p:nvSpPr>
          <p:cNvPr id="221" name="Line 12"/>
          <p:cNvSpPr/>
          <p:nvPr/>
        </p:nvSpPr>
        <p:spPr>
          <a:xfrm>
            <a:off x="768590" y="3630525"/>
            <a:ext cx="435502" cy="0"/>
          </a:xfrm>
          <a:prstGeom prst="line">
            <a:avLst/>
          </a:prstGeom>
          <a:ln w="36720">
            <a:solidFill>
              <a:srgbClr val="000000"/>
            </a:solidFill>
            <a:custDash>
              <a:ds d="197000" sp="197000"/>
            </a:custDash>
            <a:round/>
          </a:ln>
        </p:spPr>
      </p:sp>
      <p:sp>
        <p:nvSpPr>
          <p:cNvPr id="222" name="TextShape 13"/>
          <p:cNvSpPr txBox="1"/>
          <p:nvPr/>
        </p:nvSpPr>
        <p:spPr>
          <a:xfrm>
            <a:off x="1317845" y="3485536"/>
            <a:ext cx="1506131" cy="235631"/>
          </a:xfrm>
          <a:prstGeom prst="rect">
            <a:avLst/>
          </a:prstGeom>
        </p:spPr>
        <p:txBody>
          <a:bodyPr lIns="61235" tIns="30617" rIns="61235" bIns="30617"/>
          <a:lstStyle/>
          <a:p>
            <a:r>
              <a:rPr lang="en-US" b="1" dirty="0">
                <a:latin typeface="Arial"/>
              </a:rPr>
              <a:t>mon. tr. + HELR</a:t>
            </a:r>
            <a:endParaRPr dirty="0"/>
          </a:p>
        </p:txBody>
      </p:sp>
      <p:sp>
        <p:nvSpPr>
          <p:cNvPr id="223" name="Line 14"/>
          <p:cNvSpPr/>
          <p:nvPr/>
        </p:nvSpPr>
        <p:spPr>
          <a:xfrm>
            <a:off x="5995374" y="2731305"/>
            <a:ext cx="0" cy="1306505"/>
          </a:xfrm>
          <a:prstGeom prst="line">
            <a:avLst/>
          </a:prstGeom>
          <a:ln w="29160">
            <a:solidFill>
              <a:srgbClr val="000000"/>
            </a:solidFill>
            <a:round/>
            <a:tailEnd type="triangle" w="med" len="med"/>
          </a:ln>
        </p:spPr>
      </p:sp>
      <p:sp>
        <p:nvSpPr>
          <p:cNvPr id="224" name="Line 15"/>
          <p:cNvSpPr/>
          <p:nvPr/>
        </p:nvSpPr>
        <p:spPr>
          <a:xfrm flipV="1">
            <a:off x="5995374" y="1430935"/>
            <a:ext cx="0" cy="622145"/>
          </a:xfrm>
          <a:prstGeom prst="line">
            <a:avLst/>
          </a:prstGeom>
          <a:ln w="29160">
            <a:solidFill>
              <a:srgbClr val="000000"/>
            </a:solidFill>
            <a:round/>
            <a:tailEnd type="triangle" w="med" len="med"/>
          </a:ln>
        </p:spPr>
      </p:sp>
      <p:sp>
        <p:nvSpPr>
          <p:cNvPr id="225" name="TextShape 16"/>
          <p:cNvSpPr txBox="1"/>
          <p:nvPr/>
        </p:nvSpPr>
        <p:spPr>
          <a:xfrm>
            <a:off x="6159483" y="1655299"/>
            <a:ext cx="695130" cy="294907"/>
          </a:xfrm>
          <a:prstGeom prst="rect">
            <a:avLst/>
          </a:prstGeom>
        </p:spPr>
        <p:txBody>
          <a:bodyPr lIns="61235" tIns="30617" rIns="61235" bIns="30617"/>
          <a:lstStyle/>
          <a:p>
            <a:r>
              <a:rPr lang="en-US" sz="1633" dirty="0" smtClean="0">
                <a:latin typeface="Arial"/>
              </a:rPr>
              <a:t>Skill</a:t>
            </a:r>
            <a:endParaRPr dirty="0"/>
          </a:p>
        </p:txBody>
      </p:sp>
      <p:sp>
        <p:nvSpPr>
          <p:cNvPr id="226" name="TextShape 17"/>
          <p:cNvSpPr txBox="1"/>
          <p:nvPr/>
        </p:nvSpPr>
        <p:spPr>
          <a:xfrm>
            <a:off x="6201803" y="3214699"/>
            <a:ext cx="789684" cy="294907"/>
          </a:xfrm>
          <a:prstGeom prst="rect">
            <a:avLst/>
          </a:prstGeom>
        </p:spPr>
        <p:txBody>
          <a:bodyPr lIns="61235" tIns="30617" rIns="61235" bIns="30617"/>
          <a:lstStyle/>
          <a:p>
            <a:r>
              <a:rPr lang="en-US" sz="1633" dirty="0">
                <a:latin typeface="Arial"/>
              </a:rPr>
              <a:t>No skill</a:t>
            </a:r>
            <a:endParaRPr dirty="0"/>
          </a:p>
        </p:txBody>
      </p:sp>
      <p:sp>
        <p:nvSpPr>
          <p:cNvPr id="2" name="Titel 1"/>
          <p:cNvSpPr>
            <a:spLocks noGrp="1"/>
          </p:cNvSpPr>
          <p:nvPr>
            <p:ph type="title"/>
          </p:nvPr>
        </p:nvSpPr>
        <p:spPr>
          <a:xfrm>
            <a:off x="356400" y="190484"/>
            <a:ext cx="8305200" cy="857250"/>
          </a:xfrm>
        </p:spPr>
        <p:txBody>
          <a:bodyPr/>
          <a:lstStyle/>
          <a:p>
            <a:r>
              <a:rPr lang="en-US" dirty="0" smtClean="0"/>
              <a:t>Skill scores Arctic wide</a:t>
            </a:r>
            <a:endParaRPr lang="nl-NL" dirty="0"/>
          </a:p>
        </p:txBody>
      </p:sp>
    </p:spTree>
    <p:extLst>
      <p:ext uri="{BB962C8B-B14F-4D97-AF65-F5344CB8AC3E}">
        <p14:creationId xmlns:p14="http://schemas.microsoft.com/office/powerpoint/2010/main" val="3624736994"/>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Afbeelding 241"/>
          <p:cNvPicPr/>
          <p:nvPr/>
        </p:nvPicPr>
        <p:blipFill>
          <a:blip r:embed="rId2"/>
          <a:stretch>
            <a:fillRect/>
          </a:stretch>
        </p:blipFill>
        <p:spPr>
          <a:xfrm>
            <a:off x="778932" y="1474189"/>
            <a:ext cx="4500388" cy="3199395"/>
          </a:xfrm>
          <a:prstGeom prst="rect">
            <a:avLst/>
          </a:prstGeom>
          <a:ln>
            <a:noFill/>
          </a:ln>
        </p:spPr>
      </p:pic>
      <p:sp>
        <p:nvSpPr>
          <p:cNvPr id="237" name="Line 1"/>
          <p:cNvSpPr/>
          <p:nvPr/>
        </p:nvSpPr>
        <p:spPr>
          <a:xfrm>
            <a:off x="1567604" y="862271"/>
            <a:ext cx="6283668" cy="0"/>
          </a:xfrm>
          <a:prstGeom prst="line">
            <a:avLst/>
          </a:prstGeom>
          <a:ln>
            <a:solidFill>
              <a:srgbClr val="FFFFFF"/>
            </a:solidFill>
          </a:ln>
        </p:spPr>
      </p:sp>
      <p:sp>
        <p:nvSpPr>
          <p:cNvPr id="239" name="TextShape 3"/>
          <p:cNvSpPr txBox="1"/>
          <p:nvPr/>
        </p:nvSpPr>
        <p:spPr>
          <a:xfrm>
            <a:off x="924303" y="1095130"/>
            <a:ext cx="4355017" cy="373380"/>
          </a:xfrm>
          <a:prstGeom prst="rect">
            <a:avLst/>
          </a:prstGeom>
        </p:spPr>
        <p:txBody>
          <a:bodyPr lIns="61235" tIns="30617" rIns="61235" bIns="30617"/>
          <a:lstStyle/>
          <a:p>
            <a:r>
              <a:rPr lang="en-US" b="1" dirty="0">
                <a:latin typeface="Arial"/>
              </a:rPr>
              <a:t>CRPSS – trend corrected climatology as reference</a:t>
            </a:r>
            <a:endParaRPr dirty="0"/>
          </a:p>
        </p:txBody>
      </p:sp>
      <p:pic>
        <p:nvPicPr>
          <p:cNvPr id="240" name="Afbeelding 239"/>
          <p:cNvPicPr/>
          <p:nvPr/>
        </p:nvPicPr>
        <p:blipFill>
          <a:blip r:embed="rId3"/>
          <a:srcRect l="53757" t="6047" r="12637" b="48377"/>
          <a:stretch>
            <a:fillRect/>
          </a:stretch>
        </p:blipFill>
        <p:spPr>
          <a:xfrm>
            <a:off x="5733389" y="1518565"/>
            <a:ext cx="2299784" cy="3155019"/>
          </a:xfrm>
          <a:prstGeom prst="rect">
            <a:avLst/>
          </a:prstGeom>
          <a:ln>
            <a:noFill/>
          </a:ln>
        </p:spPr>
      </p:pic>
      <p:sp>
        <p:nvSpPr>
          <p:cNvPr id="241" name="Line 4"/>
          <p:cNvSpPr/>
          <p:nvPr/>
        </p:nvSpPr>
        <p:spPr>
          <a:xfrm flipV="1">
            <a:off x="3620684" y="1228210"/>
            <a:ext cx="4230588" cy="9308"/>
          </a:xfrm>
          <a:prstGeom prst="line">
            <a:avLst/>
          </a:prstGeom>
          <a:ln>
            <a:solidFill>
              <a:srgbClr val="FFFFFF"/>
            </a:solidFill>
          </a:ln>
        </p:spPr>
      </p:sp>
      <p:sp>
        <p:nvSpPr>
          <p:cNvPr id="4" name="Titel 3"/>
          <p:cNvSpPr>
            <a:spLocks noGrp="1"/>
          </p:cNvSpPr>
          <p:nvPr>
            <p:ph type="title"/>
          </p:nvPr>
        </p:nvSpPr>
        <p:spPr/>
        <p:txBody>
          <a:bodyPr/>
          <a:lstStyle/>
          <a:p>
            <a:r>
              <a:rPr lang="en-US" dirty="0" smtClean="0"/>
              <a:t>Regional skill scores</a:t>
            </a:r>
            <a:endParaRPr lang="nl-NL" dirty="0"/>
          </a:p>
        </p:txBody>
      </p:sp>
      <p:sp>
        <p:nvSpPr>
          <p:cNvPr id="12" name="Tekstvak 11"/>
          <p:cNvSpPr txBox="1"/>
          <p:nvPr/>
        </p:nvSpPr>
        <p:spPr>
          <a:xfrm>
            <a:off x="447040" y="4804946"/>
            <a:ext cx="2355517" cy="338554"/>
          </a:xfrm>
          <a:prstGeom prst="rect">
            <a:avLst/>
          </a:prstGeom>
          <a:noFill/>
        </p:spPr>
        <p:txBody>
          <a:bodyPr wrap="none" rtlCol="0">
            <a:spAutoFit/>
          </a:bodyPr>
          <a:lstStyle/>
          <a:p>
            <a:r>
              <a:rPr lang="en-US" sz="1600" dirty="0" smtClean="0"/>
              <a:t>Krikken et al, GRL 2016</a:t>
            </a:r>
            <a:endParaRPr lang="nl-NL" sz="1600" dirty="0"/>
          </a:p>
        </p:txBody>
      </p:sp>
    </p:spTree>
    <p:extLst>
      <p:ext uri="{BB962C8B-B14F-4D97-AF65-F5344CB8AC3E}">
        <p14:creationId xmlns:p14="http://schemas.microsoft.com/office/powerpoint/2010/main" val="2579377992"/>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cstate="print"/>
          <a:srcRect/>
          <a:stretch>
            <a:fillRect/>
          </a:stretch>
        </p:blipFill>
        <p:spPr bwMode="auto">
          <a:xfrm>
            <a:off x="2804160" y="884418"/>
            <a:ext cx="3786293" cy="3818321"/>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1142640" y="0"/>
            <a:ext cx="0" cy="0"/>
          </a:xfrm>
          <a:prstGeom prst="rect">
            <a:avLst/>
          </a:prstGeom>
          <a:noFill/>
          <a:ln w="9525">
            <a:noFill/>
            <a:round/>
            <a:headEnd/>
            <a:tailEnd/>
          </a:ln>
        </p:spPr>
      </p:pic>
      <p:sp>
        <p:nvSpPr>
          <p:cNvPr id="3" name="Titel 2"/>
          <p:cNvSpPr>
            <a:spLocks noGrp="1"/>
          </p:cNvSpPr>
          <p:nvPr>
            <p:ph type="title"/>
          </p:nvPr>
        </p:nvSpPr>
        <p:spPr/>
        <p:txBody>
          <a:bodyPr/>
          <a:lstStyle/>
          <a:p>
            <a:r>
              <a:rPr lang="en-US" dirty="0" smtClean="0"/>
              <a:t>Regional skill scores</a:t>
            </a:r>
            <a:endParaRPr lang="nl-NL" dirty="0"/>
          </a:p>
        </p:txBody>
      </p:sp>
    </p:spTree>
    <p:extLst>
      <p:ext uri="{BB962C8B-B14F-4D97-AF65-F5344CB8AC3E}">
        <p14:creationId xmlns:p14="http://schemas.microsoft.com/office/powerpoint/2010/main" val="32186755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Line 1"/>
          <p:cNvSpPr/>
          <p:nvPr/>
        </p:nvSpPr>
        <p:spPr>
          <a:xfrm>
            <a:off x="1391498" y="869044"/>
            <a:ext cx="6283668" cy="0"/>
          </a:xfrm>
          <a:prstGeom prst="line">
            <a:avLst/>
          </a:prstGeom>
          <a:ln>
            <a:solidFill>
              <a:srgbClr val="FFFFFF"/>
            </a:solidFill>
          </a:ln>
        </p:spPr>
      </p:sp>
      <p:sp>
        <p:nvSpPr>
          <p:cNvPr id="244" name="TextShape 2"/>
          <p:cNvSpPr txBox="1"/>
          <p:nvPr/>
        </p:nvSpPr>
        <p:spPr>
          <a:xfrm>
            <a:off x="1380231" y="129328"/>
            <a:ext cx="4117426" cy="761516"/>
          </a:xfrm>
          <a:prstGeom prst="rect">
            <a:avLst/>
          </a:prstGeom>
        </p:spPr>
        <p:txBody>
          <a:bodyPr lIns="0" tIns="0" rIns="0" bIns="0" anchor="ctr"/>
          <a:lstStyle/>
          <a:p>
            <a:r>
              <a:rPr lang="nl-NL" sz="2994">
                <a:solidFill>
                  <a:srgbClr val="FFFFFF"/>
                </a:solidFill>
                <a:latin typeface="Calibri"/>
              </a:rPr>
              <a:t>Take home messages</a:t>
            </a:r>
            <a:endParaRPr/>
          </a:p>
        </p:txBody>
      </p:sp>
      <p:sp>
        <p:nvSpPr>
          <p:cNvPr id="245" name="TextShape 3"/>
          <p:cNvSpPr txBox="1"/>
          <p:nvPr/>
        </p:nvSpPr>
        <p:spPr>
          <a:xfrm>
            <a:off x="356400" y="881866"/>
            <a:ext cx="5847973" cy="3768633"/>
          </a:xfrm>
          <a:prstGeom prst="rect">
            <a:avLst/>
          </a:prstGeom>
        </p:spPr>
        <p:txBody>
          <a:bodyPr lIns="61235" tIns="30617" rIns="61235" bIns="30617"/>
          <a:lstStyle/>
          <a:p>
            <a:pPr marL="285750" indent="-285750">
              <a:buFont typeface="Wingdings" panose="05000000000000000000" pitchFamily="2" charset="2"/>
              <a:buChar char="Ø"/>
            </a:pPr>
            <a:r>
              <a:rPr lang="en-US" dirty="0" smtClean="0">
                <a:latin typeface="+mj-lt"/>
                <a:ea typeface="Lohit Hindi"/>
              </a:rPr>
              <a:t>Potential for skillful predictions</a:t>
            </a:r>
          </a:p>
          <a:p>
            <a:endParaRPr lang="en-US" dirty="0">
              <a:latin typeface="+mj-lt"/>
              <a:ea typeface="Lohit Hindi"/>
            </a:endParaRPr>
          </a:p>
          <a:p>
            <a:pPr marL="285750" indent="-285750">
              <a:buFont typeface="Wingdings" panose="05000000000000000000" pitchFamily="2" charset="2"/>
              <a:buChar char="Ø"/>
            </a:pPr>
            <a:r>
              <a:rPr lang="en-US" dirty="0" smtClean="0">
                <a:latin typeface="+mj-lt"/>
                <a:ea typeface="Lohit Hindi"/>
              </a:rPr>
              <a:t>Large </a:t>
            </a:r>
            <a:r>
              <a:rPr lang="en-US" dirty="0">
                <a:latin typeface="+mj-lt"/>
                <a:ea typeface="Lohit Hindi"/>
              </a:rPr>
              <a:t>errors in seasonal forecasts of Arctic sea ice because of </a:t>
            </a:r>
            <a:r>
              <a:rPr lang="en-US" dirty="0" smtClean="0">
                <a:latin typeface="+mj-lt"/>
                <a:ea typeface="Lohit Hindi"/>
              </a:rPr>
              <a:t>bias in </a:t>
            </a:r>
            <a:r>
              <a:rPr lang="en-US" dirty="0">
                <a:latin typeface="+mj-lt"/>
                <a:ea typeface="Lohit Hindi"/>
              </a:rPr>
              <a:t>simulated seasonal </a:t>
            </a:r>
            <a:r>
              <a:rPr lang="en-US" dirty="0" smtClean="0">
                <a:latin typeface="+mj-lt"/>
                <a:ea typeface="Lohit Hindi"/>
              </a:rPr>
              <a:t>cycle</a:t>
            </a:r>
            <a:endParaRPr dirty="0">
              <a:latin typeface="+mj-lt"/>
            </a:endParaRPr>
          </a:p>
          <a:p>
            <a:endParaRPr lang="en-US" dirty="0" smtClean="0">
              <a:latin typeface="+mj-lt"/>
            </a:endParaRPr>
          </a:p>
          <a:p>
            <a:endParaRPr dirty="0">
              <a:latin typeface="+mj-lt"/>
            </a:endParaRPr>
          </a:p>
          <a:p>
            <a:pPr marL="285750" indent="-285750">
              <a:buFont typeface="Wingdings" panose="05000000000000000000" pitchFamily="2" charset="2"/>
              <a:buChar char="Ø"/>
            </a:pPr>
            <a:r>
              <a:rPr lang="en-US" dirty="0" smtClean="0">
                <a:latin typeface="+mj-lt"/>
                <a:ea typeface="Lohit Hindi"/>
              </a:rPr>
              <a:t>Ensemble </a:t>
            </a:r>
            <a:r>
              <a:rPr lang="en-US" dirty="0">
                <a:latin typeface="+mj-lt"/>
                <a:ea typeface="Lohit Hindi"/>
              </a:rPr>
              <a:t>calibration improves skill of dynamical seasonal Arctic sea ice forecasts relative to standard bias correction</a:t>
            </a:r>
            <a:r>
              <a:rPr lang="en-US" dirty="0" smtClean="0">
                <a:latin typeface="+mj-lt"/>
                <a:ea typeface="Lohit Hindi"/>
              </a:rPr>
              <a:t>.</a:t>
            </a:r>
            <a:endParaRPr dirty="0">
              <a:latin typeface="+mj-lt"/>
            </a:endParaRPr>
          </a:p>
          <a:p>
            <a:endParaRPr lang="en-US" dirty="0" smtClean="0">
              <a:latin typeface="+mj-lt"/>
            </a:endParaRPr>
          </a:p>
          <a:p>
            <a:endParaRPr dirty="0">
              <a:latin typeface="+mj-lt"/>
            </a:endParaRPr>
          </a:p>
          <a:p>
            <a:pPr marL="285750" indent="-285750">
              <a:buFont typeface="Wingdings" panose="05000000000000000000" pitchFamily="2" charset="2"/>
              <a:buChar char="Ø"/>
            </a:pPr>
            <a:r>
              <a:rPr lang="en-US" dirty="0" smtClean="0">
                <a:latin typeface="+mj-lt"/>
                <a:ea typeface="Lohit Hindi"/>
              </a:rPr>
              <a:t>Skillful </a:t>
            </a:r>
            <a:r>
              <a:rPr lang="en-US" dirty="0">
                <a:latin typeface="+mj-lt"/>
                <a:ea typeface="Lohit Hindi"/>
              </a:rPr>
              <a:t>forecasts of sea ice up to 6 months in Northeast passage and Kara and Barents Sea</a:t>
            </a:r>
            <a:r>
              <a:rPr lang="en-US" dirty="0" smtClean="0">
                <a:latin typeface="+mj-lt"/>
                <a:ea typeface="Lohit Hindi"/>
              </a:rPr>
              <a:t>.</a:t>
            </a:r>
          </a:p>
          <a:p>
            <a:pPr marL="285750" indent="-285750">
              <a:buFont typeface="Wingdings" panose="05000000000000000000" pitchFamily="2" charset="2"/>
              <a:buChar char="Ø"/>
            </a:pPr>
            <a:endParaRPr lang="en-US" dirty="0">
              <a:latin typeface="+mj-lt"/>
            </a:endParaRPr>
          </a:p>
          <a:p>
            <a:pPr>
              <a:buSzPct val="45000"/>
              <a:buFont typeface="StarSymbol"/>
              <a:buChar char=""/>
            </a:pPr>
            <a:endParaRPr dirty="0">
              <a:latin typeface="+mj-lt"/>
            </a:endParaRPr>
          </a:p>
        </p:txBody>
      </p:sp>
      <p:pic>
        <p:nvPicPr>
          <p:cNvPr id="246" name="Afbeelding 245"/>
          <p:cNvPicPr/>
          <p:nvPr/>
        </p:nvPicPr>
        <p:blipFill>
          <a:blip r:embed="rId2"/>
          <a:srcRect l="50000" t="56653" r="8508" b="2467"/>
          <a:stretch>
            <a:fillRect/>
          </a:stretch>
        </p:blipFill>
        <p:spPr>
          <a:xfrm>
            <a:off x="6423037" y="933218"/>
            <a:ext cx="1244291" cy="908234"/>
          </a:xfrm>
          <a:prstGeom prst="rect">
            <a:avLst/>
          </a:prstGeom>
          <a:ln>
            <a:noFill/>
          </a:ln>
        </p:spPr>
      </p:pic>
      <p:pic>
        <p:nvPicPr>
          <p:cNvPr id="247" name="Afbeelding 246"/>
          <p:cNvPicPr/>
          <p:nvPr/>
        </p:nvPicPr>
        <p:blipFill>
          <a:blip r:embed="rId3"/>
          <a:srcRect l="4498" t="50255" r="61958" b="4494"/>
          <a:stretch>
            <a:fillRect/>
          </a:stretch>
        </p:blipFill>
        <p:spPr>
          <a:xfrm>
            <a:off x="6328210" y="1978374"/>
            <a:ext cx="1244291" cy="1256783"/>
          </a:xfrm>
          <a:prstGeom prst="rect">
            <a:avLst/>
          </a:prstGeom>
          <a:ln>
            <a:noFill/>
          </a:ln>
        </p:spPr>
      </p:pic>
      <p:pic>
        <p:nvPicPr>
          <p:cNvPr id="248" name="Afbeelding 247"/>
          <p:cNvPicPr/>
          <p:nvPr/>
        </p:nvPicPr>
        <p:blipFill>
          <a:blip r:embed="rId4"/>
          <a:srcRect l="53757" t="6047" r="12637" b="48377"/>
          <a:stretch>
            <a:fillRect/>
          </a:stretch>
        </p:blipFill>
        <p:spPr>
          <a:xfrm>
            <a:off x="6522720" y="3235157"/>
            <a:ext cx="1152446" cy="1458764"/>
          </a:xfrm>
          <a:prstGeom prst="rect">
            <a:avLst/>
          </a:prstGeom>
          <a:ln>
            <a:noFill/>
          </a:ln>
        </p:spPr>
      </p:pic>
      <p:sp>
        <p:nvSpPr>
          <p:cNvPr id="2" name="Titel 1"/>
          <p:cNvSpPr>
            <a:spLocks noGrp="1"/>
          </p:cNvSpPr>
          <p:nvPr>
            <p:ph type="title"/>
          </p:nvPr>
        </p:nvSpPr>
        <p:spPr>
          <a:xfrm>
            <a:off x="356400" y="-51409"/>
            <a:ext cx="8305200" cy="857250"/>
          </a:xfrm>
        </p:spPr>
        <p:txBody>
          <a:bodyPr/>
          <a:lstStyle/>
          <a:p>
            <a:r>
              <a:rPr lang="en-US" dirty="0" smtClean="0"/>
              <a:t>Summary</a:t>
            </a:r>
            <a:endParaRPr lang="nl-NL" dirty="0"/>
          </a:p>
        </p:txBody>
      </p:sp>
      <p:pic>
        <p:nvPicPr>
          <p:cNvPr id="10" name="Afbeelding 9"/>
          <p:cNvPicPr/>
          <p:nvPr/>
        </p:nvPicPr>
        <p:blipFill>
          <a:blip r:embed="rId5"/>
          <a:stretch>
            <a:fillRect/>
          </a:stretch>
        </p:blipFill>
        <p:spPr>
          <a:xfrm>
            <a:off x="6311353" y="0"/>
            <a:ext cx="1365308" cy="890844"/>
          </a:xfrm>
          <a:prstGeom prst="rect">
            <a:avLst/>
          </a:prstGeom>
          <a:ln>
            <a:noFill/>
          </a:ln>
        </p:spPr>
      </p:pic>
      <p:sp>
        <p:nvSpPr>
          <p:cNvPr id="11" name="Tekstvak 10"/>
          <p:cNvSpPr txBox="1"/>
          <p:nvPr/>
        </p:nvSpPr>
        <p:spPr>
          <a:xfrm>
            <a:off x="447040" y="4804946"/>
            <a:ext cx="3552576" cy="338554"/>
          </a:xfrm>
          <a:prstGeom prst="rect">
            <a:avLst/>
          </a:prstGeom>
          <a:noFill/>
        </p:spPr>
        <p:txBody>
          <a:bodyPr wrap="none" rtlCol="0">
            <a:spAutoFit/>
          </a:bodyPr>
          <a:lstStyle/>
          <a:p>
            <a:r>
              <a:rPr lang="en-US" sz="1600" dirty="0" smtClean="0"/>
              <a:t>Krikken et al, </a:t>
            </a:r>
            <a:r>
              <a:rPr lang="en-US" sz="1600" dirty="0" err="1" smtClean="0"/>
              <a:t>Geoph</a:t>
            </a:r>
            <a:r>
              <a:rPr lang="en-US" sz="1600" dirty="0" smtClean="0"/>
              <a:t>. Res. Lett. 2016</a:t>
            </a:r>
            <a:endParaRPr lang="nl-NL" sz="1600" dirty="0"/>
          </a:p>
        </p:txBody>
      </p:sp>
    </p:spTree>
    <p:extLst>
      <p:ext uri="{BB962C8B-B14F-4D97-AF65-F5344CB8AC3E}">
        <p14:creationId xmlns:p14="http://schemas.microsoft.com/office/powerpoint/2010/main" val="2363159694"/>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Line 1"/>
          <p:cNvSpPr/>
          <p:nvPr/>
        </p:nvSpPr>
        <p:spPr>
          <a:xfrm>
            <a:off x="1391498" y="869044"/>
            <a:ext cx="6283668" cy="0"/>
          </a:xfrm>
          <a:prstGeom prst="line">
            <a:avLst/>
          </a:prstGeom>
          <a:ln>
            <a:solidFill>
              <a:srgbClr val="FFFFFF"/>
            </a:solidFill>
          </a:ln>
        </p:spPr>
      </p:sp>
      <p:sp>
        <p:nvSpPr>
          <p:cNvPr id="167" name="TextShape 2"/>
          <p:cNvSpPr txBox="1"/>
          <p:nvPr/>
        </p:nvSpPr>
        <p:spPr>
          <a:xfrm>
            <a:off x="1380231" y="288049"/>
            <a:ext cx="5859433" cy="444075"/>
          </a:xfrm>
          <a:prstGeom prst="rect">
            <a:avLst/>
          </a:prstGeom>
        </p:spPr>
        <p:txBody>
          <a:bodyPr lIns="0" tIns="0" rIns="0" bIns="0" anchor="ctr"/>
          <a:lstStyle/>
          <a:p>
            <a:r>
              <a:rPr lang="nl-NL" sz="2994">
                <a:solidFill>
                  <a:srgbClr val="FFFFFF"/>
                </a:solidFill>
                <a:latin typeface="Calibri"/>
              </a:rPr>
              <a:t>Results – Lagged correlation</a:t>
            </a:r>
            <a:endParaRPr/>
          </a:p>
        </p:txBody>
      </p:sp>
      <p:pic>
        <p:nvPicPr>
          <p:cNvPr id="168" name="Afbeelding 167"/>
          <p:cNvPicPr/>
          <p:nvPr/>
        </p:nvPicPr>
        <p:blipFill>
          <a:blip r:embed="rId2"/>
          <a:stretch>
            <a:fillRect/>
          </a:stretch>
        </p:blipFill>
        <p:spPr>
          <a:xfrm>
            <a:off x="5497657" y="5407276"/>
            <a:ext cx="3110727" cy="2308061"/>
          </a:xfrm>
          <a:prstGeom prst="rect">
            <a:avLst/>
          </a:prstGeom>
          <a:ln>
            <a:noFill/>
          </a:ln>
        </p:spPr>
      </p:pic>
      <p:sp>
        <p:nvSpPr>
          <p:cNvPr id="169" name="TextShape 3"/>
          <p:cNvSpPr txBox="1"/>
          <p:nvPr/>
        </p:nvSpPr>
        <p:spPr>
          <a:xfrm>
            <a:off x="9564380" y="4292803"/>
            <a:ext cx="1617578" cy="235631"/>
          </a:xfrm>
          <a:prstGeom prst="rect">
            <a:avLst/>
          </a:prstGeom>
        </p:spPr>
        <p:txBody>
          <a:bodyPr lIns="61235" tIns="30617" rIns="61235" bIns="30617"/>
          <a:lstStyle/>
          <a:p>
            <a:r>
              <a:rPr lang="en-US">
                <a:solidFill>
                  <a:srgbClr val="FFFFFF"/>
                </a:solidFill>
                <a:latin typeface="Arial"/>
              </a:rPr>
              <a:t>Cecilia Bitz</a:t>
            </a:r>
            <a:endParaRPr/>
          </a:p>
        </p:txBody>
      </p:sp>
      <p:pic>
        <p:nvPicPr>
          <p:cNvPr id="172" name="Afbeelding 171"/>
          <p:cNvPicPr/>
          <p:nvPr/>
        </p:nvPicPr>
        <p:blipFill>
          <a:blip r:embed="rId3"/>
          <a:stretch>
            <a:fillRect/>
          </a:stretch>
        </p:blipFill>
        <p:spPr>
          <a:xfrm>
            <a:off x="4499112" y="1324933"/>
            <a:ext cx="3325764" cy="3250495"/>
          </a:xfrm>
          <a:prstGeom prst="rect">
            <a:avLst/>
          </a:prstGeom>
          <a:ln>
            <a:noFill/>
          </a:ln>
        </p:spPr>
      </p:pic>
      <p:pic>
        <p:nvPicPr>
          <p:cNvPr id="173" name="Afbeelding 172"/>
          <p:cNvPicPr/>
          <p:nvPr/>
        </p:nvPicPr>
        <p:blipFill>
          <a:blip r:embed="rId4"/>
          <a:stretch>
            <a:fillRect/>
          </a:stretch>
        </p:blipFill>
        <p:spPr>
          <a:xfrm>
            <a:off x="8250916" y="1705889"/>
            <a:ext cx="391903" cy="2488581"/>
          </a:xfrm>
          <a:prstGeom prst="rect">
            <a:avLst/>
          </a:prstGeom>
          <a:ln>
            <a:noFill/>
          </a:ln>
        </p:spPr>
      </p:pic>
      <p:sp>
        <p:nvSpPr>
          <p:cNvPr id="174" name="TextShape 5"/>
          <p:cNvSpPr txBox="1"/>
          <p:nvPr/>
        </p:nvSpPr>
        <p:spPr>
          <a:xfrm>
            <a:off x="4440010" y="901376"/>
            <a:ext cx="3732872" cy="235631"/>
          </a:xfrm>
          <a:prstGeom prst="rect">
            <a:avLst/>
          </a:prstGeom>
        </p:spPr>
        <p:txBody>
          <a:bodyPr lIns="61235" tIns="30617" rIns="61235" bIns="30617"/>
          <a:lstStyle/>
          <a:p>
            <a:r>
              <a:rPr lang="en-US" b="1">
                <a:latin typeface="Arial"/>
              </a:rPr>
              <a:t>SST anomaly December (K)</a:t>
            </a:r>
            <a:endParaRPr/>
          </a:p>
        </p:txBody>
      </p:sp>
      <p:sp>
        <p:nvSpPr>
          <p:cNvPr id="175" name="TextShape 6"/>
          <p:cNvSpPr txBox="1"/>
          <p:nvPr/>
        </p:nvSpPr>
        <p:spPr>
          <a:xfrm>
            <a:off x="1173243" y="1535165"/>
            <a:ext cx="3325869" cy="1280542"/>
          </a:xfrm>
          <a:prstGeom prst="rect">
            <a:avLst/>
          </a:prstGeom>
        </p:spPr>
        <p:txBody>
          <a:bodyPr lIns="61235" tIns="30617" rIns="61235" bIns="30617"/>
          <a:lstStyle/>
          <a:p>
            <a:endParaRPr dirty="0"/>
          </a:p>
          <a:p>
            <a:r>
              <a:rPr lang="en-US" sz="2400" b="1" dirty="0">
                <a:latin typeface="Arial"/>
              </a:rPr>
              <a:t>Climatology May sea ice edge</a:t>
            </a:r>
            <a:endParaRPr sz="2400" dirty="0"/>
          </a:p>
          <a:p>
            <a:endParaRPr sz="2400" dirty="0"/>
          </a:p>
          <a:p>
            <a:r>
              <a:rPr lang="en-US" sz="2400" b="1" dirty="0">
                <a:latin typeface="Arial"/>
              </a:rPr>
              <a:t>May sea ice edge</a:t>
            </a:r>
            <a:endParaRPr sz="2400" dirty="0"/>
          </a:p>
        </p:txBody>
      </p:sp>
      <p:sp>
        <p:nvSpPr>
          <p:cNvPr id="176" name="Line 7"/>
          <p:cNvSpPr/>
          <p:nvPr/>
        </p:nvSpPr>
        <p:spPr>
          <a:xfrm>
            <a:off x="519488" y="2950181"/>
            <a:ext cx="435502" cy="0"/>
          </a:xfrm>
          <a:prstGeom prst="line">
            <a:avLst/>
          </a:prstGeom>
          <a:ln w="36720">
            <a:solidFill>
              <a:srgbClr val="0000FF"/>
            </a:solidFill>
            <a:round/>
          </a:ln>
        </p:spPr>
      </p:sp>
      <p:sp>
        <p:nvSpPr>
          <p:cNvPr id="177" name="Line 8"/>
          <p:cNvSpPr/>
          <p:nvPr/>
        </p:nvSpPr>
        <p:spPr>
          <a:xfrm>
            <a:off x="519488" y="2082870"/>
            <a:ext cx="435502" cy="0"/>
          </a:xfrm>
          <a:prstGeom prst="line">
            <a:avLst/>
          </a:prstGeom>
          <a:ln w="36720">
            <a:solidFill>
              <a:srgbClr val="FF0000"/>
            </a:solidFill>
            <a:round/>
          </a:ln>
        </p:spPr>
      </p:sp>
      <p:sp>
        <p:nvSpPr>
          <p:cNvPr id="2" name="Titel 1"/>
          <p:cNvSpPr>
            <a:spLocks noGrp="1"/>
          </p:cNvSpPr>
          <p:nvPr>
            <p:ph type="title"/>
          </p:nvPr>
        </p:nvSpPr>
        <p:spPr>
          <a:xfrm>
            <a:off x="356399" y="205978"/>
            <a:ext cx="8549061" cy="857250"/>
          </a:xfrm>
        </p:spPr>
        <p:txBody>
          <a:bodyPr/>
          <a:lstStyle/>
          <a:p>
            <a:r>
              <a:rPr lang="en-US" sz="3200" dirty="0" smtClean="0"/>
              <a:t>Surface ocean relates to sea ice variability</a:t>
            </a:r>
            <a:endParaRPr lang="nl-NL" sz="3200" dirty="0"/>
          </a:p>
        </p:txBody>
      </p:sp>
    </p:spTree>
    <p:extLst>
      <p:ext uri="{BB962C8B-B14F-4D97-AF65-F5344CB8AC3E}">
        <p14:creationId xmlns:p14="http://schemas.microsoft.com/office/powerpoint/2010/main" val="2579491166"/>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Will it affect remote regions</a:t>
            </a:r>
            <a:endParaRPr lang="nl-NL" dirty="0"/>
          </a:p>
        </p:txBody>
      </p:sp>
      <p:sp>
        <p:nvSpPr>
          <p:cNvPr id="3" name="Tijdelijke aanduiding voor inhoud 2"/>
          <p:cNvSpPr>
            <a:spLocks noGrp="1"/>
          </p:cNvSpPr>
          <p:nvPr>
            <p:ph idx="1"/>
          </p:nvPr>
        </p:nvSpPr>
        <p:spPr/>
        <p:txBody>
          <a:bodyPr/>
          <a:lstStyle/>
          <a:p>
            <a:endParaRPr lang="nl-NL" dirty="0"/>
          </a:p>
        </p:txBody>
      </p:sp>
      <p:pic>
        <p:nvPicPr>
          <p:cNvPr id="4" name="Picture 1"/>
          <p:cNvPicPr/>
          <p:nvPr/>
        </p:nvPicPr>
        <p:blipFill>
          <a:blip r:embed="rId2">
            <a:extLst>
              <a:ext uri="{28A0092B-C50C-407E-A947-70E740481C1C}">
                <a14:useLocalDpi xmlns:a14="http://schemas.microsoft.com/office/drawing/2010/main" val="0"/>
              </a:ext>
            </a:extLst>
          </a:blip>
          <a:stretch>
            <a:fillRect/>
          </a:stretch>
        </p:blipFill>
        <p:spPr>
          <a:xfrm>
            <a:off x="211061" y="1070118"/>
            <a:ext cx="5130165" cy="2466975"/>
          </a:xfrm>
          <a:prstGeom prst="rect">
            <a:avLst/>
          </a:prstGeom>
        </p:spPr>
      </p:pic>
      <p:pic>
        <p:nvPicPr>
          <p:cNvPr id="5" name="Picture 5"/>
          <p:cNvPicPr/>
          <p:nvPr/>
        </p:nvPicPr>
        <p:blipFill rotWithShape="1">
          <a:blip r:embed="rId3">
            <a:extLst>
              <a:ext uri="{28A0092B-C50C-407E-A947-70E740481C1C}">
                <a14:useLocalDpi xmlns:a14="http://schemas.microsoft.com/office/drawing/2010/main" val="0"/>
              </a:ext>
            </a:extLst>
          </a:blip>
          <a:srcRect l="33427"/>
          <a:stretch/>
        </p:blipFill>
        <p:spPr>
          <a:xfrm>
            <a:off x="5462962" y="2920673"/>
            <a:ext cx="3681038" cy="1666673"/>
          </a:xfrm>
          <a:prstGeom prst="rect">
            <a:avLst/>
          </a:prstGeom>
        </p:spPr>
      </p:pic>
      <p:sp>
        <p:nvSpPr>
          <p:cNvPr id="6" name="Tekstvak 5"/>
          <p:cNvSpPr txBox="1"/>
          <p:nvPr/>
        </p:nvSpPr>
        <p:spPr>
          <a:xfrm>
            <a:off x="356400" y="4734129"/>
            <a:ext cx="2826415" cy="369332"/>
          </a:xfrm>
          <a:prstGeom prst="rect">
            <a:avLst/>
          </a:prstGeom>
          <a:noFill/>
        </p:spPr>
        <p:txBody>
          <a:bodyPr wrap="none" rtlCol="0">
            <a:spAutoFit/>
          </a:bodyPr>
          <a:lstStyle/>
          <a:p>
            <a:r>
              <a:rPr lang="en-US" dirty="0" smtClean="0"/>
              <a:t>Andry et al, </a:t>
            </a:r>
            <a:r>
              <a:rPr lang="en-US" smtClean="0"/>
              <a:t>in preparation</a:t>
            </a:r>
            <a:endParaRPr lang="nl-NL" dirty="0"/>
          </a:p>
        </p:txBody>
      </p:sp>
    </p:spTree>
    <p:extLst>
      <p:ext uri="{BB962C8B-B14F-4D97-AF65-F5344CB8AC3E}">
        <p14:creationId xmlns:p14="http://schemas.microsoft.com/office/powerpoint/2010/main" val="2343275028"/>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8" name="Line 1"/>
          <p:cNvSpPr/>
          <p:nvPr/>
        </p:nvSpPr>
        <p:spPr>
          <a:xfrm>
            <a:off x="1391498" y="869044"/>
            <a:ext cx="6283668" cy="0"/>
          </a:xfrm>
          <a:prstGeom prst="line">
            <a:avLst/>
          </a:prstGeom>
          <a:ln>
            <a:solidFill>
              <a:srgbClr val="FFFFFF"/>
            </a:solidFill>
          </a:ln>
        </p:spPr>
      </p:sp>
      <p:sp>
        <p:nvSpPr>
          <p:cNvPr id="229" name="TextShape 2"/>
          <p:cNvSpPr txBox="1"/>
          <p:nvPr/>
        </p:nvSpPr>
        <p:spPr>
          <a:xfrm>
            <a:off x="1380231" y="288049"/>
            <a:ext cx="5859433" cy="444075"/>
          </a:xfrm>
          <a:prstGeom prst="rect">
            <a:avLst/>
          </a:prstGeom>
        </p:spPr>
        <p:txBody>
          <a:bodyPr lIns="0" tIns="0" rIns="0" bIns="0" anchor="ctr"/>
          <a:lstStyle/>
          <a:p>
            <a:r>
              <a:rPr lang="nl-NL" sz="2994">
                <a:solidFill>
                  <a:srgbClr val="FFFFFF"/>
                </a:solidFill>
                <a:latin typeface="Calibri"/>
              </a:rPr>
              <a:t>Results – Ensemble calibration</a:t>
            </a:r>
            <a:endParaRPr/>
          </a:p>
        </p:txBody>
      </p:sp>
      <p:sp>
        <p:nvSpPr>
          <p:cNvPr id="230" name="TextShape 3"/>
          <p:cNvSpPr txBox="1"/>
          <p:nvPr/>
        </p:nvSpPr>
        <p:spPr>
          <a:xfrm>
            <a:off x="3382363" y="3359585"/>
            <a:ext cx="4417232" cy="528334"/>
          </a:xfrm>
          <a:prstGeom prst="rect">
            <a:avLst/>
          </a:prstGeom>
        </p:spPr>
        <p:txBody>
          <a:bodyPr lIns="61235" tIns="30617" rIns="61235" bIns="30617"/>
          <a:lstStyle/>
          <a:p>
            <a:pPr>
              <a:buSzPct val="45000"/>
              <a:buFont typeface="StarSymbol"/>
              <a:buChar char=""/>
            </a:pPr>
            <a:endParaRPr/>
          </a:p>
          <a:p>
            <a:pPr>
              <a:buSzPct val="45000"/>
              <a:buFont typeface="StarSymbol"/>
              <a:buChar char=""/>
            </a:pPr>
            <a:endParaRPr/>
          </a:p>
        </p:txBody>
      </p:sp>
      <p:pic>
        <p:nvPicPr>
          <p:cNvPr id="231" name="Afbeelding 230"/>
          <p:cNvPicPr/>
          <p:nvPr/>
        </p:nvPicPr>
        <p:blipFill>
          <a:blip r:embed="rId2"/>
          <a:srcRect l="4498" t="50255" r="9498" b="4494"/>
          <a:stretch>
            <a:fillRect/>
          </a:stretch>
        </p:blipFill>
        <p:spPr>
          <a:xfrm>
            <a:off x="1453713" y="1541647"/>
            <a:ext cx="6221453" cy="2449391"/>
          </a:xfrm>
          <a:prstGeom prst="rect">
            <a:avLst/>
          </a:prstGeom>
          <a:ln>
            <a:noFill/>
          </a:ln>
        </p:spPr>
      </p:pic>
      <p:sp>
        <p:nvSpPr>
          <p:cNvPr id="232" name="TextShape 4"/>
          <p:cNvSpPr txBox="1"/>
          <p:nvPr/>
        </p:nvSpPr>
        <p:spPr>
          <a:xfrm>
            <a:off x="2556919" y="1295238"/>
            <a:ext cx="933218" cy="274087"/>
          </a:xfrm>
          <a:prstGeom prst="rect">
            <a:avLst/>
          </a:prstGeom>
        </p:spPr>
        <p:txBody>
          <a:bodyPr lIns="61235" tIns="30617" rIns="61235" bIns="30617"/>
          <a:lstStyle/>
          <a:p>
            <a:r>
              <a:rPr lang="en-US" sz="1497" b="1">
                <a:solidFill>
                  <a:srgbClr val="FFFFFF"/>
                </a:solidFill>
                <a:latin typeface="Arial"/>
              </a:rPr>
              <a:t>May-init</a:t>
            </a:r>
            <a:endParaRPr/>
          </a:p>
        </p:txBody>
      </p:sp>
      <p:sp>
        <p:nvSpPr>
          <p:cNvPr id="233" name="TextShape 5"/>
          <p:cNvSpPr txBox="1"/>
          <p:nvPr/>
        </p:nvSpPr>
        <p:spPr>
          <a:xfrm>
            <a:off x="4418456" y="1295483"/>
            <a:ext cx="933218" cy="274087"/>
          </a:xfrm>
          <a:prstGeom prst="rect">
            <a:avLst/>
          </a:prstGeom>
        </p:spPr>
        <p:txBody>
          <a:bodyPr lIns="61235" tIns="30617" rIns="61235" bIns="30617"/>
          <a:lstStyle/>
          <a:p>
            <a:r>
              <a:rPr lang="en-US" sz="1497" b="1">
                <a:solidFill>
                  <a:srgbClr val="FFFFFF"/>
                </a:solidFill>
                <a:latin typeface="Arial"/>
              </a:rPr>
              <a:t>Aug-init</a:t>
            </a:r>
            <a:endParaRPr/>
          </a:p>
        </p:txBody>
      </p:sp>
      <p:sp>
        <p:nvSpPr>
          <p:cNvPr id="234" name="TextShape 6"/>
          <p:cNvSpPr txBox="1"/>
          <p:nvPr/>
        </p:nvSpPr>
        <p:spPr>
          <a:xfrm>
            <a:off x="6328981" y="1295728"/>
            <a:ext cx="933218" cy="274087"/>
          </a:xfrm>
          <a:prstGeom prst="rect">
            <a:avLst/>
          </a:prstGeom>
        </p:spPr>
        <p:txBody>
          <a:bodyPr lIns="61235" tIns="30617" rIns="61235" bIns="30617"/>
          <a:lstStyle/>
          <a:p>
            <a:r>
              <a:rPr lang="en-US" sz="1497" b="1">
                <a:solidFill>
                  <a:srgbClr val="FFFFFF"/>
                </a:solidFill>
                <a:latin typeface="Arial"/>
              </a:rPr>
              <a:t>Nov-init</a:t>
            </a:r>
            <a:endParaRPr/>
          </a:p>
        </p:txBody>
      </p:sp>
      <p:sp>
        <p:nvSpPr>
          <p:cNvPr id="235" name="Line 7"/>
          <p:cNvSpPr/>
          <p:nvPr/>
        </p:nvSpPr>
        <p:spPr>
          <a:xfrm>
            <a:off x="3331171" y="1227145"/>
            <a:ext cx="4354772" cy="3184"/>
          </a:xfrm>
          <a:prstGeom prst="line">
            <a:avLst/>
          </a:prstGeom>
          <a:ln>
            <a:solidFill>
              <a:srgbClr val="FFFFFF"/>
            </a:solidFill>
          </a:ln>
        </p:spPr>
      </p:sp>
      <p:sp>
        <p:nvSpPr>
          <p:cNvPr id="236" name="TextShape 8"/>
          <p:cNvSpPr txBox="1"/>
          <p:nvPr/>
        </p:nvSpPr>
        <p:spPr>
          <a:xfrm>
            <a:off x="3320149" y="937137"/>
            <a:ext cx="4478711" cy="486694"/>
          </a:xfrm>
          <a:prstGeom prst="rect">
            <a:avLst/>
          </a:prstGeom>
        </p:spPr>
        <p:txBody>
          <a:bodyPr lIns="61235" tIns="30617" rIns="61235" bIns="30617"/>
          <a:lstStyle/>
          <a:p>
            <a:r>
              <a:rPr lang="en-US" sz="1497">
                <a:solidFill>
                  <a:srgbClr val="FFFFFF"/>
                </a:solidFill>
                <a:latin typeface="Arial"/>
              </a:rPr>
              <a:t>CRPSS – trend corrected climatology as reference</a:t>
            </a:r>
            <a:endParaRPr/>
          </a:p>
        </p:txBody>
      </p:sp>
    </p:spTree>
    <p:extLst>
      <p:ext uri="{BB962C8B-B14F-4D97-AF65-F5344CB8AC3E}">
        <p14:creationId xmlns:p14="http://schemas.microsoft.com/office/powerpoint/2010/main" val="443478251"/>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Line 1"/>
          <p:cNvSpPr/>
          <p:nvPr/>
        </p:nvSpPr>
        <p:spPr>
          <a:xfrm>
            <a:off x="1391498" y="869044"/>
            <a:ext cx="6283668" cy="0"/>
          </a:xfrm>
          <a:prstGeom prst="line">
            <a:avLst/>
          </a:prstGeom>
          <a:ln>
            <a:solidFill>
              <a:srgbClr val="FFFFFF"/>
            </a:solidFill>
          </a:ln>
        </p:spPr>
      </p:sp>
      <p:sp>
        <p:nvSpPr>
          <p:cNvPr id="253" name="TextShape 2"/>
          <p:cNvSpPr txBox="1"/>
          <p:nvPr/>
        </p:nvSpPr>
        <p:spPr>
          <a:xfrm>
            <a:off x="1380231" y="288049"/>
            <a:ext cx="5859433" cy="444075"/>
          </a:xfrm>
          <a:prstGeom prst="rect">
            <a:avLst/>
          </a:prstGeom>
        </p:spPr>
        <p:txBody>
          <a:bodyPr lIns="0" tIns="0" rIns="0" bIns="0" anchor="ctr"/>
          <a:lstStyle/>
          <a:p>
            <a:r>
              <a:rPr lang="nl-NL" sz="2994">
                <a:solidFill>
                  <a:srgbClr val="FFFFFF"/>
                </a:solidFill>
                <a:latin typeface="Calibri"/>
              </a:rPr>
              <a:t>Results – ensemble calibration</a:t>
            </a:r>
            <a:endParaRPr/>
          </a:p>
        </p:txBody>
      </p:sp>
      <p:sp>
        <p:nvSpPr>
          <p:cNvPr id="254" name="Line 3"/>
          <p:cNvSpPr/>
          <p:nvPr/>
        </p:nvSpPr>
        <p:spPr>
          <a:xfrm>
            <a:off x="3320149" y="1306506"/>
            <a:ext cx="4354772" cy="3184"/>
          </a:xfrm>
          <a:prstGeom prst="line">
            <a:avLst/>
          </a:prstGeom>
          <a:ln>
            <a:solidFill>
              <a:srgbClr val="FFFFFF"/>
            </a:solidFill>
          </a:ln>
        </p:spPr>
      </p:sp>
      <p:sp>
        <p:nvSpPr>
          <p:cNvPr id="255" name="TextShape 4"/>
          <p:cNvSpPr txBox="1"/>
          <p:nvPr/>
        </p:nvSpPr>
        <p:spPr>
          <a:xfrm>
            <a:off x="4054966" y="1016498"/>
            <a:ext cx="3732872" cy="274087"/>
          </a:xfrm>
          <a:prstGeom prst="rect">
            <a:avLst/>
          </a:prstGeom>
        </p:spPr>
        <p:txBody>
          <a:bodyPr lIns="61235" tIns="30617" rIns="61235" bIns="30617"/>
          <a:lstStyle/>
          <a:p>
            <a:r>
              <a:rPr lang="en-US" sz="1497">
                <a:solidFill>
                  <a:srgbClr val="FFFFFF"/>
                </a:solidFill>
                <a:latin typeface="Arial"/>
              </a:rPr>
              <a:t>RMSE total sea ice area - All initializations</a:t>
            </a:r>
            <a:endParaRPr/>
          </a:p>
        </p:txBody>
      </p:sp>
      <p:sp>
        <p:nvSpPr>
          <p:cNvPr id="256" name="TextShape 5"/>
          <p:cNvSpPr txBox="1"/>
          <p:nvPr/>
        </p:nvSpPr>
        <p:spPr>
          <a:xfrm>
            <a:off x="9564380" y="4292803"/>
            <a:ext cx="1617578" cy="235631"/>
          </a:xfrm>
          <a:prstGeom prst="rect">
            <a:avLst/>
          </a:prstGeom>
        </p:spPr>
        <p:txBody>
          <a:bodyPr lIns="61235" tIns="30617" rIns="61235" bIns="30617"/>
          <a:lstStyle/>
          <a:p>
            <a:r>
              <a:rPr lang="en-US">
                <a:solidFill>
                  <a:srgbClr val="FFFFFF"/>
                </a:solidFill>
                <a:latin typeface="Arial"/>
              </a:rPr>
              <a:t>Cecilia Bitz</a:t>
            </a:r>
            <a:endParaRPr/>
          </a:p>
        </p:txBody>
      </p:sp>
      <p:sp>
        <p:nvSpPr>
          <p:cNvPr id="257" name="TextShape 6"/>
          <p:cNvSpPr txBox="1"/>
          <p:nvPr/>
        </p:nvSpPr>
        <p:spPr>
          <a:xfrm>
            <a:off x="3382363" y="3359585"/>
            <a:ext cx="4417232" cy="528334"/>
          </a:xfrm>
          <a:prstGeom prst="rect">
            <a:avLst/>
          </a:prstGeom>
        </p:spPr>
        <p:txBody>
          <a:bodyPr lIns="61235" tIns="30617" rIns="61235" bIns="30617"/>
          <a:lstStyle/>
          <a:p>
            <a:pPr>
              <a:buSzPct val="45000"/>
              <a:buFont typeface="StarSymbol"/>
              <a:buChar char=""/>
            </a:pPr>
            <a:endParaRPr/>
          </a:p>
          <a:p>
            <a:pPr>
              <a:buSzPct val="45000"/>
              <a:buFont typeface="StarSymbol"/>
              <a:buChar char=""/>
            </a:pPr>
            <a:endParaRPr/>
          </a:p>
        </p:txBody>
      </p:sp>
      <p:pic>
        <p:nvPicPr>
          <p:cNvPr id="258" name="Afbeelding 257"/>
          <p:cNvPicPr/>
          <p:nvPr/>
        </p:nvPicPr>
        <p:blipFill>
          <a:blip r:embed="rId2"/>
          <a:srcRect l="4498" t="6601" r="9498" b="1482"/>
          <a:stretch>
            <a:fillRect/>
          </a:stretch>
        </p:blipFill>
        <p:spPr>
          <a:xfrm>
            <a:off x="2760218" y="1430934"/>
            <a:ext cx="3732872" cy="2986298"/>
          </a:xfrm>
          <a:prstGeom prst="rect">
            <a:avLst/>
          </a:prstGeom>
          <a:ln>
            <a:noFill/>
          </a:ln>
        </p:spPr>
      </p:pic>
    </p:spTree>
    <p:extLst>
      <p:ext uri="{BB962C8B-B14F-4D97-AF65-F5344CB8AC3E}">
        <p14:creationId xmlns:p14="http://schemas.microsoft.com/office/powerpoint/2010/main" val="2948127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a:t>e</a:t>
            </a:r>
            <a:r>
              <a:rPr lang="en-US" sz="3600" dirty="0" smtClean="0"/>
              <a:t>-Folding time scale sea ice extent</a:t>
            </a:r>
            <a:endParaRPr lang="nl-NL" sz="3600"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1134768" y="1334909"/>
            <a:ext cx="6099552" cy="2986478"/>
          </a:xfrm>
          <a:prstGeom prst="rect">
            <a:avLst/>
          </a:prstGeom>
        </p:spPr>
      </p:pic>
      <p:sp>
        <p:nvSpPr>
          <p:cNvPr id="5" name="Tekstvak 4"/>
          <p:cNvSpPr txBox="1"/>
          <p:nvPr/>
        </p:nvSpPr>
        <p:spPr>
          <a:xfrm>
            <a:off x="316819" y="4813584"/>
            <a:ext cx="2133918" cy="369332"/>
          </a:xfrm>
          <a:prstGeom prst="rect">
            <a:avLst/>
          </a:prstGeom>
          <a:noFill/>
        </p:spPr>
        <p:txBody>
          <a:bodyPr wrap="none" rtlCol="0">
            <a:spAutoFit/>
          </a:bodyPr>
          <a:lstStyle/>
          <a:p>
            <a:r>
              <a:rPr lang="en-US" dirty="0" smtClean="0"/>
              <a:t>Guemas et al 2016</a:t>
            </a:r>
            <a:endParaRPr lang="nl-NL" dirty="0"/>
          </a:p>
        </p:txBody>
      </p:sp>
    </p:spTree>
    <p:extLst>
      <p:ext uri="{BB962C8B-B14F-4D97-AF65-F5344CB8AC3E}">
        <p14:creationId xmlns:p14="http://schemas.microsoft.com/office/powerpoint/2010/main" val="370932420"/>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Line 1"/>
          <p:cNvSpPr/>
          <p:nvPr/>
        </p:nvSpPr>
        <p:spPr>
          <a:xfrm>
            <a:off x="1391498" y="869044"/>
            <a:ext cx="6283668" cy="0"/>
          </a:xfrm>
          <a:prstGeom prst="line">
            <a:avLst/>
          </a:prstGeom>
          <a:ln>
            <a:solidFill>
              <a:srgbClr val="FFFFFF"/>
            </a:solidFill>
          </a:ln>
        </p:spPr>
      </p:sp>
      <p:sp>
        <p:nvSpPr>
          <p:cNvPr id="136" name="TextShape 2"/>
          <p:cNvSpPr txBox="1"/>
          <p:nvPr/>
        </p:nvSpPr>
        <p:spPr>
          <a:xfrm>
            <a:off x="1380231" y="288049"/>
            <a:ext cx="5859433" cy="444075"/>
          </a:xfrm>
          <a:prstGeom prst="rect">
            <a:avLst/>
          </a:prstGeom>
        </p:spPr>
        <p:txBody>
          <a:bodyPr lIns="0" tIns="0" rIns="0" bIns="0" anchor="ctr"/>
          <a:lstStyle/>
          <a:p>
            <a:r>
              <a:rPr lang="nl-NL" sz="2994">
                <a:solidFill>
                  <a:srgbClr val="FFFFFF"/>
                </a:solidFill>
                <a:latin typeface="Calibri"/>
              </a:rPr>
              <a:t>Results – Lagged correlation</a:t>
            </a:r>
            <a:endParaRPr/>
          </a:p>
        </p:txBody>
      </p:sp>
      <p:sp>
        <p:nvSpPr>
          <p:cNvPr id="137" name="Line 3"/>
          <p:cNvSpPr/>
          <p:nvPr/>
        </p:nvSpPr>
        <p:spPr>
          <a:xfrm>
            <a:off x="3320149" y="1306506"/>
            <a:ext cx="4354772" cy="3184"/>
          </a:xfrm>
          <a:prstGeom prst="line">
            <a:avLst/>
          </a:prstGeom>
          <a:ln>
            <a:solidFill>
              <a:srgbClr val="FFFFFF"/>
            </a:solidFill>
          </a:ln>
        </p:spPr>
      </p:sp>
      <p:sp>
        <p:nvSpPr>
          <p:cNvPr id="138" name="TextShape 4"/>
          <p:cNvSpPr txBox="1"/>
          <p:nvPr/>
        </p:nvSpPr>
        <p:spPr>
          <a:xfrm>
            <a:off x="3320149" y="1016498"/>
            <a:ext cx="4479446" cy="274087"/>
          </a:xfrm>
          <a:prstGeom prst="rect">
            <a:avLst/>
          </a:prstGeom>
        </p:spPr>
        <p:txBody>
          <a:bodyPr lIns="61235" tIns="30617" rIns="61235" bIns="30617"/>
          <a:lstStyle/>
          <a:p>
            <a:r>
              <a:rPr lang="en-US" sz="1497">
                <a:solidFill>
                  <a:srgbClr val="FFFFFF"/>
                </a:solidFill>
                <a:latin typeface="Arial"/>
              </a:rPr>
              <a:t>CMIP5 mean Arctic sea ice area lagged correlation</a:t>
            </a:r>
            <a:endParaRPr/>
          </a:p>
        </p:txBody>
      </p:sp>
      <p:sp>
        <p:nvSpPr>
          <p:cNvPr id="139" name="TextShape 5"/>
          <p:cNvSpPr txBox="1"/>
          <p:nvPr/>
        </p:nvSpPr>
        <p:spPr>
          <a:xfrm>
            <a:off x="9564380" y="4292803"/>
            <a:ext cx="1617578" cy="235631"/>
          </a:xfrm>
          <a:prstGeom prst="rect">
            <a:avLst/>
          </a:prstGeom>
        </p:spPr>
        <p:txBody>
          <a:bodyPr lIns="61235" tIns="30617" rIns="61235" bIns="30617"/>
          <a:lstStyle/>
          <a:p>
            <a:r>
              <a:rPr lang="en-US">
                <a:solidFill>
                  <a:srgbClr val="FFFFFF"/>
                </a:solidFill>
                <a:latin typeface="Arial"/>
              </a:rPr>
              <a:t>Cecilia Bitz</a:t>
            </a:r>
            <a:endParaRPr/>
          </a:p>
        </p:txBody>
      </p:sp>
      <p:sp>
        <p:nvSpPr>
          <p:cNvPr id="140" name="TextShape 6"/>
          <p:cNvSpPr txBox="1"/>
          <p:nvPr/>
        </p:nvSpPr>
        <p:spPr>
          <a:xfrm>
            <a:off x="3382363" y="3359585"/>
            <a:ext cx="4417232" cy="528334"/>
          </a:xfrm>
          <a:prstGeom prst="rect">
            <a:avLst/>
          </a:prstGeom>
        </p:spPr>
        <p:txBody>
          <a:bodyPr lIns="61235" tIns="30617" rIns="61235" bIns="30617"/>
          <a:lstStyle/>
          <a:p>
            <a:pPr>
              <a:buSzPct val="45000"/>
              <a:buFont typeface="StarSymbol"/>
              <a:buChar char=""/>
            </a:pPr>
            <a:endParaRPr/>
          </a:p>
          <a:p>
            <a:pPr>
              <a:buSzPct val="45000"/>
              <a:buFont typeface="StarSymbol"/>
              <a:buChar char=""/>
            </a:pPr>
            <a:endParaRPr/>
          </a:p>
        </p:txBody>
      </p:sp>
      <p:pic>
        <p:nvPicPr>
          <p:cNvPr id="141" name="Afbeelding 140"/>
          <p:cNvPicPr/>
          <p:nvPr/>
        </p:nvPicPr>
        <p:blipFill>
          <a:blip r:embed="rId2"/>
          <a:stretch>
            <a:fillRect/>
          </a:stretch>
        </p:blipFill>
        <p:spPr>
          <a:xfrm>
            <a:off x="2319130" y="1438037"/>
            <a:ext cx="4278728" cy="3270615"/>
          </a:xfrm>
          <a:prstGeom prst="rect">
            <a:avLst/>
          </a:prstGeom>
          <a:ln>
            <a:noFill/>
          </a:ln>
        </p:spPr>
      </p:pic>
      <p:sp>
        <p:nvSpPr>
          <p:cNvPr id="142" name="TextShape 7"/>
          <p:cNvSpPr txBox="1"/>
          <p:nvPr/>
        </p:nvSpPr>
        <p:spPr>
          <a:xfrm>
            <a:off x="3764958" y="1394683"/>
            <a:ext cx="3981730" cy="447994"/>
          </a:xfrm>
          <a:prstGeom prst="rect">
            <a:avLst/>
          </a:prstGeom>
        </p:spPr>
        <p:txBody>
          <a:bodyPr lIns="148188" tIns="117571" rIns="148188" bIns="117571"/>
          <a:lstStyle/>
          <a:p>
            <a:r>
              <a:rPr lang="en-US" sz="1497">
                <a:solidFill>
                  <a:srgbClr val="FFFFFF"/>
                </a:solidFill>
                <a:latin typeface="Arial"/>
              </a:rPr>
              <a:t>April sea ice lagged correlation</a:t>
            </a:r>
            <a:endParaRPr/>
          </a:p>
        </p:txBody>
      </p:sp>
      <p:sp>
        <p:nvSpPr>
          <p:cNvPr id="2" name="Titel 1"/>
          <p:cNvSpPr>
            <a:spLocks noGrp="1"/>
          </p:cNvSpPr>
          <p:nvPr>
            <p:ph type="title"/>
          </p:nvPr>
        </p:nvSpPr>
        <p:spPr/>
        <p:txBody>
          <a:bodyPr/>
          <a:lstStyle/>
          <a:p>
            <a:r>
              <a:rPr lang="en-US" sz="4000" dirty="0" smtClean="0"/>
              <a:t>Persistence and re-emergence of sea ice extent (CMIP5 models)</a:t>
            </a:r>
            <a:endParaRPr lang="nl-NL" sz="4000" dirty="0"/>
          </a:p>
        </p:txBody>
      </p:sp>
      <p:sp>
        <p:nvSpPr>
          <p:cNvPr id="11" name="Tekstvak 10"/>
          <p:cNvSpPr txBox="1"/>
          <p:nvPr/>
        </p:nvSpPr>
        <p:spPr>
          <a:xfrm>
            <a:off x="180109" y="4784842"/>
            <a:ext cx="3954929" cy="369332"/>
          </a:xfrm>
          <a:prstGeom prst="rect">
            <a:avLst/>
          </a:prstGeom>
          <a:noFill/>
        </p:spPr>
        <p:txBody>
          <a:bodyPr wrap="none" rtlCol="0">
            <a:spAutoFit/>
          </a:bodyPr>
          <a:lstStyle/>
          <a:p>
            <a:r>
              <a:rPr lang="en-US" dirty="0" smtClean="0"/>
              <a:t>Krikken et al Journal of Climate 2015</a:t>
            </a:r>
            <a:endParaRPr lang="nl-NL" dirty="0"/>
          </a:p>
        </p:txBody>
      </p:sp>
    </p:spTree>
    <p:extLst>
      <p:ext uri="{BB962C8B-B14F-4D97-AF65-F5344CB8AC3E}">
        <p14:creationId xmlns:p14="http://schemas.microsoft.com/office/powerpoint/2010/main" val="1842069603"/>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 name="Line 1"/>
          <p:cNvSpPr/>
          <p:nvPr/>
        </p:nvSpPr>
        <p:spPr>
          <a:xfrm>
            <a:off x="1391498" y="869044"/>
            <a:ext cx="6283668" cy="0"/>
          </a:xfrm>
          <a:prstGeom prst="line">
            <a:avLst/>
          </a:prstGeom>
          <a:ln>
            <a:solidFill>
              <a:srgbClr val="FFFFFF"/>
            </a:solidFill>
          </a:ln>
        </p:spPr>
      </p:sp>
      <p:sp>
        <p:nvSpPr>
          <p:cNvPr id="144" name="TextShape 2"/>
          <p:cNvSpPr txBox="1"/>
          <p:nvPr/>
        </p:nvSpPr>
        <p:spPr>
          <a:xfrm>
            <a:off x="1380231" y="288049"/>
            <a:ext cx="5859433" cy="444075"/>
          </a:xfrm>
          <a:prstGeom prst="rect">
            <a:avLst/>
          </a:prstGeom>
        </p:spPr>
        <p:txBody>
          <a:bodyPr lIns="0" tIns="0" rIns="0" bIns="0" anchor="ctr"/>
          <a:lstStyle/>
          <a:p>
            <a:r>
              <a:rPr lang="nl-NL" sz="2994">
                <a:solidFill>
                  <a:srgbClr val="FFFFFF"/>
                </a:solidFill>
                <a:latin typeface="Calibri"/>
              </a:rPr>
              <a:t>Results – Lagged correlation</a:t>
            </a:r>
            <a:endParaRPr/>
          </a:p>
        </p:txBody>
      </p:sp>
      <p:sp>
        <p:nvSpPr>
          <p:cNvPr id="145" name="Line 3"/>
          <p:cNvSpPr/>
          <p:nvPr/>
        </p:nvSpPr>
        <p:spPr>
          <a:xfrm>
            <a:off x="3320149" y="1306506"/>
            <a:ext cx="4354772" cy="3184"/>
          </a:xfrm>
          <a:prstGeom prst="line">
            <a:avLst/>
          </a:prstGeom>
          <a:ln>
            <a:solidFill>
              <a:srgbClr val="FFFFFF"/>
            </a:solidFill>
          </a:ln>
        </p:spPr>
      </p:sp>
      <p:sp>
        <p:nvSpPr>
          <p:cNvPr id="146" name="TextShape 4"/>
          <p:cNvSpPr txBox="1"/>
          <p:nvPr/>
        </p:nvSpPr>
        <p:spPr>
          <a:xfrm>
            <a:off x="3320149" y="1016498"/>
            <a:ext cx="4479446" cy="274087"/>
          </a:xfrm>
          <a:prstGeom prst="rect">
            <a:avLst/>
          </a:prstGeom>
        </p:spPr>
        <p:txBody>
          <a:bodyPr lIns="61235" tIns="30617" rIns="61235" bIns="30617"/>
          <a:lstStyle/>
          <a:p>
            <a:r>
              <a:rPr lang="en-US" sz="1497">
                <a:solidFill>
                  <a:srgbClr val="FFFFFF"/>
                </a:solidFill>
                <a:latin typeface="Arial"/>
              </a:rPr>
              <a:t>CMIP5 mean Arctic sea ice area lagged correlation</a:t>
            </a:r>
            <a:endParaRPr/>
          </a:p>
        </p:txBody>
      </p:sp>
      <p:pic>
        <p:nvPicPr>
          <p:cNvPr id="147" name="Afbeelding 146"/>
          <p:cNvPicPr/>
          <p:nvPr/>
        </p:nvPicPr>
        <p:blipFill>
          <a:blip r:embed="rId2"/>
          <a:stretch>
            <a:fillRect/>
          </a:stretch>
        </p:blipFill>
        <p:spPr>
          <a:xfrm>
            <a:off x="5497657" y="5407276"/>
            <a:ext cx="3110727" cy="2308061"/>
          </a:xfrm>
          <a:prstGeom prst="rect">
            <a:avLst/>
          </a:prstGeom>
          <a:ln>
            <a:noFill/>
          </a:ln>
        </p:spPr>
      </p:pic>
      <p:sp>
        <p:nvSpPr>
          <p:cNvPr id="148" name="TextShape 5"/>
          <p:cNvSpPr txBox="1"/>
          <p:nvPr/>
        </p:nvSpPr>
        <p:spPr>
          <a:xfrm>
            <a:off x="9564380" y="4292803"/>
            <a:ext cx="1617578" cy="235631"/>
          </a:xfrm>
          <a:prstGeom prst="rect">
            <a:avLst/>
          </a:prstGeom>
        </p:spPr>
        <p:txBody>
          <a:bodyPr lIns="61235" tIns="30617" rIns="61235" bIns="30617"/>
          <a:lstStyle/>
          <a:p>
            <a:r>
              <a:rPr lang="en-US">
                <a:solidFill>
                  <a:srgbClr val="FFFFFF"/>
                </a:solidFill>
                <a:latin typeface="Arial"/>
              </a:rPr>
              <a:t>Cecilia Bitz</a:t>
            </a:r>
            <a:endParaRPr/>
          </a:p>
        </p:txBody>
      </p:sp>
      <p:pic>
        <p:nvPicPr>
          <p:cNvPr id="149" name="Afbeelding 148"/>
          <p:cNvPicPr/>
          <p:nvPr/>
        </p:nvPicPr>
        <p:blipFill>
          <a:blip r:embed="rId3"/>
          <a:stretch>
            <a:fillRect/>
          </a:stretch>
        </p:blipFill>
        <p:spPr>
          <a:xfrm>
            <a:off x="3382363" y="1351653"/>
            <a:ext cx="5631746" cy="2954787"/>
          </a:xfrm>
          <a:prstGeom prst="rect">
            <a:avLst/>
          </a:prstGeom>
          <a:ln>
            <a:noFill/>
          </a:ln>
        </p:spPr>
      </p:pic>
      <p:pic>
        <p:nvPicPr>
          <p:cNvPr id="150" name="Afbeelding 149"/>
          <p:cNvPicPr/>
          <p:nvPr/>
        </p:nvPicPr>
        <p:blipFill>
          <a:blip r:embed="rId4"/>
          <a:stretch>
            <a:fillRect/>
          </a:stretch>
        </p:blipFill>
        <p:spPr>
          <a:xfrm>
            <a:off x="8227259" y="1548273"/>
            <a:ext cx="381125" cy="1305280"/>
          </a:xfrm>
          <a:prstGeom prst="rect">
            <a:avLst/>
          </a:prstGeom>
          <a:ln>
            <a:noFill/>
          </a:ln>
        </p:spPr>
      </p:pic>
      <p:sp>
        <p:nvSpPr>
          <p:cNvPr id="151" name="TextShape 6"/>
          <p:cNvSpPr txBox="1"/>
          <p:nvPr/>
        </p:nvSpPr>
        <p:spPr>
          <a:xfrm>
            <a:off x="3382363" y="3359585"/>
            <a:ext cx="4417232" cy="528334"/>
          </a:xfrm>
          <a:prstGeom prst="rect">
            <a:avLst/>
          </a:prstGeom>
        </p:spPr>
        <p:txBody>
          <a:bodyPr lIns="61235" tIns="30617" rIns="61235" bIns="30617"/>
          <a:lstStyle/>
          <a:p>
            <a:pPr>
              <a:buSzPct val="45000"/>
              <a:buFont typeface="StarSymbol"/>
              <a:buChar char=""/>
            </a:pPr>
            <a:endParaRPr/>
          </a:p>
          <a:p>
            <a:pPr>
              <a:buSzPct val="45000"/>
              <a:buFont typeface="StarSymbol"/>
              <a:buChar char=""/>
            </a:pPr>
            <a:endParaRPr/>
          </a:p>
        </p:txBody>
      </p:sp>
      <p:pic>
        <p:nvPicPr>
          <p:cNvPr id="152" name="Afbeelding 151"/>
          <p:cNvPicPr/>
          <p:nvPr/>
        </p:nvPicPr>
        <p:blipFill>
          <a:blip r:embed="rId5"/>
          <a:stretch>
            <a:fillRect/>
          </a:stretch>
        </p:blipFill>
        <p:spPr>
          <a:xfrm>
            <a:off x="74373" y="3010791"/>
            <a:ext cx="1866436" cy="1399827"/>
          </a:xfrm>
          <a:prstGeom prst="rect">
            <a:avLst/>
          </a:prstGeom>
          <a:ln>
            <a:noFill/>
          </a:ln>
        </p:spPr>
      </p:pic>
      <p:sp>
        <p:nvSpPr>
          <p:cNvPr id="153" name="CustomShape 7"/>
          <p:cNvSpPr/>
          <p:nvPr/>
        </p:nvSpPr>
        <p:spPr>
          <a:xfrm>
            <a:off x="3234424" y="1988182"/>
            <a:ext cx="3732872" cy="248858"/>
          </a:xfrm>
          <a:prstGeom prst="ellipse">
            <a:avLst/>
          </a:prstGeom>
          <a:noFill/>
          <a:ln>
            <a:solidFill>
              <a:srgbClr val="000000"/>
            </a:solidFill>
          </a:ln>
        </p:spPr>
      </p:sp>
      <p:cxnSp>
        <p:nvCxnSpPr>
          <p:cNvPr id="154" name="Line 8"/>
          <p:cNvCxnSpPr/>
          <p:nvPr/>
        </p:nvCxnSpPr>
        <p:spPr>
          <a:xfrm flipV="1">
            <a:off x="1940809" y="2090800"/>
            <a:ext cx="1265688" cy="1744334"/>
          </a:xfrm>
          <a:prstGeom prst="bentConnector3">
            <a:avLst/>
          </a:prstGeom>
          <a:ln w="18360">
            <a:solidFill>
              <a:srgbClr val="000000"/>
            </a:solidFill>
            <a:round/>
          </a:ln>
        </p:spPr>
      </p:cxnSp>
      <p:sp>
        <p:nvSpPr>
          <p:cNvPr id="155" name="TextShape 9"/>
          <p:cNvSpPr txBox="1"/>
          <p:nvPr/>
        </p:nvSpPr>
        <p:spPr>
          <a:xfrm>
            <a:off x="1069159" y="2151056"/>
            <a:ext cx="3981730" cy="360795"/>
          </a:xfrm>
          <a:prstGeom prst="rect">
            <a:avLst/>
          </a:prstGeom>
        </p:spPr>
        <p:txBody>
          <a:bodyPr lIns="148188" tIns="117571" rIns="148188" bIns="117571"/>
          <a:lstStyle/>
          <a:p>
            <a:r>
              <a:rPr lang="en-US" sz="885" dirty="0">
                <a:solidFill>
                  <a:srgbClr val="FFFFFF"/>
                </a:solidFill>
                <a:latin typeface="Arial"/>
              </a:rPr>
              <a:t>April sea ice anomaly lagged correlation</a:t>
            </a:r>
            <a:endParaRPr dirty="0"/>
          </a:p>
        </p:txBody>
      </p:sp>
      <p:sp>
        <p:nvSpPr>
          <p:cNvPr id="2" name="Titel 1"/>
          <p:cNvSpPr>
            <a:spLocks noGrp="1"/>
          </p:cNvSpPr>
          <p:nvPr>
            <p:ph type="title"/>
          </p:nvPr>
        </p:nvSpPr>
        <p:spPr/>
        <p:txBody>
          <a:bodyPr/>
          <a:lstStyle/>
          <a:p>
            <a:r>
              <a:rPr lang="en-US" dirty="0" smtClean="0"/>
              <a:t>Persistence and re-emergence</a:t>
            </a:r>
            <a:endParaRPr lang="nl-NL" dirty="0"/>
          </a:p>
        </p:txBody>
      </p:sp>
      <p:sp>
        <p:nvSpPr>
          <p:cNvPr id="3" name="Tekstvak 2"/>
          <p:cNvSpPr txBox="1"/>
          <p:nvPr/>
        </p:nvSpPr>
        <p:spPr>
          <a:xfrm>
            <a:off x="180109" y="4784842"/>
            <a:ext cx="3954929" cy="369332"/>
          </a:xfrm>
          <a:prstGeom prst="rect">
            <a:avLst/>
          </a:prstGeom>
          <a:noFill/>
        </p:spPr>
        <p:txBody>
          <a:bodyPr wrap="none" rtlCol="0">
            <a:spAutoFit/>
          </a:bodyPr>
          <a:lstStyle/>
          <a:p>
            <a:r>
              <a:rPr lang="en-US" dirty="0" smtClean="0"/>
              <a:t>Krikken et al Journal of Climate 2015</a:t>
            </a:r>
            <a:endParaRPr lang="nl-NL" dirty="0"/>
          </a:p>
        </p:txBody>
      </p:sp>
      <p:sp>
        <p:nvSpPr>
          <p:cNvPr id="4" name="Tekstvak 3"/>
          <p:cNvSpPr txBox="1"/>
          <p:nvPr/>
        </p:nvSpPr>
        <p:spPr>
          <a:xfrm>
            <a:off x="74373" y="1414592"/>
            <a:ext cx="3003771" cy="738664"/>
          </a:xfrm>
          <a:prstGeom prst="rect">
            <a:avLst/>
          </a:prstGeom>
          <a:noFill/>
        </p:spPr>
        <p:txBody>
          <a:bodyPr wrap="none" rtlCol="0">
            <a:spAutoFit/>
          </a:bodyPr>
          <a:lstStyle/>
          <a:p>
            <a:r>
              <a:rPr lang="en-US" sz="1400" dirty="0" smtClean="0"/>
              <a:t>Blanchard-Wrigglesworth et al 2011</a:t>
            </a:r>
          </a:p>
          <a:p>
            <a:r>
              <a:rPr lang="en-US" sz="1400" dirty="0" smtClean="0"/>
              <a:t>Day et al 2014</a:t>
            </a:r>
          </a:p>
          <a:p>
            <a:r>
              <a:rPr lang="en-US" sz="1400" dirty="0" smtClean="0"/>
              <a:t>….</a:t>
            </a:r>
            <a:endParaRPr lang="nl-NL" sz="1400" dirty="0"/>
          </a:p>
        </p:txBody>
      </p:sp>
    </p:spTree>
    <p:extLst>
      <p:ext uri="{BB962C8B-B14F-4D97-AF65-F5344CB8AC3E}">
        <p14:creationId xmlns:p14="http://schemas.microsoft.com/office/powerpoint/2010/main" val="3603655691"/>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Longer time scales</a:t>
            </a:r>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5355666" y="1063228"/>
            <a:ext cx="2831071" cy="3555936"/>
          </a:xfrm>
          <a:prstGeom prst="rect">
            <a:avLst/>
          </a:prstGeom>
        </p:spPr>
      </p:pic>
      <p:pic>
        <p:nvPicPr>
          <p:cNvPr id="5" name="Afbeelding 4"/>
          <p:cNvPicPr>
            <a:picLocks noChangeAspect="1"/>
          </p:cNvPicPr>
          <p:nvPr/>
        </p:nvPicPr>
        <p:blipFill rotWithShape="1">
          <a:blip r:embed="rId3"/>
          <a:srcRect b="48789"/>
          <a:stretch/>
        </p:blipFill>
        <p:spPr>
          <a:xfrm>
            <a:off x="356400" y="1200150"/>
            <a:ext cx="3508774" cy="2946400"/>
          </a:xfrm>
          <a:prstGeom prst="rect">
            <a:avLst/>
          </a:prstGeom>
        </p:spPr>
      </p:pic>
      <p:sp>
        <p:nvSpPr>
          <p:cNvPr id="6" name="Tekstvak 5"/>
          <p:cNvSpPr txBox="1"/>
          <p:nvPr/>
        </p:nvSpPr>
        <p:spPr>
          <a:xfrm>
            <a:off x="521547" y="4165601"/>
            <a:ext cx="5242560" cy="584775"/>
          </a:xfrm>
          <a:prstGeom prst="rect">
            <a:avLst/>
          </a:prstGeom>
          <a:noFill/>
        </p:spPr>
        <p:txBody>
          <a:bodyPr wrap="square" rtlCol="0">
            <a:spAutoFit/>
          </a:bodyPr>
          <a:lstStyle/>
          <a:p>
            <a:r>
              <a:rPr lang="en-US" sz="1600" dirty="0" smtClean="0"/>
              <a:t>Ocean heat transport leads decadal variability</a:t>
            </a:r>
          </a:p>
          <a:p>
            <a:r>
              <a:rPr lang="en-US" sz="1600" dirty="0" smtClean="0"/>
              <a:t>In Barents Sea by 15 </a:t>
            </a:r>
            <a:r>
              <a:rPr lang="en-US" sz="1600" dirty="0" err="1" smtClean="0"/>
              <a:t>yrs</a:t>
            </a:r>
            <a:endParaRPr lang="nl-NL" sz="1600" dirty="0"/>
          </a:p>
        </p:txBody>
      </p:sp>
      <p:sp>
        <p:nvSpPr>
          <p:cNvPr id="7" name="Tekstvak 6"/>
          <p:cNvSpPr txBox="1"/>
          <p:nvPr/>
        </p:nvSpPr>
        <p:spPr>
          <a:xfrm>
            <a:off x="406400" y="4822614"/>
            <a:ext cx="4732899" cy="369332"/>
          </a:xfrm>
          <a:prstGeom prst="rect">
            <a:avLst/>
          </a:prstGeom>
          <a:noFill/>
        </p:spPr>
        <p:txBody>
          <a:bodyPr wrap="none" rtlCol="0">
            <a:spAutoFit/>
          </a:bodyPr>
          <a:lstStyle/>
          <a:p>
            <a:r>
              <a:rPr lang="en-US" dirty="0" smtClean="0"/>
              <a:t>Van der Linden et al Climate Dynamics 2016</a:t>
            </a:r>
            <a:endParaRPr lang="nl-NL" dirty="0"/>
          </a:p>
        </p:txBody>
      </p:sp>
    </p:spTree>
    <p:extLst>
      <p:ext uri="{BB962C8B-B14F-4D97-AF65-F5344CB8AC3E}">
        <p14:creationId xmlns:p14="http://schemas.microsoft.com/office/powerpoint/2010/main" val="1668473759"/>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356400" y="1151468"/>
            <a:ext cx="3836293" cy="3580522"/>
          </a:xfrm>
        </p:spPr>
        <p:txBody>
          <a:bodyPr/>
          <a:lstStyle/>
          <a:p>
            <a:r>
              <a:rPr lang="en-US" sz="2400" dirty="0" smtClean="0"/>
              <a:t>Warmer upper ocean water masses </a:t>
            </a:r>
            <a:r>
              <a:rPr lang="en-US" sz="2400" dirty="0" err="1" smtClean="0"/>
              <a:t>advects</a:t>
            </a:r>
            <a:r>
              <a:rPr lang="en-US" sz="2400" dirty="0" smtClean="0"/>
              <a:t> into Arctic in warmer climate contributing to higher gyre heat transport (100-400m temperature)</a:t>
            </a:r>
            <a:endParaRPr lang="nl-NL" sz="2400" dirty="0"/>
          </a:p>
        </p:txBody>
      </p:sp>
      <p:pic>
        <p:nvPicPr>
          <p:cNvPr id="4" name="Afbeelding 3"/>
          <p:cNvPicPr>
            <a:picLocks noChangeAspect="1"/>
          </p:cNvPicPr>
          <p:nvPr/>
        </p:nvPicPr>
        <p:blipFill>
          <a:blip r:embed="rId2"/>
          <a:stretch>
            <a:fillRect/>
          </a:stretch>
        </p:blipFill>
        <p:spPr>
          <a:xfrm>
            <a:off x="4261529" y="291254"/>
            <a:ext cx="3573873" cy="4379669"/>
          </a:xfrm>
          <a:prstGeom prst="rect">
            <a:avLst/>
          </a:prstGeom>
        </p:spPr>
      </p:pic>
      <p:sp>
        <p:nvSpPr>
          <p:cNvPr id="5" name="Rechthoek 4"/>
          <p:cNvSpPr/>
          <p:nvPr/>
        </p:nvSpPr>
        <p:spPr>
          <a:xfrm>
            <a:off x="66897" y="4774168"/>
            <a:ext cx="5483013" cy="369332"/>
          </a:xfrm>
          <a:prstGeom prst="rect">
            <a:avLst/>
          </a:prstGeom>
        </p:spPr>
        <p:txBody>
          <a:bodyPr wrap="square">
            <a:spAutoFit/>
          </a:bodyPr>
          <a:lstStyle/>
          <a:p>
            <a:r>
              <a:rPr lang="en-US" dirty="0"/>
              <a:t>van der Linden et al Climate Dynamics 2016</a:t>
            </a:r>
            <a:endParaRPr lang="nl-NL" dirty="0"/>
          </a:p>
        </p:txBody>
      </p:sp>
    </p:spTree>
    <p:extLst>
      <p:ext uri="{BB962C8B-B14F-4D97-AF65-F5344CB8AC3E}">
        <p14:creationId xmlns:p14="http://schemas.microsoft.com/office/powerpoint/2010/main" val="627588475"/>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Mechanisms predictability</a:t>
            </a:r>
            <a:endParaRPr lang="nl-NL" dirty="0"/>
          </a:p>
        </p:txBody>
      </p:sp>
      <p:sp>
        <p:nvSpPr>
          <p:cNvPr id="3" name="Tijdelijke aanduiding voor inhoud 2"/>
          <p:cNvSpPr>
            <a:spLocks noGrp="1"/>
          </p:cNvSpPr>
          <p:nvPr>
            <p:ph idx="1"/>
          </p:nvPr>
        </p:nvSpPr>
        <p:spPr/>
        <p:txBody>
          <a:bodyPr/>
          <a:lstStyle/>
          <a:p>
            <a:r>
              <a:rPr lang="en-US" sz="2400" dirty="0" smtClean="0"/>
              <a:t>Persistence: 2-5 months (area) up to 12 months (thickness)</a:t>
            </a:r>
          </a:p>
          <a:p>
            <a:r>
              <a:rPr lang="en-US" sz="2400" dirty="0" smtClean="0"/>
              <a:t>Re-emergence 2-12 months:</a:t>
            </a:r>
          </a:p>
          <a:p>
            <a:pPr lvl="1"/>
            <a:r>
              <a:rPr lang="en-US" sz="2000" dirty="0" smtClean="0"/>
              <a:t>Melt </a:t>
            </a:r>
            <a:r>
              <a:rPr lang="en-US" sz="2000" dirty="0" smtClean="0">
                <a:sym typeface="Wingdings" panose="05000000000000000000" pitchFamily="2" charset="2"/>
              </a:rPr>
              <a:t> growth season</a:t>
            </a:r>
            <a:r>
              <a:rPr lang="en-US" sz="2000" dirty="0" smtClean="0"/>
              <a:t>: SST persistence along edge  </a:t>
            </a:r>
          </a:p>
          <a:p>
            <a:pPr lvl="1"/>
            <a:r>
              <a:rPr lang="en-US" sz="2000" dirty="0" smtClean="0"/>
              <a:t>Growth </a:t>
            </a:r>
            <a:r>
              <a:rPr lang="en-US" sz="2000" dirty="0" smtClean="0">
                <a:sym typeface="Wingdings" panose="05000000000000000000" pitchFamily="2" charset="2"/>
              </a:rPr>
              <a:t> melt season</a:t>
            </a:r>
            <a:r>
              <a:rPr lang="en-US" sz="2000" dirty="0" smtClean="0"/>
              <a:t>: thickness anomaly persistence</a:t>
            </a:r>
          </a:p>
          <a:p>
            <a:pPr marL="457200" lvl="1" indent="0">
              <a:buNone/>
            </a:pPr>
            <a:r>
              <a:rPr lang="en-US" sz="1600" dirty="0" smtClean="0"/>
              <a:t>	(</a:t>
            </a:r>
            <a:r>
              <a:rPr lang="en-US" sz="1600" dirty="0"/>
              <a:t>Blanchard-Wrigglesworth et al </a:t>
            </a:r>
            <a:r>
              <a:rPr lang="en-US" sz="1600" dirty="0" smtClean="0"/>
              <a:t>2011 and later studies)</a:t>
            </a:r>
          </a:p>
          <a:p>
            <a:r>
              <a:rPr lang="en-US" sz="2400" dirty="0" smtClean="0"/>
              <a:t>Meridional heat transport </a:t>
            </a:r>
          </a:p>
          <a:p>
            <a:pPr lvl="1"/>
            <a:r>
              <a:rPr lang="en-US" sz="2000" dirty="0" smtClean="0"/>
              <a:t>Atmosphere on weekly to seasonal scales</a:t>
            </a:r>
          </a:p>
          <a:p>
            <a:pPr lvl="1"/>
            <a:r>
              <a:rPr lang="en-US" sz="2000" dirty="0" smtClean="0"/>
              <a:t>Ocean on </a:t>
            </a:r>
            <a:r>
              <a:rPr lang="en-US" sz="2000" dirty="0" err="1" smtClean="0"/>
              <a:t>interannual</a:t>
            </a:r>
            <a:r>
              <a:rPr lang="en-US" sz="2000" dirty="0" smtClean="0"/>
              <a:t> to decadal time scales </a:t>
            </a:r>
            <a:endParaRPr lang="nl-NL" sz="2000" dirty="0"/>
          </a:p>
        </p:txBody>
      </p:sp>
    </p:spTree>
    <p:extLst>
      <p:ext uri="{BB962C8B-B14F-4D97-AF65-F5344CB8AC3E}">
        <p14:creationId xmlns:p14="http://schemas.microsoft.com/office/powerpoint/2010/main" val="3277573881"/>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4"/>
          <p:cNvSpPr txBox="1"/>
          <p:nvPr/>
        </p:nvSpPr>
        <p:spPr>
          <a:xfrm>
            <a:off x="3557250" y="1016498"/>
            <a:ext cx="4977163" cy="486694"/>
          </a:xfrm>
          <a:prstGeom prst="rect">
            <a:avLst/>
          </a:prstGeom>
        </p:spPr>
        <p:txBody>
          <a:bodyPr lIns="61235" tIns="30617" rIns="61235" bIns="30617"/>
          <a:lstStyle/>
          <a:p>
            <a:r>
              <a:rPr lang="en-US" sz="1497">
                <a:solidFill>
                  <a:srgbClr val="FFFFFF"/>
                </a:solidFill>
                <a:latin typeface="Arial"/>
              </a:rPr>
              <a:t>Arctic sea ice area (SIA) trends and model drift</a:t>
            </a:r>
            <a:endParaRPr/>
          </a:p>
        </p:txBody>
      </p:sp>
      <p:pic>
        <p:nvPicPr>
          <p:cNvPr id="112" name="Afbeelding 111"/>
          <p:cNvPicPr/>
          <p:nvPr/>
        </p:nvPicPr>
        <p:blipFill>
          <a:blip r:embed="rId2"/>
          <a:srcRect l="4251" t="8602" r="9571" b="40590"/>
          <a:stretch>
            <a:fillRect/>
          </a:stretch>
        </p:blipFill>
        <p:spPr>
          <a:xfrm>
            <a:off x="751839" y="1259845"/>
            <a:ext cx="7181969" cy="3151876"/>
          </a:xfrm>
          <a:prstGeom prst="rect">
            <a:avLst/>
          </a:prstGeom>
          <a:ln>
            <a:noFill/>
          </a:ln>
        </p:spPr>
      </p:pic>
      <p:sp>
        <p:nvSpPr>
          <p:cNvPr id="2" name="Titel 1"/>
          <p:cNvSpPr>
            <a:spLocks noGrp="1"/>
          </p:cNvSpPr>
          <p:nvPr>
            <p:ph type="title"/>
          </p:nvPr>
        </p:nvSpPr>
        <p:spPr/>
        <p:txBody>
          <a:bodyPr/>
          <a:lstStyle/>
          <a:p>
            <a:r>
              <a:rPr lang="en-US" dirty="0" err="1" smtClean="0"/>
              <a:t>Initialised</a:t>
            </a:r>
            <a:r>
              <a:rPr lang="en-US" dirty="0" smtClean="0"/>
              <a:t> sea ice forecasts</a:t>
            </a:r>
            <a:endParaRPr lang="nl-NL" dirty="0"/>
          </a:p>
        </p:txBody>
      </p:sp>
      <p:sp>
        <p:nvSpPr>
          <p:cNvPr id="3" name="Tijdelijke aanduiding voor inhoud 2"/>
          <p:cNvSpPr>
            <a:spLocks noGrp="1"/>
          </p:cNvSpPr>
          <p:nvPr>
            <p:ph idx="1"/>
          </p:nvPr>
        </p:nvSpPr>
        <p:spPr/>
        <p:txBody>
          <a:bodyPr/>
          <a:lstStyle/>
          <a:p>
            <a:endParaRPr lang="nl-NL"/>
          </a:p>
        </p:txBody>
      </p:sp>
      <p:sp>
        <p:nvSpPr>
          <p:cNvPr id="4" name="Tekstvak 3"/>
          <p:cNvSpPr txBox="1"/>
          <p:nvPr/>
        </p:nvSpPr>
        <p:spPr>
          <a:xfrm>
            <a:off x="447040" y="4804946"/>
            <a:ext cx="2355517" cy="338554"/>
          </a:xfrm>
          <a:prstGeom prst="rect">
            <a:avLst/>
          </a:prstGeom>
          <a:noFill/>
        </p:spPr>
        <p:txBody>
          <a:bodyPr wrap="none" rtlCol="0">
            <a:spAutoFit/>
          </a:bodyPr>
          <a:lstStyle/>
          <a:p>
            <a:r>
              <a:rPr lang="en-US" sz="1600" dirty="0" smtClean="0"/>
              <a:t>Krikken et al, GRL 2016</a:t>
            </a:r>
            <a:endParaRPr lang="nl-NL" sz="1600" dirty="0"/>
          </a:p>
        </p:txBody>
      </p:sp>
    </p:spTree>
    <p:extLst>
      <p:ext uri="{BB962C8B-B14F-4D97-AF65-F5344CB8AC3E}">
        <p14:creationId xmlns:p14="http://schemas.microsoft.com/office/powerpoint/2010/main" val="3000372368"/>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NLeSC PowerPoint Theme WIDESCREEN (16.9)">
  <a:themeElements>
    <a:clrScheme name="eScience">
      <a:dk1>
        <a:sysClr val="windowText" lastClr="000000"/>
      </a:dk1>
      <a:lt1>
        <a:sysClr val="window" lastClr="FFFFFF"/>
      </a:lt1>
      <a:dk2>
        <a:srgbClr val="000100"/>
      </a:dk2>
      <a:lt2>
        <a:srgbClr val="0092D2"/>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NLeSC_PowerPoint_Theme_WIDESCREEN_(16.9)</Template>
  <TotalTime>6782</TotalTime>
  <Words>695</Words>
  <Application>Microsoft Office PowerPoint</Application>
  <PresentationFormat>Diavoorstelling (16:9)</PresentationFormat>
  <Paragraphs>126</Paragraphs>
  <Slides>22</Slides>
  <Notes>1</Notes>
  <HiddenSlides>4</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Arial Bold</vt:lpstr>
      <vt:lpstr>Calibri</vt:lpstr>
      <vt:lpstr>Lohit Hindi</vt:lpstr>
      <vt:lpstr>StarSymbol</vt:lpstr>
      <vt:lpstr>Wingdings</vt:lpstr>
      <vt:lpstr>NLeSC PowerPoint Theme WIDESCREEN (16.9)</vt:lpstr>
      <vt:lpstr>Skillful Arctic climate predictions </vt:lpstr>
      <vt:lpstr>Surface ocean relates to sea ice variability</vt:lpstr>
      <vt:lpstr>e-Folding time scale sea ice extent</vt:lpstr>
      <vt:lpstr>Persistence and re-emergence of sea ice extent (CMIP5 models)</vt:lpstr>
      <vt:lpstr>Persistence and re-emergence</vt:lpstr>
      <vt:lpstr>Longer time scales</vt:lpstr>
      <vt:lpstr>PowerPoint-presentatie</vt:lpstr>
      <vt:lpstr>Mechanisms predictability</vt:lpstr>
      <vt:lpstr>Initialised sea ice forecasts</vt:lpstr>
      <vt:lpstr>Biases in sea ice extent</vt:lpstr>
      <vt:lpstr>Metrics for forecast quality</vt:lpstr>
      <vt:lpstr>PowerPoint-presentatie</vt:lpstr>
      <vt:lpstr>Bias correcting forecasts</vt:lpstr>
      <vt:lpstr>PowerPoint-presentatie</vt:lpstr>
      <vt:lpstr>Forecast ensemble calibration</vt:lpstr>
      <vt:lpstr>Skill scores Arctic wide</vt:lpstr>
      <vt:lpstr>Regional skill scores</vt:lpstr>
      <vt:lpstr>Regional skill scores</vt:lpstr>
      <vt:lpstr>Summary</vt:lpstr>
      <vt:lpstr>Will it affect remote regions</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Tidings &amp; a Protocol</dc:title>
  <dc:creator>Frank Seinstra</dc:creator>
  <cp:lastModifiedBy>wilco</cp:lastModifiedBy>
  <cp:revision>315</cp:revision>
  <dcterms:created xsi:type="dcterms:W3CDTF">2015-03-23T07:39:56Z</dcterms:created>
  <dcterms:modified xsi:type="dcterms:W3CDTF">2017-01-19T09:38:19Z</dcterms:modified>
</cp:coreProperties>
</file>