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embeddings/oleObject4.bin" ContentType="application/vnd.openxmlformats-officedocument.oleObject"/>
  <Override PartName="/ppt/tags/tag6.xml" ContentType="application/vnd.openxmlformats-officedocument.presentationml.tags+xml"/>
  <Override PartName="/ppt/embeddings/oleObject5.bin" ContentType="application/vnd.openxmlformats-officedocument.oleObject"/>
  <Override PartName="/ppt/tags/tag7.xml" ContentType="application/vnd.openxmlformats-officedocument.presentationml.tags+xml"/>
  <Override PartName="/ppt/embeddings/oleObject6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520" r:id="rId3"/>
    <p:sldId id="550" r:id="rId4"/>
    <p:sldId id="552" r:id="rId5"/>
    <p:sldId id="553" r:id="rId6"/>
    <p:sldId id="554" r:id="rId7"/>
    <p:sldId id="555" r:id="rId8"/>
    <p:sldId id="557" r:id="rId9"/>
    <p:sldId id="561" r:id="rId10"/>
    <p:sldId id="564" r:id="rId11"/>
    <p:sldId id="543" r:id="rId12"/>
    <p:sldId id="545" r:id="rId13"/>
    <p:sldId id="529" r:id="rId14"/>
    <p:sldId id="530" r:id="rId15"/>
    <p:sldId id="504" r:id="rId16"/>
    <p:sldId id="547" r:id="rId17"/>
    <p:sldId id="532" r:id="rId18"/>
    <p:sldId id="566" r:id="rId19"/>
    <p:sldId id="551" r:id="rId20"/>
    <p:sldId id="558" r:id="rId21"/>
    <p:sldId id="560" r:id="rId22"/>
    <p:sldId id="544" r:id="rId23"/>
    <p:sldId id="546" r:id="rId24"/>
    <p:sldId id="565" r:id="rId25"/>
  </p:sldIdLst>
  <p:sldSz cx="9144000" cy="6858000" type="screen4x3"/>
  <p:notesSz cx="6858000" cy="9144000"/>
  <p:custDataLst>
    <p:tags r:id="rId28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0D3"/>
    <a:srgbClr val="697078"/>
    <a:srgbClr val="4E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5" autoAdjust="0"/>
    <p:restoredTop sz="99649" autoAdjust="0"/>
  </p:normalViewPr>
  <p:slideViewPr>
    <p:cSldViewPr snapToObjects="1">
      <p:cViewPr>
        <p:scale>
          <a:sx n="100" d="100"/>
          <a:sy n="100" d="100"/>
        </p:scale>
        <p:origin x="-65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A3372-C556-4678-ADCC-3266A1490628}" type="datetimeFigureOut">
              <a:rPr lang="nb-NO" smtClean="0"/>
              <a:pPr/>
              <a:t>19/01/17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E8C22-00AC-4214-B956-F6F3EF5B7FE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81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>
                <a:ea typeface="ＭＳ Ｐゴシック" charset="0"/>
                <a:cs typeface="ＭＳ Ｐゴシック" charset="0"/>
              </a:rPr>
              <a:t>Convince you of 3 things..</a:t>
            </a:r>
            <a:endParaRPr lang="en-US">
              <a:solidFill>
                <a:srgbClr val="00547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A61D9F-58B6-DB43-B667-CFA5945451B5}" type="slidenum">
              <a:rPr lang="nb-NO" sz="1200">
                <a:solidFill>
                  <a:srgbClr val="000000"/>
                </a:solidFill>
              </a:rPr>
              <a:pPr/>
              <a:t>2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Corr and lags similar for Filt + unfilt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81377A-27DE-364C-AE5F-E14657B21589}" type="slidenum">
              <a:rPr lang="nb-NO" sz="1200">
                <a:solidFill>
                  <a:srgbClr val="000000"/>
                </a:solidFill>
              </a:rPr>
              <a:pPr/>
              <a:t>18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Unfiltered power spectrum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9FE828-B625-8844-BD57-9492783329DB}" type="slidenum">
              <a:rPr lang="nb-NO" sz="1200">
                <a:solidFill>
                  <a:srgbClr val="000000"/>
                </a:solidFill>
              </a:rPr>
              <a:pPr/>
              <a:t>19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Corr and lags similar for Filt + unfilt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5A1525-9483-324E-B9F0-0BE33C54854D}" type="slidenum">
              <a:rPr lang="nb-NO" sz="1200">
                <a:solidFill>
                  <a:srgbClr val="000000"/>
                </a:solidFill>
              </a:rPr>
              <a:pPr/>
              <a:t>3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ACADB-784E-4844-9093-F525FC200CFC}" type="slidenum">
              <a:rPr lang="nb-NO" sz="1200">
                <a:solidFill>
                  <a:srgbClr val="000000"/>
                </a:solidFill>
              </a:rPr>
              <a:pPr/>
              <a:t>4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545DB1-6988-154C-ADD6-D3ACC7052357}" type="slidenum">
              <a:rPr lang="nb-NO" sz="1200">
                <a:solidFill>
                  <a:srgbClr val="000000"/>
                </a:solidFill>
              </a:rPr>
              <a:pPr/>
              <a:t>5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1EF791-580E-C44E-BAA5-28F52E4D1089}" type="slidenum">
              <a:rPr lang="nb-NO" sz="1200">
                <a:solidFill>
                  <a:srgbClr val="000000"/>
                </a:solidFill>
              </a:rPr>
              <a:pPr/>
              <a:t>6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Unfiltered power spectrum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9C400E-15E7-D94A-9CBA-955BB2D9F57B}" type="slidenum">
              <a:rPr lang="nb-NO" sz="1200">
                <a:solidFill>
                  <a:srgbClr val="000000"/>
                </a:solidFill>
              </a:rPr>
              <a:pPr/>
              <a:t>7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some information</a:t>
            </a:r>
            <a:r>
              <a:rPr lang="en-US" baseline="0" dirty="0" smtClean="0"/>
              <a:t> on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34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NorCPM</a:t>
            </a:r>
            <a:r>
              <a:rPr lang="en-GB" dirty="0" smtClean="0"/>
              <a:t> has skill similar to the best state-of-the-art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9C06-9E47-E44D-B7B5-8BC693C38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some information</a:t>
            </a:r>
            <a:r>
              <a:rPr lang="en-US" baseline="0" dirty="0" smtClean="0"/>
              <a:t> on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34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6" Type="http://schemas.openxmlformats.org/officeDocument/2006/relationships/image" Target="../media/image8.jpeg"/><Relationship Id="rId7" Type="http://schemas.openxmlformats.org/officeDocument/2006/relationships/image" Target="../media/image2.png"/><Relationship Id="rId8" Type="http://schemas.openxmlformats.org/officeDocument/2006/relationships/image" Target="../media/image5.png"/><Relationship Id="rId9" Type="http://schemas.openxmlformats.org/officeDocument/2006/relationships/image" Target="../media/image4.png"/><Relationship Id="rId10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505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377" y="3607651"/>
            <a:ext cx="9142868" cy="2635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4293096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4100735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>
          <a:xfrm>
            <a:off x="540068" y="6518975"/>
            <a:ext cx="424853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BCCR SAC, 8.11.2016</a:t>
            </a:r>
            <a:endParaRPr lang="nb-NO" dirty="0"/>
          </a:p>
        </p:txBody>
      </p:sp>
      <p:pic>
        <p:nvPicPr>
          <p:cNvPr id="11" name="Picture 10" descr="bjerknessenterethovedlogo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5" y="0"/>
            <a:ext cx="2613595" cy="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40000" y="6307200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5" cy="40230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2335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377" y="3607651"/>
            <a:ext cx="9142868" cy="2635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4293096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4100735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517"/>
          <a:stretch/>
        </p:blipFill>
        <p:spPr>
          <a:xfrm>
            <a:off x="0" y="1"/>
            <a:ext cx="9143245" cy="27550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>
          <a:xfrm>
            <a:off x="540068" y="6518975"/>
            <a:ext cx="424853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prstClr val="white"/>
                </a:solidFill>
                <a:latin typeface="Arial"/>
              </a:rPr>
              <a:t>ARRANGEMENT DATO STED</a:t>
            </a:r>
            <a:endParaRPr lang="nb-NO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26" y="6425220"/>
            <a:ext cx="4096174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rgbClr val="CED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787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5162"/>
            <a:ext cx="9144000" cy="601675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2720980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2528619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517"/>
          <a:stretch/>
        </p:blipFill>
        <p:spPr>
          <a:xfrm>
            <a:off x="0" y="1"/>
            <a:ext cx="9143245" cy="275506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540068" y="6518975"/>
            <a:ext cx="424795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prstClr val="white"/>
                </a:solidFill>
                <a:latin typeface="Arial"/>
              </a:rPr>
              <a:t>ARRANGEMENT DATO STED</a:t>
            </a:r>
            <a:endParaRPr lang="nb-NO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826" y="6425220"/>
            <a:ext cx="4096174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600"/>
            </a:lvl3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27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25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4644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24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755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8064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648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5"/>
          </p:nvPr>
        </p:nvSpPr>
        <p:spPr>
          <a:xfrm>
            <a:off x="4645211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064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08851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2720980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2528619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540068" y="6518975"/>
            <a:ext cx="424795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DNV-GL, 3.11.2016</a:t>
            </a:r>
            <a:endParaRPr lang="nb-NO" dirty="0"/>
          </a:p>
        </p:txBody>
      </p:sp>
      <p:pic>
        <p:nvPicPr>
          <p:cNvPr id="14" name="Picture 13" descr="bjerknessenterethovedlogo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5" y="0"/>
            <a:ext cx="2290539" cy="5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04755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3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40068" y="2590800"/>
            <a:ext cx="3960000" cy="360197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4"/>
          </p:nvPr>
        </p:nvSpPr>
        <p:spPr>
          <a:xfrm>
            <a:off x="4647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5"/>
          </p:nvPr>
        </p:nvSpPr>
        <p:spPr>
          <a:xfrm>
            <a:off x="4644068" y="2590800"/>
            <a:ext cx="3960000" cy="360197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62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40000" y="6307200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5" cy="40230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8" y="275506"/>
            <a:ext cx="1481206" cy="37792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2074"/>
            <a:ext cx="3949882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 sz="16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4644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58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330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8064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09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5"/>
          </p:nvPr>
        </p:nvSpPr>
        <p:spPr>
          <a:xfrm>
            <a:off x="4645211" y="4122774"/>
            <a:ext cx="3960000" cy="207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12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028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3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40068" y="2590800"/>
            <a:ext cx="3960000" cy="360197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4"/>
          </p:nvPr>
        </p:nvSpPr>
        <p:spPr>
          <a:xfrm>
            <a:off x="4647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5"/>
          </p:nvPr>
        </p:nvSpPr>
        <p:spPr>
          <a:xfrm>
            <a:off x="4644068" y="2590800"/>
            <a:ext cx="3960000" cy="360197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0068" y="407205"/>
            <a:ext cx="8064000" cy="49244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0068" y="1196753"/>
            <a:ext cx="8064000" cy="49960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1" r:id="rId8"/>
    <p:sldLayoutId id="2147483653" r:id="rId9"/>
    <p:sldLayoutId id="2147483655" r:id="rId10"/>
    <p:sldLayoutId id="214748366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Calibri"/>
          <a:ea typeface="+mj-ea"/>
          <a:cs typeface="Calibri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828990"/>
        </a:buClr>
        <a:buFont typeface="Arial"/>
        <a:buChar char="•"/>
        <a:defRPr sz="2400" kern="1200">
          <a:solidFill>
            <a:srgbClr val="4E5761"/>
          </a:solidFill>
          <a:latin typeface="+mn-lt"/>
          <a:ea typeface="+mn-ea"/>
          <a:cs typeface="+mn-cs"/>
        </a:defRPr>
      </a:lvl1pPr>
      <a:lvl2pPr marL="355600" indent="-1746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E5761"/>
          </a:solidFill>
          <a:latin typeface="+mn-lt"/>
          <a:ea typeface="+mn-ea"/>
          <a:cs typeface="+mn-cs"/>
        </a:defRPr>
      </a:lvl2pPr>
      <a:lvl3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›"/>
        <a:defRPr sz="1200" kern="1200">
          <a:solidFill>
            <a:srgbClr val="697078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rgbClr val="697078"/>
          </a:solidFill>
          <a:latin typeface="+mn-lt"/>
          <a:ea typeface="+mn-ea"/>
          <a:cs typeface="+mn-cs"/>
        </a:defRPr>
      </a:lvl4pPr>
      <a:lvl5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›"/>
        <a:defRPr sz="800" kern="1200">
          <a:solidFill>
            <a:srgbClr val="6970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0068" y="407205"/>
            <a:ext cx="8064000" cy="49244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0068" y="1196753"/>
            <a:ext cx="8064000" cy="49960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1206" cy="37792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2074"/>
            <a:ext cx="3949882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828990"/>
        </a:buClr>
        <a:buFont typeface="Arial"/>
        <a:buChar char="•"/>
        <a:defRPr sz="2400" kern="1200">
          <a:solidFill>
            <a:srgbClr val="4E5761"/>
          </a:solidFill>
          <a:latin typeface="+mn-lt"/>
          <a:ea typeface="+mn-ea"/>
          <a:cs typeface="+mn-cs"/>
        </a:defRPr>
      </a:lvl1pPr>
      <a:lvl2pPr marL="355600" indent="-1746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E5761"/>
          </a:solidFill>
          <a:latin typeface="+mn-lt"/>
          <a:ea typeface="+mn-ea"/>
          <a:cs typeface="+mn-cs"/>
        </a:defRPr>
      </a:lvl2pPr>
      <a:lvl3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›"/>
        <a:defRPr sz="1200" kern="1200">
          <a:solidFill>
            <a:srgbClr val="697078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rgbClr val="697078"/>
          </a:solidFill>
          <a:latin typeface="+mn-lt"/>
          <a:ea typeface="+mn-ea"/>
          <a:cs typeface="+mn-cs"/>
        </a:defRPr>
      </a:lvl4pPr>
      <a:lvl5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›"/>
        <a:defRPr sz="800" kern="1200">
          <a:solidFill>
            <a:srgbClr val="6970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7" Type="http://schemas.openxmlformats.org/officeDocument/2006/relationships/image" Target="../media/image33.jpe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emf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136388" cy="1231106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0000FF"/>
                </a:solidFill>
              </a:rPr>
              <a:t>Developing a climate prediction model for the Arctic: </a:t>
            </a:r>
            <a:r>
              <a:rPr lang="en-GB" sz="4000" dirty="0" err="1">
                <a:solidFill>
                  <a:srgbClr val="0000FF"/>
                </a:solidFill>
              </a:rPr>
              <a:t>NorCPM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8128" y="2355147"/>
            <a:ext cx="8566704" cy="3090077"/>
          </a:xfrm>
        </p:spPr>
        <p:txBody>
          <a:bodyPr/>
          <a:lstStyle/>
          <a:p>
            <a:pPr lvl="0"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400" cap="none" dirty="0">
                <a:solidFill>
                  <a:prstClr val="black"/>
                </a:solidFill>
              </a:rPr>
              <a:t>Noel </a:t>
            </a:r>
            <a:r>
              <a:rPr lang="en-US" sz="2400" cap="none" dirty="0" smtClean="0">
                <a:solidFill>
                  <a:prstClr val="black"/>
                </a:solidFill>
              </a:rPr>
              <a:t>Keenlyside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400" b="1" cap="none" dirty="0">
                <a:solidFill>
                  <a:prstClr val="black"/>
                </a:solidFill>
              </a:rPr>
              <a:t>Francois </a:t>
            </a:r>
            <a:r>
              <a:rPr lang="en-US" sz="2400" b="1" cap="none" dirty="0" err="1" smtClean="0">
                <a:solidFill>
                  <a:prstClr val="black"/>
                </a:solidFill>
              </a:rPr>
              <a:t>Counillon</a:t>
            </a:r>
            <a:r>
              <a:rPr lang="en-US" sz="2400" cap="none" dirty="0" smtClean="0">
                <a:solidFill>
                  <a:prstClr val="black"/>
                </a:solidFill>
              </a:rPr>
              <a:t>, Ingo </a:t>
            </a:r>
            <a:r>
              <a:rPr lang="en-US" sz="2400" cap="none" dirty="0" err="1" smtClean="0">
                <a:solidFill>
                  <a:prstClr val="black"/>
                </a:solidFill>
              </a:rPr>
              <a:t>Bethke</a:t>
            </a:r>
            <a:r>
              <a:rPr lang="en-US" sz="2400" cap="none" dirty="0" smtClean="0">
                <a:solidFill>
                  <a:prstClr val="black"/>
                </a:solidFill>
              </a:rPr>
              <a:t>, </a:t>
            </a:r>
            <a:r>
              <a:rPr lang="en-US" sz="2400" cap="none" dirty="0" err="1">
                <a:solidFill>
                  <a:prstClr val="black"/>
                </a:solidFill>
              </a:rPr>
              <a:t>Yiguo</a:t>
            </a:r>
            <a:r>
              <a:rPr lang="en-US" sz="2400" cap="none" dirty="0">
                <a:solidFill>
                  <a:prstClr val="black"/>
                </a:solidFill>
              </a:rPr>
              <a:t> </a:t>
            </a:r>
            <a:r>
              <a:rPr lang="en-US" sz="2400" cap="none" dirty="0" smtClean="0">
                <a:solidFill>
                  <a:prstClr val="black"/>
                </a:solidFill>
              </a:rPr>
              <a:t>Wang,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400" cap="none" dirty="0" smtClean="0">
                <a:solidFill>
                  <a:prstClr val="black"/>
                </a:solidFill>
              </a:rPr>
              <a:t>Mao</a:t>
            </a:r>
            <a:r>
              <a:rPr lang="en-US" sz="2400" cap="none" dirty="0">
                <a:solidFill>
                  <a:prstClr val="black"/>
                </a:solidFill>
              </a:rPr>
              <a:t>-Lin </a:t>
            </a:r>
            <a:r>
              <a:rPr lang="en-US" sz="2400" cap="none" dirty="0" err="1" smtClean="0">
                <a:solidFill>
                  <a:prstClr val="black"/>
                </a:solidFill>
              </a:rPr>
              <a:t>Shen</a:t>
            </a:r>
            <a:r>
              <a:rPr lang="en-US" sz="2400" cap="none" dirty="0" smtClean="0">
                <a:solidFill>
                  <a:prstClr val="black"/>
                </a:solidFill>
              </a:rPr>
              <a:t>, </a:t>
            </a:r>
            <a:r>
              <a:rPr lang="en-US" sz="2400" cap="none" dirty="0" err="1" smtClean="0">
                <a:solidFill>
                  <a:prstClr val="black"/>
                </a:solidFill>
              </a:rPr>
              <a:t>Madlen</a:t>
            </a:r>
            <a:r>
              <a:rPr lang="en-US" sz="2400" cap="none" dirty="0" smtClean="0">
                <a:solidFill>
                  <a:prstClr val="black"/>
                </a:solidFill>
              </a:rPr>
              <a:t> </a:t>
            </a:r>
            <a:r>
              <a:rPr lang="en-US" sz="2400" cap="none" dirty="0" err="1" smtClean="0">
                <a:solidFill>
                  <a:prstClr val="black"/>
                </a:solidFill>
              </a:rPr>
              <a:t>Kimmritz</a:t>
            </a:r>
            <a:r>
              <a:rPr lang="en-US" sz="2400" cap="none" dirty="0" smtClean="0">
                <a:solidFill>
                  <a:prstClr val="black"/>
                </a:solidFill>
              </a:rPr>
              <a:t>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400" b="1" cap="none" dirty="0" smtClean="0">
                <a:solidFill>
                  <a:prstClr val="black"/>
                </a:solidFill>
              </a:rPr>
              <a:t>Marius </a:t>
            </a:r>
            <a:r>
              <a:rPr lang="en-US" sz="2400" b="1" cap="none" dirty="0" err="1" smtClean="0">
                <a:solidFill>
                  <a:prstClr val="black"/>
                </a:solidFill>
              </a:rPr>
              <a:t>Årthun</a:t>
            </a:r>
            <a:r>
              <a:rPr lang="en-US" sz="2400" cap="none" dirty="0" smtClean="0">
                <a:solidFill>
                  <a:prstClr val="black"/>
                </a:solidFill>
              </a:rPr>
              <a:t>, Tor </a:t>
            </a:r>
            <a:r>
              <a:rPr lang="en-US" sz="2400" cap="none" dirty="0" err="1" smtClean="0">
                <a:solidFill>
                  <a:prstClr val="black"/>
                </a:solidFill>
              </a:rPr>
              <a:t>Eldevik</a:t>
            </a:r>
            <a:r>
              <a:rPr lang="en-US" sz="2400" cap="none" dirty="0" smtClean="0">
                <a:solidFill>
                  <a:prstClr val="black"/>
                </a:solidFill>
              </a:rPr>
              <a:t>, Stephanie </a:t>
            </a:r>
            <a:r>
              <a:rPr lang="en-US" sz="2400" cap="none" dirty="0" err="1" smtClean="0">
                <a:solidFill>
                  <a:prstClr val="black"/>
                </a:solidFill>
              </a:rPr>
              <a:t>Gleixner</a:t>
            </a:r>
            <a:r>
              <a:rPr lang="en-US" sz="2400" cap="none" dirty="0" smtClean="0">
                <a:solidFill>
                  <a:prstClr val="black"/>
                </a:solidFill>
              </a:rPr>
              <a:t>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400" cap="none" dirty="0" smtClean="0">
                <a:solidFill>
                  <a:prstClr val="black"/>
                </a:solidFill>
              </a:rPr>
              <a:t>Helene </a:t>
            </a:r>
            <a:r>
              <a:rPr lang="en-US" sz="2400" cap="none" dirty="0" err="1">
                <a:solidFill>
                  <a:prstClr val="black"/>
                </a:solidFill>
              </a:rPr>
              <a:t>Langehaug</a:t>
            </a:r>
            <a:r>
              <a:rPr lang="en-US" sz="2400" cap="none" dirty="0">
                <a:solidFill>
                  <a:prstClr val="black"/>
                </a:solidFill>
              </a:rPr>
              <a:t>, Anne </a:t>
            </a:r>
            <a:r>
              <a:rPr lang="en-US" sz="2400" cap="none" dirty="0" smtClean="0">
                <a:solidFill>
                  <a:prstClr val="black"/>
                </a:solidFill>
              </a:rPr>
              <a:t>Britt </a:t>
            </a:r>
            <a:r>
              <a:rPr lang="en-US" sz="2400" cap="none" dirty="0" err="1" smtClean="0">
                <a:solidFill>
                  <a:prstClr val="black"/>
                </a:solidFill>
              </a:rPr>
              <a:t>Sandø</a:t>
            </a:r>
            <a:r>
              <a:rPr lang="en-US" sz="2400" cap="none" dirty="0" smtClean="0">
                <a:solidFill>
                  <a:prstClr val="black"/>
                </a:solidFill>
              </a:rPr>
              <a:t>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2400" cap="none" dirty="0" smtClean="0">
                <a:solidFill>
                  <a:prstClr val="black"/>
                </a:solidFill>
              </a:rPr>
              <a:t>Lea </a:t>
            </a:r>
            <a:r>
              <a:rPr lang="en-US" sz="2400" cap="none" dirty="0" err="1" smtClean="0">
                <a:solidFill>
                  <a:prstClr val="black"/>
                </a:solidFill>
              </a:rPr>
              <a:t>Svendsen</a:t>
            </a:r>
            <a:r>
              <a:rPr lang="en-US" sz="2400" cap="none" dirty="0" smtClean="0">
                <a:solidFill>
                  <a:prstClr val="black"/>
                </a:solidFill>
              </a:rPr>
              <a:t>, </a:t>
            </a:r>
            <a:r>
              <a:rPr lang="en-US" sz="2400" cap="none" dirty="0" err="1" smtClean="0">
                <a:solidFill>
                  <a:prstClr val="black"/>
                </a:solidFill>
              </a:rPr>
              <a:t>Yongqi</a:t>
            </a:r>
            <a:r>
              <a:rPr lang="en-US" sz="2400" cap="none" dirty="0" smtClean="0">
                <a:solidFill>
                  <a:prstClr val="black"/>
                </a:solidFill>
              </a:rPr>
              <a:t> </a:t>
            </a:r>
            <a:r>
              <a:rPr lang="en-US" sz="2400" cap="none" dirty="0" err="1" smtClean="0">
                <a:solidFill>
                  <a:prstClr val="black"/>
                </a:solidFill>
              </a:rPr>
              <a:t>Gao</a:t>
            </a:r>
            <a:r>
              <a:rPr lang="en-US" sz="2400" cap="none" dirty="0" smtClean="0">
                <a:solidFill>
                  <a:prstClr val="black"/>
                </a:solidFill>
              </a:rPr>
              <a:t>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buClrTx/>
            </a:pPr>
            <a:endParaRPr lang="en-US" sz="2400" cap="none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dirty="0" smtClean="0"/>
              <a:t>Blue-Action, 19.01.2017</a:t>
            </a:r>
            <a:endParaRPr lang="nb-NO" dirty="0"/>
          </a:p>
        </p:txBody>
      </p:sp>
      <p:pic>
        <p:nvPicPr>
          <p:cNvPr id="7" name="Picture 6" descr="UIB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41109"/>
            <a:ext cx="692696" cy="692696"/>
          </a:xfrm>
          <a:prstGeom prst="rect">
            <a:avLst/>
          </a:prstGeom>
        </p:spPr>
      </p:pic>
      <p:pic>
        <p:nvPicPr>
          <p:cNvPr id="8" name="Picture 7" descr="NERSC-Logo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66076"/>
            <a:ext cx="1315624" cy="671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512" y="5593022"/>
            <a:ext cx="1234425" cy="566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093" y="5541108"/>
            <a:ext cx="744296" cy="6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e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66932"/>
            <a:ext cx="2078471" cy="186799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74413" y="2996952"/>
            <a:ext cx="961283" cy="7885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hematic_enkf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4860032" y="1951010"/>
            <a:ext cx="4180119" cy="1910038"/>
          </a:xfrm>
          <a:prstGeom prst="rect">
            <a:avLst/>
          </a:prstGeom>
        </p:spPr>
      </p:pic>
      <p:pic>
        <p:nvPicPr>
          <p:cNvPr id="15" name="Picture 14" descr="PastedGraphic-1.pdf"/>
          <p:cNvPicPr>
            <a:picLocks noChangeAspect="1"/>
          </p:cNvPicPr>
          <p:nvPr/>
        </p:nvPicPr>
        <p:blipFill rotWithShape="1">
          <a:blip r:embed="rId5"/>
          <a:srcRect t="10977" b="9716"/>
          <a:stretch/>
        </p:blipFill>
        <p:spPr>
          <a:xfrm>
            <a:off x="5436096" y="4510040"/>
            <a:ext cx="3556319" cy="2020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8104" y="1407699"/>
            <a:ext cx="290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ata </a:t>
            </a:r>
            <a:r>
              <a:rPr lang="en-US" b="1" dirty="0">
                <a:solidFill>
                  <a:srgbClr val="FF0000"/>
                </a:solidFill>
              </a:rPr>
              <a:t>assimilation (</a:t>
            </a:r>
            <a:r>
              <a:rPr lang="en-US" b="1" dirty="0" err="1">
                <a:solidFill>
                  <a:srgbClr val="FF0000"/>
                </a:solidFill>
              </a:rPr>
              <a:t>EnKF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7591" y="1412776"/>
            <a:ext cx="391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Earth System model (NorESM1-M)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4444" y="3923764"/>
            <a:ext cx="2852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Stochastic observations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8823" y="4154247"/>
            <a:ext cx="12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HadISST2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50158" y="2276872"/>
            <a:ext cx="1553890" cy="108012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 members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4475" y="4653136"/>
            <a:ext cx="493233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Potential for long </a:t>
            </a:r>
            <a:r>
              <a:rPr lang="en-US" b="1" dirty="0"/>
              <a:t>term reanalysis </a:t>
            </a:r>
            <a:endParaRPr lang="en-US" b="1" dirty="0" smtClean="0"/>
          </a:p>
          <a:p>
            <a:pPr lvl="1"/>
            <a:r>
              <a:rPr lang="en-US" b="1" dirty="0" smtClean="0"/>
              <a:t>(</a:t>
            </a:r>
            <a:r>
              <a:rPr lang="en-US" b="1" dirty="0"/>
              <a:t>1850 – present</a:t>
            </a:r>
            <a:r>
              <a:rPr lang="en-US" b="1" dirty="0" smtClean="0"/>
              <a:t>)</a:t>
            </a:r>
          </a:p>
          <a:p>
            <a:pPr lvl="2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Here from 1950-2010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1335691"/>
            <a:ext cx="4688656" cy="2813389"/>
          </a:xfrm>
          <a:prstGeom prst="rect">
            <a:avLst/>
          </a:prstGeom>
          <a:noFill/>
          <a:ln w="38100" cmpd="sng"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88023" y="1340768"/>
            <a:ext cx="4252127" cy="2644364"/>
          </a:xfrm>
          <a:prstGeom prst="rect">
            <a:avLst/>
          </a:prstGeom>
          <a:noFill/>
          <a:ln w="38100" cmpd="sng">
            <a:solidFill>
              <a:srgbClr val="FF0000">
                <a:alpha val="4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08103" y="3861048"/>
            <a:ext cx="3460039" cy="2780799"/>
          </a:xfrm>
          <a:prstGeom prst="rect">
            <a:avLst/>
          </a:prstGeom>
          <a:noFill/>
          <a:ln w="38100" cmpd="sng">
            <a:solidFill>
              <a:srgbClr val="008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6876256" y="3504528"/>
            <a:ext cx="288032" cy="35652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2310" y="3676382"/>
            <a:ext cx="232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atm</a:t>
            </a:r>
            <a:r>
              <a:rPr lang="en-GB" dirty="0"/>
              <a:t> </a:t>
            </a:r>
            <a:r>
              <a:rPr lang="en-US" dirty="0"/>
              <a:t>2°; </a:t>
            </a:r>
            <a:r>
              <a:rPr lang="en-US" dirty="0" err="1"/>
              <a:t>ocean+ice</a:t>
            </a:r>
            <a:r>
              <a:rPr lang="en-US" dirty="0"/>
              <a:t> </a:t>
            </a:r>
            <a:r>
              <a:rPr lang="en-US" dirty="0" smtClean="0"/>
              <a:t>1°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9000"/>
          </a:xfrm>
        </p:spPr>
        <p:txBody>
          <a:bodyPr/>
          <a:lstStyle/>
          <a:p>
            <a:r>
              <a:rPr lang="en-US" dirty="0"/>
              <a:t>Norwegian Climate Prediction Model (</a:t>
            </a:r>
            <a:r>
              <a:rPr lang="en-US" dirty="0" err="1"/>
              <a:t>NorCPM</a:t>
            </a:r>
            <a:r>
              <a:rPr lang="en-US" dirty="0"/>
              <a:t>) </a:t>
            </a:r>
            <a:r>
              <a:rPr lang="en-US" dirty="0" smtClean="0"/>
              <a:t>V1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12592" y="6315075"/>
            <a:ext cx="228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Counillon</a:t>
            </a:r>
            <a:r>
              <a:rPr lang="en-GB" dirty="0" smtClean="0"/>
              <a:t> et al.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8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oc-47-final_mea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5" y="3789040"/>
            <a:ext cx="6671295" cy="2253991"/>
          </a:xfrm>
          <a:prstGeom prst="rect">
            <a:avLst/>
          </a:prstGeom>
        </p:spPr>
      </p:pic>
      <p:pic>
        <p:nvPicPr>
          <p:cNvPr id="5" name="Picture 4" descr="SPG_Index_ana_ME_long_with_lege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6" y="1340768"/>
            <a:ext cx="6582497" cy="2223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2844677"/>
            <a:ext cx="111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Strong SPG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387201"/>
            <a:ext cx="107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Weak SPG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950" y="6167045"/>
            <a:ext cx="819750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Good match with independent observation for AMOC and SPG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Potential to reconstruct North Atlantic variability from 1850-present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177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SST assimilation </a:t>
            </a:r>
            <a:r>
              <a:rPr lang="en-US" sz="2800" dirty="0">
                <a:latin typeface="Calibri"/>
                <a:cs typeface="Calibri"/>
              </a:rPr>
              <a:t>c</a:t>
            </a:r>
            <a:r>
              <a:rPr lang="en-US" sz="2800" dirty="0" smtClean="0">
                <a:latin typeface="Calibri"/>
                <a:cs typeface="Calibri"/>
              </a:rPr>
              <a:t>onstrains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large-scale North </a:t>
            </a:r>
            <a:r>
              <a:rPr lang="en-US" sz="2800" dirty="0">
                <a:latin typeface="Calibri"/>
                <a:cs typeface="Calibri"/>
              </a:rPr>
              <a:t>Atlantic </a:t>
            </a:r>
            <a:r>
              <a:rPr lang="en-US" sz="2800" dirty="0" smtClean="0">
                <a:latin typeface="Calibri"/>
                <a:cs typeface="Calibri"/>
              </a:rPr>
              <a:t>Ocean </a:t>
            </a:r>
            <a:r>
              <a:rPr lang="en-US" sz="2800" dirty="0">
                <a:latin typeface="Calibri"/>
                <a:cs typeface="Calibri"/>
              </a:rPr>
              <a:t>c</a:t>
            </a:r>
            <a:r>
              <a:rPr lang="en-US" sz="2800" dirty="0" smtClean="0">
                <a:latin typeface="Calibri"/>
                <a:cs typeface="Calibri"/>
              </a:rPr>
              <a:t>irculation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008309"/>
            <a:ext cx="384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i="1" dirty="0" err="1"/>
              <a:t>Subpolar</a:t>
            </a:r>
            <a:r>
              <a:rPr lang="en-US" i="1" dirty="0"/>
              <a:t> gyre index based on SSH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573016"/>
            <a:ext cx="516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Atlantic </a:t>
            </a:r>
            <a:r>
              <a:rPr lang="en-US" i="1" dirty="0" err="1"/>
              <a:t>Meridional</a:t>
            </a:r>
            <a:r>
              <a:rPr lang="en-US" i="1" dirty="0"/>
              <a:t> Overturning Circulation </a:t>
            </a:r>
            <a:r>
              <a:rPr lang="en-US" i="1" dirty="0" smtClean="0"/>
              <a:t>index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2754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8136"/>
            <a:ext cx="5943600" cy="477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9592" y="633517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Courtesy: Steffi </a:t>
            </a:r>
            <a:r>
              <a:rPr lang="en-GB" dirty="0" err="1" smtClean="0"/>
              <a:t>Gleixner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70598"/>
            <a:ext cx="7992888" cy="455111"/>
          </a:xfrm>
        </p:spPr>
        <p:txBody>
          <a:bodyPr>
            <a:noAutofit/>
          </a:bodyPr>
          <a:lstStyle/>
          <a:p>
            <a:r>
              <a:rPr lang="en-GB" dirty="0"/>
              <a:t>S</a:t>
            </a:r>
            <a:r>
              <a:rPr lang="en-GB" dirty="0" smtClean="0"/>
              <a:t>easonal prediction skill matching</a:t>
            </a:r>
            <a:r>
              <a:rPr lang="en-GB" dirty="0"/>
              <a:t> other </a:t>
            </a:r>
            <a:r>
              <a:rPr lang="en-GB" dirty="0" smtClean="0"/>
              <a:t>systems, but initialised </a:t>
            </a:r>
            <a:r>
              <a:rPr lang="en-GB" dirty="0"/>
              <a:t>only with </a:t>
            </a:r>
            <a:r>
              <a:rPr lang="en-GB" dirty="0" smtClean="0"/>
              <a:t>SST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971600" y="980728"/>
            <a:ext cx="72008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Anomaly Correlation </a:t>
            </a:r>
            <a:r>
              <a:rPr lang="en-GB" dirty="0" smtClean="0"/>
              <a:t>Sea Surface Temperature for Niño 3.4 index</a:t>
            </a:r>
          </a:p>
          <a:p>
            <a:pPr algn="ctr"/>
            <a:r>
              <a:rPr lang="en-GB" dirty="0" smtClean="0"/>
              <a:t>1985-2010; 4 starts per year; 9 ensemble members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31832" y="3356992"/>
            <a:ext cx="1547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NorCPM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283968" y="3933056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North American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Multi</a:t>
            </a:r>
            <a:r>
              <a:rPr lang="en-GB" sz="2400" dirty="0">
                <a:solidFill>
                  <a:srgbClr val="FF0000"/>
                </a:solidFill>
              </a:rPr>
              <a:t>-model Ensemble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72000" y="3356992"/>
            <a:ext cx="576064" cy="5760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22981" y="6309320"/>
            <a:ext cx="169803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LEAD MONTH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56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rCPM_pred07_lead6_sstSki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9355"/>
            <a:ext cx="8234613" cy="43351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725409"/>
            <a:ext cx="777686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6 months in to the future from 1</a:t>
            </a:r>
            <a:r>
              <a:rPr lang="en-GB" sz="2800" baseline="30000" dirty="0" smtClean="0">
                <a:solidFill>
                  <a:srgbClr val="FF0000"/>
                </a:solidFill>
              </a:rPr>
              <a:t>st</a:t>
            </a:r>
            <a:r>
              <a:rPr lang="en-GB" sz="2800" dirty="0" smtClean="0">
                <a:solidFill>
                  <a:srgbClr val="FF0000"/>
                </a:solidFill>
              </a:rPr>
              <a:t> of August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" y="4827"/>
            <a:ext cx="9145016" cy="553998"/>
          </a:xfrm>
        </p:spPr>
        <p:txBody>
          <a:bodyPr/>
          <a:lstStyle/>
          <a:p>
            <a:r>
              <a:rPr lang="en-GB" sz="3600" dirty="0"/>
              <a:t>Seasonal prediction </a:t>
            </a:r>
            <a:r>
              <a:rPr lang="en-GB" sz="3600" dirty="0" smtClean="0"/>
              <a:t>skill high in Nordic Seas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843" y="572452"/>
            <a:ext cx="7933733" cy="82073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dirty="0" smtClean="0"/>
              <a:t>Anomaly Correlation for Sea </a:t>
            </a:r>
            <a:r>
              <a:rPr lang="en-GB" sz="2000" dirty="0"/>
              <a:t>Surface </a:t>
            </a:r>
            <a:r>
              <a:rPr lang="en-GB" sz="2000" dirty="0" smtClean="0"/>
              <a:t>Temperature with observations</a:t>
            </a:r>
          </a:p>
          <a:p>
            <a:pPr algn="ctr">
              <a:lnSpc>
                <a:spcPct val="120000"/>
              </a:lnSpc>
            </a:pPr>
            <a:r>
              <a:rPr lang="en-GB" sz="2000" dirty="0"/>
              <a:t>Period 1985-2010</a:t>
            </a:r>
            <a:r>
              <a:rPr lang="en-GB" sz="2000" dirty="0" smtClean="0"/>
              <a:t>, </a:t>
            </a:r>
            <a:r>
              <a:rPr lang="en-GB" sz="2000" dirty="0"/>
              <a:t>9 ensemble </a:t>
            </a:r>
            <a:r>
              <a:rPr lang="en-GB" sz="2000" dirty="0" smtClean="0"/>
              <a:t>members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6108700"/>
            <a:ext cx="214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Stephanie </a:t>
            </a:r>
            <a:r>
              <a:rPr lang="en-GB" dirty="0" err="1" smtClean="0"/>
              <a:t>Gleixner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81180" cy="56207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NorCPM</a:t>
            </a:r>
            <a:r>
              <a:rPr lang="en-GB" dirty="0" smtClean="0"/>
              <a:t>: Correlation skill for Sea Surface Temperature</a:t>
            </a:r>
            <a:br>
              <a:rPr lang="en-GB" dirty="0" smtClean="0"/>
            </a:br>
            <a:r>
              <a:rPr lang="en-GB" dirty="0" smtClean="0"/>
              <a:t>1-10 year mean</a:t>
            </a:r>
            <a:endParaRPr lang="en-US" dirty="0"/>
          </a:p>
        </p:txBody>
      </p:sp>
      <p:pic>
        <p:nvPicPr>
          <p:cNvPr id="6" name="Picture 5" descr="corr10yr_SST_obs-hindcasts_1970-2010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24305" r="7460" b="26389"/>
          <a:stretch/>
        </p:blipFill>
        <p:spPr>
          <a:xfrm>
            <a:off x="323528" y="1407349"/>
            <a:ext cx="8543460" cy="46859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26229" y="27753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68800" y="1038017"/>
            <a:ext cx="538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1960</a:t>
            </a:r>
            <a:r>
              <a:rPr lang="en-GB" dirty="0"/>
              <a:t>-</a:t>
            </a:r>
            <a:r>
              <a:rPr lang="en-GB" dirty="0" smtClean="0"/>
              <a:t>2004, </a:t>
            </a:r>
            <a:r>
              <a:rPr lang="en-GB" dirty="0"/>
              <a:t>every 2</a:t>
            </a:r>
            <a:r>
              <a:rPr lang="en-GB" baseline="30000" dirty="0"/>
              <a:t>nd</a:t>
            </a:r>
            <a:r>
              <a:rPr lang="en-GB" dirty="0"/>
              <a:t> year, 20 member </a:t>
            </a:r>
            <a:r>
              <a:rPr lang="en-GB" dirty="0" smtClean="0"/>
              <a:t>ensembles</a:t>
            </a:r>
            <a:endParaRPr lang="en-GB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7044" y="6254234"/>
            <a:ext cx="209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Francois </a:t>
            </a:r>
            <a:r>
              <a:rPr lang="en-GB" dirty="0" err="1" smtClean="0"/>
              <a:t>Counillon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e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66932"/>
            <a:ext cx="2872889" cy="258196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71600" y="3573016"/>
            <a:ext cx="1105299" cy="7885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7591" y="1412776"/>
            <a:ext cx="541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Earth System model (NorESM1-M)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1335691"/>
            <a:ext cx="8352928" cy="3533469"/>
          </a:xfrm>
          <a:prstGeom prst="rect">
            <a:avLst/>
          </a:prstGeom>
          <a:noFill/>
          <a:ln w="38100" cmpd="sng">
            <a:solidFill>
              <a:srgbClr val="3366FF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499992" y="2014582"/>
            <a:ext cx="4032448" cy="100811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Nudging:</a:t>
            </a:r>
            <a:r>
              <a:rPr lang="en-US" dirty="0" smtClean="0">
                <a:solidFill>
                  <a:srgbClr val="FF6600"/>
                </a:solidFill>
              </a:rPr>
              <a:t> </a:t>
            </a:r>
            <a:r>
              <a:rPr lang="en-US" dirty="0" err="1" smtClean="0">
                <a:solidFill>
                  <a:srgbClr val="FF6600"/>
                </a:solidFill>
              </a:rPr>
              <a:t>atm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reana</a:t>
            </a:r>
            <a:r>
              <a:rPr lang="en-US" dirty="0" smtClean="0">
                <a:solidFill>
                  <a:srgbClr val="FF6600"/>
                </a:solidFill>
              </a:rPr>
              <a:t> (except in BL)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27984" y="3169450"/>
            <a:ext cx="3960440" cy="136815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Assim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SST,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T-S,</a:t>
            </a:r>
            <a:r>
              <a:rPr lang="en-US" dirty="0" smtClean="0">
                <a:solidFill>
                  <a:srgbClr val="FF6600"/>
                </a:solidFill>
              </a:rPr>
              <a:t> SSH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Ice concentration &amp;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6808" y="4956731"/>
            <a:ext cx="112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validated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6896" y="5326063"/>
            <a:ext cx="110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n testing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devel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1600" y="2769310"/>
            <a:ext cx="1105299" cy="7885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76649" y="2170620"/>
            <a:ext cx="1105299" cy="7885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7" y="523376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Development and testing continues to determine optimal </a:t>
            </a:r>
            <a:r>
              <a:rPr lang="en-US" sz="2400" dirty="0" smtClean="0"/>
              <a:t>configuration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56896" y="4956731"/>
            <a:ext cx="1108559" cy="120857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97667" y="344269"/>
            <a:ext cx="8064000" cy="492443"/>
          </a:xfrm>
        </p:spPr>
        <p:txBody>
          <a:bodyPr/>
          <a:lstStyle/>
          <a:p>
            <a:r>
              <a:rPr lang="en-US" dirty="0" err="1"/>
              <a:t>NorCPM</a:t>
            </a:r>
            <a:r>
              <a:rPr lang="en-US" dirty="0"/>
              <a:t>: ongoing </a:t>
            </a:r>
            <a:r>
              <a:rPr lang="en-US" dirty="0" smtClean="0"/>
              <a:t>developments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6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67851"/>
            <a:ext cx="8064000" cy="984885"/>
          </a:xfrm>
        </p:spPr>
        <p:txBody>
          <a:bodyPr/>
          <a:lstStyle/>
          <a:p>
            <a:r>
              <a:rPr lang="en-GB" dirty="0" smtClean="0"/>
              <a:t>Development of a climate </a:t>
            </a:r>
            <a:r>
              <a:rPr lang="en-GB" dirty="0" smtClean="0"/>
              <a:t>prediction </a:t>
            </a:r>
            <a:r>
              <a:rPr lang="en-GB" dirty="0" smtClean="0"/>
              <a:t>system for high-latitudes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Physical Basis for Climate Prediction in the Nordic Seas and the Arctic (</a:t>
            </a:r>
            <a:r>
              <a:rPr lang="en-GB" dirty="0" err="1">
                <a:solidFill>
                  <a:srgbClr val="000000"/>
                </a:solidFill>
              </a:rPr>
              <a:t>Årthun</a:t>
            </a:r>
            <a:r>
              <a:rPr lang="en-GB" dirty="0">
                <a:solidFill>
                  <a:srgbClr val="000000"/>
                </a:solidFill>
              </a:rPr>
              <a:t> et al. submitted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-&gt; </a:t>
            </a:r>
            <a:r>
              <a:rPr lang="en-GB" dirty="0" err="1" smtClean="0">
                <a:solidFill>
                  <a:srgbClr val="000000"/>
                </a:solidFill>
              </a:rPr>
              <a:t>Poleward</a:t>
            </a:r>
            <a:r>
              <a:rPr lang="en-GB" dirty="0" smtClean="0">
                <a:solidFill>
                  <a:srgbClr val="000000"/>
                </a:solidFill>
              </a:rPr>
              <a:t> advection of heat from the North Atlantic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The Norwegian Climate prediction </a:t>
            </a:r>
            <a:r>
              <a:rPr lang="en-GB" dirty="0" smtClean="0">
                <a:solidFill>
                  <a:srgbClr val="000000"/>
                </a:solidFill>
              </a:rPr>
              <a:t>model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-&gt; </a:t>
            </a:r>
            <a:r>
              <a:rPr lang="en-GB" dirty="0" err="1" smtClean="0">
                <a:solidFill>
                  <a:srgbClr val="000000"/>
                </a:solidFill>
              </a:rPr>
              <a:t>NorESM</a:t>
            </a:r>
            <a:r>
              <a:rPr lang="en-GB" dirty="0" smtClean="0">
                <a:solidFill>
                  <a:srgbClr val="000000"/>
                </a:solidFill>
              </a:rPr>
              <a:t> + </a:t>
            </a:r>
            <a:r>
              <a:rPr lang="en-GB" dirty="0" err="1" smtClean="0">
                <a:solidFill>
                  <a:srgbClr val="000000"/>
                </a:solidFill>
              </a:rPr>
              <a:t>EnKF</a:t>
            </a:r>
            <a:r>
              <a:rPr lang="en-GB" dirty="0" smtClean="0">
                <a:solidFill>
                  <a:srgbClr val="000000"/>
                </a:solidFill>
              </a:rPr>
              <a:t> advanced data assimilation scheme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-&gt; Using only observed SST anomalies we achieve skill comparable to other state-of-the-art systems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-&gt; System is being extended to use more data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 descr="RCN_FRlogoEngcmyk-far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6714"/>
            <a:ext cx="1460346" cy="2686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60" y="5993991"/>
            <a:ext cx="921908" cy="5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33" y="6256712"/>
            <a:ext cx="868148" cy="1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77" y="5918682"/>
            <a:ext cx="864605" cy="24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ordForskweb logo jpe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71" y="6109163"/>
            <a:ext cx="1183848" cy="354160"/>
          </a:xfrm>
          <a:prstGeom prst="rect">
            <a:avLst/>
          </a:prstGeom>
        </p:spPr>
      </p:pic>
      <p:pic>
        <p:nvPicPr>
          <p:cNvPr id="9" name="Picture 8" descr="LOGO-ER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23383"/>
            <a:ext cx="628472" cy="60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astedGraphic-2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23383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1664" y="5875694"/>
            <a:ext cx="585767" cy="585767"/>
          </a:xfrm>
          <a:prstGeom prst="rect">
            <a:avLst/>
          </a:prstGeom>
        </p:spPr>
      </p:pic>
      <p:pic>
        <p:nvPicPr>
          <p:cNvPr id="12" name="Picture 11" descr="GREENICE logo resiz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26" y="6007154"/>
            <a:ext cx="1081328" cy="402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3941" y="5442010"/>
            <a:ext cx="3440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Thank you for your attention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20664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00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34925" y="981075"/>
            <a:ext cx="46815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0925" y="2133600"/>
            <a:ext cx="4103688" cy="224631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Track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SST 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anomalies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along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NAC-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NwAC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pathway</a:t>
            </a:r>
            <a:endParaRPr lang="nb-NO" sz="20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sz="20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Winter-spring (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-May) SST from 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HadISST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sz="20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Anomalies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wrt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1981-2010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448" y="260648"/>
            <a:ext cx="8064000" cy="492443"/>
          </a:xfrm>
        </p:spPr>
        <p:txBody>
          <a:bodyPr/>
          <a:lstStyle/>
          <a:p>
            <a:r>
              <a:rPr lang="en-GB" dirty="0"/>
              <a:t>Circulation of ocean heat </a:t>
            </a:r>
            <a:r>
              <a:rPr lang="en-GB" dirty="0" smtClean="0"/>
              <a:t>anomalies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/>
          <a:stretch>
            <a:fillRect/>
          </a:stretch>
        </p:blipFill>
        <p:spPr bwMode="auto">
          <a:xfrm>
            <a:off x="5695950" y="358775"/>
            <a:ext cx="32162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25" y="765175"/>
            <a:ext cx="5402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i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Influence on Arctic-Atlantic climate</a:t>
            </a:r>
            <a:endParaRPr lang="en-US" sz="2800" b="1" i="1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81924" name="Picture 2" descr="powerOb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0"/>
          <a:stretch>
            <a:fillRect/>
          </a:stretch>
        </p:blipFill>
        <p:spPr bwMode="auto">
          <a:xfrm>
            <a:off x="395288" y="1844675"/>
            <a:ext cx="460851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23"/>
          <p:cNvSpPr txBox="1">
            <a:spLocks noChangeArrowheads="1"/>
          </p:cNvSpPr>
          <p:nvPr/>
        </p:nvSpPr>
        <p:spPr bwMode="auto">
          <a:xfrm>
            <a:off x="827088" y="4138613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solidFill>
                  <a:srgbClr val="FF0000"/>
                </a:solidFill>
              </a:rPr>
              <a:t>SST</a:t>
            </a:r>
          </a:p>
        </p:txBody>
      </p:sp>
      <p:sp>
        <p:nvSpPr>
          <p:cNvPr id="81926" name="TextBox 24"/>
          <p:cNvSpPr txBox="1">
            <a:spLocks noChangeArrowheads="1"/>
          </p:cNvSpPr>
          <p:nvPr/>
        </p:nvSpPr>
        <p:spPr bwMode="auto">
          <a:xfrm>
            <a:off x="3132138" y="413861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solidFill>
                  <a:srgbClr val="008000"/>
                </a:solidFill>
              </a:rPr>
              <a:t>SAT</a:t>
            </a:r>
          </a:p>
        </p:txBody>
      </p:sp>
      <p:sp>
        <p:nvSpPr>
          <p:cNvPr id="92166" name="TextBox 3"/>
          <p:cNvSpPr txBox="1">
            <a:spLocks noChangeArrowheads="1"/>
          </p:cNvSpPr>
          <p:nvPr/>
        </p:nvSpPr>
        <p:spPr bwMode="auto">
          <a:xfrm>
            <a:off x="684213" y="1700213"/>
            <a:ext cx="684212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chemeClr val="bg1"/>
                </a:solidFill>
              </a:rPr>
              <a:t>14yr</a:t>
            </a:r>
          </a:p>
        </p:txBody>
      </p:sp>
      <p:sp>
        <p:nvSpPr>
          <p:cNvPr id="92167" name="TextBox 1"/>
          <p:cNvSpPr txBox="1">
            <a:spLocks noChangeArrowheads="1"/>
          </p:cNvSpPr>
          <p:nvPr/>
        </p:nvSpPr>
        <p:spPr bwMode="auto">
          <a:xfrm rot="5400000">
            <a:off x="1233487" y="1717676"/>
            <a:ext cx="51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>
                <a:sym typeface="Wingdings" charset="0"/>
              </a:rPr>
              <a:t></a:t>
            </a:r>
            <a:endParaRPr lang="en-GB"/>
          </a:p>
        </p:txBody>
      </p:sp>
      <p:sp>
        <p:nvSpPr>
          <p:cNvPr id="92168" name="TextBox 14"/>
          <p:cNvSpPr txBox="1">
            <a:spLocks noChangeArrowheads="1"/>
          </p:cNvSpPr>
          <p:nvPr/>
        </p:nvSpPr>
        <p:spPr bwMode="auto">
          <a:xfrm>
            <a:off x="1979613" y="2452688"/>
            <a:ext cx="539750" cy="400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FFFFFF"/>
                </a:solidFill>
              </a:rPr>
              <a:t>8yr</a:t>
            </a:r>
          </a:p>
        </p:txBody>
      </p:sp>
      <p:sp>
        <p:nvSpPr>
          <p:cNvPr id="92169" name="TextBox 21"/>
          <p:cNvSpPr txBox="1">
            <a:spLocks noChangeArrowheads="1"/>
          </p:cNvSpPr>
          <p:nvPr/>
        </p:nvSpPr>
        <p:spPr bwMode="auto">
          <a:xfrm rot="5400000">
            <a:off x="1576388" y="2522538"/>
            <a:ext cx="487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>
                <a:sym typeface="Wingdings" charset="0"/>
              </a:rPr>
              <a:t></a:t>
            </a:r>
            <a:endParaRPr lang="en-GB"/>
          </a:p>
        </p:txBody>
      </p:sp>
      <p:sp>
        <p:nvSpPr>
          <p:cNvPr id="92170" name="TextBox 1"/>
          <p:cNvSpPr txBox="1">
            <a:spLocks noChangeArrowheads="1"/>
          </p:cNvSpPr>
          <p:nvPr/>
        </p:nvSpPr>
        <p:spPr bwMode="auto">
          <a:xfrm rot="5400000">
            <a:off x="3538537" y="2301876"/>
            <a:ext cx="51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>
                <a:sym typeface="Wingdings" charset="0"/>
              </a:rPr>
              <a:t></a:t>
            </a:r>
            <a:endParaRPr lang="en-GB"/>
          </a:p>
        </p:txBody>
      </p:sp>
      <p:sp>
        <p:nvSpPr>
          <p:cNvPr id="92171" name="TextBox 21"/>
          <p:cNvSpPr txBox="1">
            <a:spLocks noChangeArrowheads="1"/>
          </p:cNvSpPr>
          <p:nvPr/>
        </p:nvSpPr>
        <p:spPr bwMode="auto">
          <a:xfrm rot="5400000">
            <a:off x="3881438" y="2738438"/>
            <a:ext cx="487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>
                <a:sym typeface="Wingdings" charset="0"/>
              </a:rPr>
              <a:t></a:t>
            </a:r>
            <a:endParaRPr lang="en-GB"/>
          </a:p>
        </p:txBody>
      </p:sp>
      <p:sp>
        <p:nvSpPr>
          <p:cNvPr id="92172" name="TextBox 4"/>
          <p:cNvSpPr txBox="1">
            <a:spLocks noChangeArrowheads="1"/>
          </p:cNvSpPr>
          <p:nvPr/>
        </p:nvSpPr>
        <p:spPr bwMode="auto">
          <a:xfrm>
            <a:off x="684213" y="5084763"/>
            <a:ext cx="4319587" cy="1077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b="1">
                <a:solidFill>
                  <a:srgbClr val="FF0000"/>
                </a:solidFill>
              </a:rPr>
              <a:t>14-yr timescale </a:t>
            </a:r>
            <a:r>
              <a:rPr lang="en-GB" sz="1800" b="1">
                <a:solidFill>
                  <a:srgbClr val="FF0000"/>
                </a:solidFill>
                <a:sym typeface="Wingdings" charset="0"/>
              </a:rPr>
              <a:t></a:t>
            </a:r>
            <a:r>
              <a:rPr lang="en-GB" sz="1800" b="1">
                <a:solidFill>
                  <a:srgbClr val="FF0000"/>
                </a:solidFill>
              </a:rPr>
              <a:t> ocean advection</a:t>
            </a:r>
          </a:p>
          <a:p>
            <a:pPr algn="ctr"/>
            <a:r>
              <a:rPr lang="en-GB" sz="1800" b="1"/>
              <a:t>8-yr timescale </a:t>
            </a:r>
            <a:r>
              <a:rPr lang="en-GB" sz="1800" b="1">
                <a:sym typeface="Wingdings" charset="0"/>
              </a:rPr>
              <a:t> NAO</a:t>
            </a:r>
          </a:p>
          <a:p>
            <a:pPr algn="ctr"/>
            <a:r>
              <a:rPr lang="en-GB" sz="1400"/>
              <a:t>E.g., Moron et al. 1998; Häkkinen 2000; Marshall et al. 2001; Reintges et al. 2016.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7" grpId="0"/>
      <p:bldP spid="92168" grpId="0" animBg="1"/>
      <p:bldP spid="92169" grpId="0"/>
      <p:bldP spid="92170" grpId="0"/>
      <p:bldP spid="92171" grpId="0"/>
      <p:bldP spid="921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00013"/>
            <a:ext cx="9274175" cy="742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27088" y="1557338"/>
            <a:ext cx="6840537" cy="3455987"/>
          </a:xfrm>
          <a:prstGeom prst="roundRect">
            <a:avLst>
              <a:gd name="adj" fmla="val 16667"/>
            </a:avLst>
          </a:prstGeom>
          <a:solidFill>
            <a:srgbClr val="595959">
              <a:alpha val="94901"/>
            </a:srgbClr>
          </a:solidFill>
          <a:ln w="9525" cmpd="thickThin">
            <a:solidFill>
              <a:srgbClr val="89C4F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0000"/>
          <a:lstStyle/>
          <a:p>
            <a:pPr marL="342900" indent="-342900">
              <a:spcBef>
                <a:spcPct val="20000"/>
              </a:spcBef>
              <a:buFontTx/>
              <a:buAutoNum type="arabicParenR"/>
              <a:defRPr/>
            </a:pP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Physical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Basis for 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Climate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Prediction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Nordic Seas and 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b-NO" sz="3200" b="1" dirty="0">
                <a:solidFill>
                  <a:schemeClr val="bg1"/>
                </a:solidFill>
                <a:latin typeface="Calibri" pitchFamily="34" charset="0"/>
              </a:rPr>
              <a:t>Arctic (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Årthun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et al. 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submitted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nb-NO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nb-NO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The Norwegian 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Climate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Prediction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b-NO" sz="3200" b="1" dirty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odel 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nb-NO" sz="3200" b="1" dirty="0" err="1" smtClean="0">
                <a:solidFill>
                  <a:schemeClr val="bg1"/>
                </a:solidFill>
                <a:latin typeface="Calibri" pitchFamily="34" charset="0"/>
              </a:rPr>
              <a:t>NorCPM</a:t>
            </a:r>
            <a:r>
              <a:rPr lang="nb-NO" sz="32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nb-NO" sz="3200" dirty="0">
              <a:solidFill>
                <a:srgbClr val="005473"/>
              </a:solidFill>
              <a:latin typeface="Calibri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endParaRPr lang="nb-NO" sz="1800" dirty="0">
              <a:solidFill>
                <a:srgbClr val="005473"/>
              </a:solidFill>
              <a:latin typeface="Calibri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endParaRPr lang="nb-NO" sz="1800" dirty="0">
              <a:solidFill>
                <a:srgbClr val="005473"/>
              </a:solidFill>
              <a:latin typeface="Calibri" pitchFamily="34" charset="0"/>
              <a:ea typeface="+mn-ea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endParaRPr lang="nb-NO" sz="1800" dirty="0">
              <a:solidFill>
                <a:srgbClr val="005473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-85236"/>
            <a:ext cx="8064000" cy="984885"/>
          </a:xfrm>
        </p:spPr>
        <p:txBody>
          <a:bodyPr/>
          <a:lstStyle/>
          <a:p>
            <a:r>
              <a:rPr lang="en-GB" dirty="0" smtClean="0"/>
              <a:t>Translating </a:t>
            </a:r>
            <a:r>
              <a:rPr lang="en-GB" dirty="0"/>
              <a:t>ocean-atmosphere co-variability  </a:t>
            </a:r>
            <a:br>
              <a:rPr lang="en-GB" dirty="0"/>
            </a:br>
            <a:r>
              <a:rPr lang="en-GB" dirty="0"/>
              <a:t>into </a:t>
            </a:r>
            <a:r>
              <a:rPr lang="en-GB" dirty="0" smtClean="0"/>
              <a:t>statistical predictions </a:t>
            </a:r>
            <a:r>
              <a:rPr lang="en-GB" dirty="0"/>
              <a:t>of northern </a:t>
            </a:r>
            <a:r>
              <a:rPr lang="en-GB" dirty="0" smtClean="0"/>
              <a:t>climate</a:t>
            </a:r>
            <a:endParaRPr lang="en-GB" dirty="0"/>
          </a:p>
        </p:txBody>
      </p:sp>
      <p:pic>
        <p:nvPicPr>
          <p:cNvPr id="839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15875" y="1052513"/>
            <a:ext cx="43227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9750" y="1123950"/>
            <a:ext cx="4610100" cy="3970338"/>
          </a:xfrm>
          <a:prstGeom prst="rect">
            <a:avLst/>
          </a:prstGeom>
          <a:noFill/>
          <a:ln w="19050">
            <a:solidFill>
              <a:srgbClr val="007434"/>
            </a:solidFill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Predictions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annual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Norwegian </a:t>
            </a:r>
            <a:r>
              <a:rPr lang="nb-NO" sz="1800" b="1" dirty="0">
                <a:solidFill>
                  <a:srgbClr val="008E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winter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Arctic </a:t>
            </a:r>
            <a:r>
              <a:rPr lang="nb-NO" sz="1800" b="1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sea</a:t>
            </a:r>
            <a:r>
              <a:rPr lang="nb-NO" sz="1800" b="1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b="1" dirty="0" err="1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ice</a:t>
            </a:r>
            <a:r>
              <a:rPr lang="nb-NO" sz="18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extent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based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subpolar North Atlantic SST (#2,3)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Linear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regression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models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based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time series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between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1948 and 2012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Forecast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horizon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nb-NO" sz="1800" b="1" dirty="0">
                <a:solidFill>
                  <a:srgbClr val="008E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</a:t>
            </a:r>
            <a:r>
              <a:rPr lang="nb-NO" sz="1800" b="1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years</a:t>
            </a: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Future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predictions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-&gt; 2020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5-yr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-pass filter -&gt;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pentadal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tendencies</a:t>
            </a: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Robustness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assessed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 cross-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validation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3973" name="Oval 1"/>
          <p:cNvSpPr>
            <a:spLocks noChangeArrowheads="1"/>
          </p:cNvSpPr>
          <p:nvPr/>
        </p:nvSpPr>
        <p:spPr bwMode="auto">
          <a:xfrm>
            <a:off x="1042988" y="3500438"/>
            <a:ext cx="792162" cy="482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rrelation_hc_anom_yearly_200_detrend_EN4_assim_fanf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31682" r="9126" b="1"/>
          <a:stretch/>
        </p:blipFill>
        <p:spPr>
          <a:xfrm>
            <a:off x="899592" y="1877800"/>
            <a:ext cx="8040538" cy="4071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62" y="478994"/>
            <a:ext cx="8064000" cy="86177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SST assimilation captures upper ocean heat content variability over large parts of the globe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16722"/>
            <a:ext cx="806489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</a:rPr>
              <a:t>Correlation with </a:t>
            </a:r>
            <a:r>
              <a:rPr lang="en-US" sz="2000" dirty="0" smtClean="0">
                <a:solidFill>
                  <a:prstClr val="black"/>
                </a:solidFill>
              </a:rPr>
              <a:t>0-200m Heat Content, EN4 </a:t>
            </a:r>
            <a:r>
              <a:rPr lang="en-US" sz="2000" dirty="0">
                <a:solidFill>
                  <a:prstClr val="black"/>
                </a:solidFill>
              </a:rPr>
              <a:t>objective analysis, </a:t>
            </a:r>
            <a:r>
              <a:rPr lang="en-US" sz="2000" dirty="0" smtClean="0">
                <a:solidFill>
                  <a:prstClr val="black"/>
                </a:solidFill>
              </a:rPr>
              <a:t>yearly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093999"/>
            <a:ext cx="8688610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Upper 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ocean salinity content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variability also partly reproduced over North Atlantic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subpolar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gyre and part of the equatorial Pacific  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7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7" y="4033882"/>
            <a:ext cx="3311997" cy="2073649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7" y="2026584"/>
            <a:ext cx="3311997" cy="20736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944" y="185738"/>
            <a:ext cx="817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latin typeface="Calibri"/>
                <a:cs typeface="Calibri"/>
              </a:rPr>
              <a:t>Assessing the benefit of T-S data in Seasonal prediction skills (SSTA) </a:t>
            </a:r>
            <a:endParaRPr lang="en-GB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37953" y="1442518"/>
            <a:ext cx="3594101" cy="4722786"/>
            <a:chOff x="937953" y="921314"/>
            <a:chExt cx="3594101" cy="4722786"/>
          </a:xfrm>
        </p:grpSpPr>
        <p:pic>
          <p:nvPicPr>
            <p:cNvPr id="9" name="Content Placeholder 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48" y="3512678"/>
              <a:ext cx="3311997" cy="2073649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957" y="1505380"/>
              <a:ext cx="3311997" cy="207364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37953" y="921314"/>
              <a:ext cx="3594101" cy="472278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3689" y="1062419"/>
              <a:ext cx="237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Initialisation with SSTA</a:t>
              </a:r>
              <a:endParaRPr lang="en-GB" b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817262" y="1442515"/>
            <a:ext cx="3594101" cy="472278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9" name="TextBox 18"/>
          <p:cNvSpPr txBox="1"/>
          <p:nvPr/>
        </p:nvSpPr>
        <p:spPr>
          <a:xfrm>
            <a:off x="5364087" y="1583620"/>
            <a:ext cx="304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Initialisation </a:t>
            </a:r>
            <a:r>
              <a:rPr lang="en-GB" b="1" dirty="0"/>
              <a:t>with SSTA and T-S </a:t>
            </a:r>
            <a:r>
              <a:rPr lang="en-GB" b="1" dirty="0" smtClean="0"/>
              <a:t>anomalies </a:t>
            </a:r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00276" y="2626655"/>
            <a:ext cx="1685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Lead month 06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54037" y="4991634"/>
            <a:ext cx="1593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Lead month 12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273800" y="6438900"/>
            <a:ext cx="142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Yiguo</a:t>
            </a:r>
            <a:r>
              <a:rPr lang="en-GB" dirty="0" smtClean="0"/>
              <a:t> Wang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53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ba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8" b="-1343"/>
          <a:stretch/>
        </p:blipFill>
        <p:spPr>
          <a:xfrm>
            <a:off x="1540503" y="5229200"/>
            <a:ext cx="6007100" cy="46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904" y="188640"/>
            <a:ext cx="9281180" cy="724942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Correlation skill for Ocean Heat content (500 m)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26229" y="27753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880" y="5692117"/>
            <a:ext cx="781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Initialization improves the prediction skill </a:t>
            </a:r>
            <a:r>
              <a:rPr lang="en-US" smtClean="0">
                <a:solidFill>
                  <a:prstClr val="black"/>
                </a:solidFill>
                <a:latin typeface="Arial"/>
              </a:rPr>
              <a:t>of heat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content at all lead time.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 Almost no degradation compared to climate projection (blue on line 2)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 descr="Screen Shot 2016-09-01 at 16.48.4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" b="37376"/>
          <a:stretch/>
        </p:blipFill>
        <p:spPr>
          <a:xfrm>
            <a:off x="-39672" y="1340768"/>
            <a:ext cx="9183672" cy="37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34925" y="981075"/>
            <a:ext cx="46815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/>
          <a:stretch>
            <a:fillRect/>
          </a:stretch>
        </p:blipFill>
        <p:spPr bwMode="auto">
          <a:xfrm>
            <a:off x="4932363" y="820738"/>
            <a:ext cx="295275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/>
          <p:cNvSpPr/>
          <p:nvPr/>
        </p:nvSpPr>
        <p:spPr>
          <a:xfrm rot="15284689">
            <a:off x="829469" y="3944144"/>
            <a:ext cx="334963" cy="40957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8263" y="4652963"/>
            <a:ext cx="2681287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grpSp>
        <p:nvGrpSpPr>
          <p:cNvPr id="75783" name="Group 30"/>
          <p:cNvGrpSpPr>
            <a:grpSpLocks/>
          </p:cNvGrpSpPr>
          <p:nvPr/>
        </p:nvGrpSpPr>
        <p:grpSpPr bwMode="auto">
          <a:xfrm>
            <a:off x="7831138" y="333375"/>
            <a:ext cx="1296987" cy="5746750"/>
            <a:chOff x="7831420" y="332656"/>
            <a:chExt cx="1296144" cy="5748086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8381924" y="670873"/>
              <a:ext cx="23798" cy="50049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831420" y="5742526"/>
              <a:ext cx="1296144" cy="338216"/>
            </a:xfrm>
            <a:prstGeom prst="rect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NAC-</a:t>
              </a:r>
              <a:r>
                <a:rPr lang="nb-NO" sz="1600" dirty="0" err="1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NwAC</a:t>
              </a:r>
              <a:endParaRPr lang="nb-NO" sz="160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13579534">
              <a:off x="8037415" y="4985405"/>
              <a:ext cx="555754" cy="659971"/>
            </a:xfrm>
            <a:custGeom>
              <a:avLst/>
              <a:gdLst>
                <a:gd name="connsiteX0" fmla="*/ 723900 w 793557"/>
                <a:gd name="connsiteY0" fmla="*/ 757685 h 757685"/>
                <a:gd name="connsiteX1" fmla="*/ 723900 w 793557"/>
                <a:gd name="connsiteY1" fmla="*/ 33785 h 757685"/>
                <a:gd name="connsiteX2" fmla="*/ 0 w 793557"/>
                <a:gd name="connsiteY2" fmla="*/ 186185 h 7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557" h="757685">
                  <a:moveTo>
                    <a:pt x="723900" y="757685"/>
                  </a:moveTo>
                  <a:cubicBezTo>
                    <a:pt x="784225" y="443360"/>
                    <a:pt x="844550" y="129035"/>
                    <a:pt x="723900" y="33785"/>
                  </a:cubicBezTo>
                  <a:cubicBezTo>
                    <a:pt x="603250" y="-61465"/>
                    <a:pt x="301625" y="62360"/>
                    <a:pt x="0" y="186185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12329" y="332656"/>
              <a:ext cx="988370" cy="338217"/>
            </a:xfrm>
            <a:prstGeom prst="rect">
              <a:avLst/>
            </a:prstGeom>
            <a:solidFill>
              <a:srgbClr val="0070C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ARCTIC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405813" y="5137150"/>
            <a:ext cx="846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 = 0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540448" y="260648"/>
            <a:ext cx="8064000" cy="492443"/>
          </a:xfrm>
        </p:spPr>
        <p:txBody>
          <a:bodyPr/>
          <a:lstStyle/>
          <a:p>
            <a:r>
              <a:rPr lang="en-GB" dirty="0"/>
              <a:t>Circulation of ocean heat </a:t>
            </a:r>
            <a:r>
              <a:rPr lang="en-GB" dirty="0" smtClean="0"/>
              <a:t>anomalies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34925" y="981075"/>
            <a:ext cx="46815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/>
          <a:stretch>
            <a:fillRect/>
          </a:stretch>
        </p:blipFill>
        <p:spPr bwMode="auto">
          <a:xfrm>
            <a:off x="4932363" y="820738"/>
            <a:ext cx="295275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/>
          <p:cNvSpPr/>
          <p:nvPr/>
        </p:nvSpPr>
        <p:spPr>
          <a:xfrm rot="15522421">
            <a:off x="1746251" y="3586162"/>
            <a:ext cx="360362" cy="4048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grpSp>
        <p:nvGrpSpPr>
          <p:cNvPr id="76806" name="Group 30"/>
          <p:cNvGrpSpPr>
            <a:grpSpLocks/>
          </p:cNvGrpSpPr>
          <p:nvPr/>
        </p:nvGrpSpPr>
        <p:grpSpPr bwMode="auto">
          <a:xfrm>
            <a:off x="7831138" y="346075"/>
            <a:ext cx="1296987" cy="5746750"/>
            <a:chOff x="7831420" y="332656"/>
            <a:chExt cx="1296144" cy="5748086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8381924" y="670873"/>
              <a:ext cx="23798" cy="50049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831420" y="5742526"/>
              <a:ext cx="1296144" cy="338216"/>
            </a:xfrm>
            <a:prstGeom prst="rect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NAC-</a:t>
              </a:r>
              <a:r>
                <a:rPr lang="nb-NO" sz="1600" dirty="0" err="1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NwAC</a:t>
              </a:r>
              <a:endParaRPr lang="nb-NO" sz="160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13579534">
              <a:off x="8037415" y="3816733"/>
              <a:ext cx="555754" cy="659971"/>
            </a:xfrm>
            <a:custGeom>
              <a:avLst/>
              <a:gdLst>
                <a:gd name="connsiteX0" fmla="*/ 723900 w 793557"/>
                <a:gd name="connsiteY0" fmla="*/ 757685 h 757685"/>
                <a:gd name="connsiteX1" fmla="*/ 723900 w 793557"/>
                <a:gd name="connsiteY1" fmla="*/ 33785 h 757685"/>
                <a:gd name="connsiteX2" fmla="*/ 0 w 793557"/>
                <a:gd name="connsiteY2" fmla="*/ 186185 h 7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557" h="757685">
                  <a:moveTo>
                    <a:pt x="723900" y="757685"/>
                  </a:moveTo>
                  <a:cubicBezTo>
                    <a:pt x="784225" y="443360"/>
                    <a:pt x="844550" y="129035"/>
                    <a:pt x="723900" y="33785"/>
                  </a:cubicBezTo>
                  <a:cubicBezTo>
                    <a:pt x="603250" y="-61465"/>
                    <a:pt x="301625" y="62360"/>
                    <a:pt x="0" y="186185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12329" y="332656"/>
              <a:ext cx="988370" cy="338217"/>
            </a:xfrm>
            <a:prstGeom prst="rect">
              <a:avLst/>
            </a:prstGeom>
            <a:solidFill>
              <a:srgbClr val="0070C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ARCTIC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405813" y="3933825"/>
            <a:ext cx="846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 = 2 yr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263" y="3500438"/>
            <a:ext cx="2681287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540448" y="260648"/>
            <a:ext cx="8064000" cy="492443"/>
          </a:xfrm>
        </p:spPr>
        <p:txBody>
          <a:bodyPr/>
          <a:lstStyle/>
          <a:p>
            <a:r>
              <a:rPr lang="en-GB" dirty="0"/>
              <a:t>Circulation of ocean heat </a:t>
            </a:r>
            <a:r>
              <a:rPr lang="en-GB" dirty="0" smtClean="0"/>
              <a:t>anomalies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34925" y="981075"/>
            <a:ext cx="46815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/>
          <a:stretch>
            <a:fillRect/>
          </a:stretch>
        </p:blipFill>
        <p:spPr bwMode="auto">
          <a:xfrm>
            <a:off x="4932363" y="820738"/>
            <a:ext cx="295275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/>
          <p:cNvSpPr/>
          <p:nvPr/>
        </p:nvSpPr>
        <p:spPr>
          <a:xfrm rot="13609099">
            <a:off x="2611438" y="2959100"/>
            <a:ext cx="363538" cy="401637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grpSp>
        <p:nvGrpSpPr>
          <p:cNvPr id="77830" name="Group 30"/>
          <p:cNvGrpSpPr>
            <a:grpSpLocks/>
          </p:cNvGrpSpPr>
          <p:nvPr/>
        </p:nvGrpSpPr>
        <p:grpSpPr bwMode="auto">
          <a:xfrm>
            <a:off x="7831138" y="333375"/>
            <a:ext cx="1296987" cy="5746750"/>
            <a:chOff x="7831420" y="332656"/>
            <a:chExt cx="1296144" cy="5748086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8381924" y="670873"/>
              <a:ext cx="23798" cy="50049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831420" y="5742526"/>
              <a:ext cx="1296144" cy="338216"/>
            </a:xfrm>
            <a:prstGeom prst="rect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NAC-</a:t>
              </a:r>
              <a:r>
                <a:rPr lang="nb-NO" sz="1600" dirty="0" err="1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NwAC</a:t>
              </a:r>
              <a:endParaRPr lang="nb-NO" sz="160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13579534">
              <a:off x="8037415" y="2447990"/>
              <a:ext cx="555754" cy="659971"/>
            </a:xfrm>
            <a:custGeom>
              <a:avLst/>
              <a:gdLst>
                <a:gd name="connsiteX0" fmla="*/ 723900 w 793557"/>
                <a:gd name="connsiteY0" fmla="*/ 757685 h 757685"/>
                <a:gd name="connsiteX1" fmla="*/ 723900 w 793557"/>
                <a:gd name="connsiteY1" fmla="*/ 33785 h 757685"/>
                <a:gd name="connsiteX2" fmla="*/ 0 w 793557"/>
                <a:gd name="connsiteY2" fmla="*/ 186185 h 7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557" h="757685">
                  <a:moveTo>
                    <a:pt x="723900" y="757685"/>
                  </a:moveTo>
                  <a:cubicBezTo>
                    <a:pt x="784225" y="443360"/>
                    <a:pt x="844550" y="129035"/>
                    <a:pt x="723900" y="33785"/>
                  </a:cubicBezTo>
                  <a:cubicBezTo>
                    <a:pt x="603250" y="-61465"/>
                    <a:pt x="301625" y="62360"/>
                    <a:pt x="0" y="186185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12329" y="332656"/>
              <a:ext cx="988370" cy="338217"/>
            </a:xfrm>
            <a:prstGeom prst="rect">
              <a:avLst/>
            </a:prstGeom>
            <a:solidFill>
              <a:srgbClr val="0070C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ARCTIC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405813" y="2565400"/>
            <a:ext cx="846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 = 5 yr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263" y="2205038"/>
            <a:ext cx="2681287" cy="1368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40448" y="260648"/>
            <a:ext cx="8064000" cy="492443"/>
          </a:xfrm>
        </p:spPr>
        <p:txBody>
          <a:bodyPr/>
          <a:lstStyle/>
          <a:p>
            <a:r>
              <a:rPr lang="en-GB" dirty="0"/>
              <a:t>Circulation of ocean heat </a:t>
            </a:r>
            <a:r>
              <a:rPr lang="en-GB" dirty="0" smtClean="0"/>
              <a:t>anomalies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34925" y="981075"/>
            <a:ext cx="46815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/>
          <a:stretch>
            <a:fillRect/>
          </a:stretch>
        </p:blipFill>
        <p:spPr bwMode="auto">
          <a:xfrm>
            <a:off x="4932363" y="820738"/>
            <a:ext cx="295275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/>
          <p:cNvSpPr/>
          <p:nvPr/>
        </p:nvSpPr>
        <p:spPr>
          <a:xfrm rot="10800000">
            <a:off x="2987675" y="2349500"/>
            <a:ext cx="360363" cy="4318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grpSp>
        <p:nvGrpSpPr>
          <p:cNvPr id="78854" name="Group 30"/>
          <p:cNvGrpSpPr>
            <a:grpSpLocks/>
          </p:cNvGrpSpPr>
          <p:nvPr/>
        </p:nvGrpSpPr>
        <p:grpSpPr bwMode="auto">
          <a:xfrm>
            <a:off x="7831138" y="333375"/>
            <a:ext cx="1296987" cy="5746750"/>
            <a:chOff x="7831420" y="332656"/>
            <a:chExt cx="1296144" cy="5748086"/>
          </a:xfrm>
        </p:grpSpPr>
        <p:cxnSp>
          <p:nvCxnSpPr>
            <p:cNvPr id="32" name="Straight Arrow Connector 31"/>
            <p:cNvCxnSpPr/>
            <p:nvPr/>
          </p:nvCxnSpPr>
          <p:spPr>
            <a:xfrm flipH="1" flipV="1">
              <a:off x="8381924" y="670873"/>
              <a:ext cx="23798" cy="50049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831420" y="5742526"/>
              <a:ext cx="1296144" cy="338216"/>
            </a:xfrm>
            <a:prstGeom prst="rect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NAC-</a:t>
              </a:r>
              <a:r>
                <a:rPr lang="nb-NO" sz="1600" dirty="0" err="1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NwAC</a:t>
              </a:r>
              <a:endParaRPr lang="nb-NO" sz="160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13579534">
              <a:off x="8040588" y="1223742"/>
              <a:ext cx="555754" cy="659971"/>
            </a:xfrm>
            <a:custGeom>
              <a:avLst/>
              <a:gdLst>
                <a:gd name="connsiteX0" fmla="*/ 723900 w 793557"/>
                <a:gd name="connsiteY0" fmla="*/ 757685 h 757685"/>
                <a:gd name="connsiteX1" fmla="*/ 723900 w 793557"/>
                <a:gd name="connsiteY1" fmla="*/ 33785 h 757685"/>
                <a:gd name="connsiteX2" fmla="*/ 0 w 793557"/>
                <a:gd name="connsiteY2" fmla="*/ 186185 h 7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557" h="757685">
                  <a:moveTo>
                    <a:pt x="723900" y="757685"/>
                  </a:moveTo>
                  <a:cubicBezTo>
                    <a:pt x="784225" y="443360"/>
                    <a:pt x="844550" y="129035"/>
                    <a:pt x="723900" y="33785"/>
                  </a:cubicBezTo>
                  <a:cubicBezTo>
                    <a:pt x="603250" y="-61465"/>
                    <a:pt x="301625" y="62360"/>
                    <a:pt x="0" y="186185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12329" y="332656"/>
              <a:ext cx="988370" cy="338217"/>
            </a:xfrm>
            <a:prstGeom prst="rect">
              <a:avLst/>
            </a:prstGeom>
            <a:solidFill>
              <a:srgbClr val="0070C0"/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600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ARCTIC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405813" y="1341438"/>
            <a:ext cx="846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 = 7 yr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263" y="1052513"/>
            <a:ext cx="2681287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40448" y="260648"/>
            <a:ext cx="8064000" cy="492443"/>
          </a:xfrm>
        </p:spPr>
        <p:txBody>
          <a:bodyPr/>
          <a:lstStyle/>
          <a:p>
            <a:r>
              <a:rPr lang="en-GB" dirty="0"/>
              <a:t>Circulation of ocean heat </a:t>
            </a:r>
            <a:r>
              <a:rPr lang="en-GB" dirty="0" smtClean="0"/>
              <a:t>anomalies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/>
          <a:stretch>
            <a:fillRect/>
          </a:stretch>
        </p:blipFill>
        <p:spPr bwMode="auto">
          <a:xfrm>
            <a:off x="5076057" y="801"/>
            <a:ext cx="3816424" cy="69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20"/>
          <p:cNvSpPr txBox="1">
            <a:spLocks noChangeArrowheads="1"/>
          </p:cNvSpPr>
          <p:nvPr/>
        </p:nvSpPr>
        <p:spPr bwMode="auto">
          <a:xfrm>
            <a:off x="35496" y="3152775"/>
            <a:ext cx="5040313" cy="708025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000">
                <a:latin typeface="Calibri" charset="0"/>
                <a:cs typeface="Calibri" charset="0"/>
              </a:rPr>
              <a:t>Norwegian </a:t>
            </a:r>
            <a:r>
              <a:rPr lang="en-GB" sz="2000" b="1">
                <a:solidFill>
                  <a:srgbClr val="008000"/>
                </a:solidFill>
                <a:latin typeface="Calibri" charset="0"/>
                <a:cs typeface="Calibri" charset="0"/>
              </a:rPr>
              <a:t>SAT</a:t>
            </a:r>
            <a:r>
              <a:rPr lang="en-GB" sz="2000">
                <a:latin typeface="Calibri" charset="0"/>
                <a:cs typeface="Calibri" charset="0"/>
              </a:rPr>
              <a:t>, </a:t>
            </a:r>
            <a:r>
              <a:rPr lang="en-GB" sz="2000" b="1">
                <a:solidFill>
                  <a:srgbClr val="FF9F04"/>
                </a:solidFill>
                <a:latin typeface="Calibri" charset="0"/>
                <a:cs typeface="Calibri" charset="0"/>
              </a:rPr>
              <a:t>precipitation</a:t>
            </a:r>
            <a:r>
              <a:rPr lang="en-GB" sz="2000">
                <a:latin typeface="Calibri" charset="0"/>
                <a:cs typeface="Calibri" charset="0"/>
              </a:rPr>
              <a:t>, and Arctic </a:t>
            </a:r>
            <a:r>
              <a:rPr lang="en-GB" sz="2000" b="1">
                <a:solidFill>
                  <a:srgbClr val="3366FF"/>
                </a:solidFill>
                <a:latin typeface="Calibri" charset="0"/>
                <a:cs typeface="Calibri" charset="0"/>
              </a:rPr>
              <a:t>sea ice</a:t>
            </a:r>
            <a:r>
              <a:rPr lang="en-GB" sz="2000">
                <a:latin typeface="Calibri" charset="0"/>
                <a:cs typeface="Calibri" charset="0"/>
              </a:rPr>
              <a:t> co-vary with Norwegian Sea </a:t>
            </a:r>
            <a:r>
              <a:rPr lang="en-GB" sz="2000" b="1">
                <a:solidFill>
                  <a:srgbClr val="FF0000"/>
                </a:solidFill>
                <a:latin typeface="Calibri" charset="0"/>
                <a:cs typeface="Calibri" charset="0"/>
              </a:rPr>
              <a:t>SST</a:t>
            </a:r>
            <a:r>
              <a:rPr lang="en-GB" sz="2000" b="1">
                <a:solidFill>
                  <a:srgbClr val="000000"/>
                </a:solidFill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496" y="4160838"/>
            <a:ext cx="5040313" cy="1016000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000">
                <a:latin typeface="Calibri" charset="0"/>
                <a:cs typeface="Calibri" charset="0"/>
              </a:rPr>
              <a:t>Climate impacts associated with regional SST anomalies are complementary to those of the </a:t>
            </a:r>
            <a:r>
              <a:rPr lang="en-GB" sz="2000" b="1">
                <a:latin typeface="Calibri" charset="0"/>
                <a:cs typeface="Calibri" charset="0"/>
              </a:rPr>
              <a:t>NAO</a:t>
            </a:r>
            <a:r>
              <a:rPr lang="en-GB" sz="2000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17928"/>
            <a:ext cx="4464496" cy="984885"/>
          </a:xfrm>
        </p:spPr>
        <p:txBody>
          <a:bodyPr/>
          <a:lstStyle/>
          <a:p>
            <a:r>
              <a:rPr lang="en-GB" dirty="0" smtClean="0"/>
              <a:t>Oceanic influence </a:t>
            </a:r>
            <a:r>
              <a:rPr lang="en-GB" dirty="0"/>
              <a:t>on Arctic-Atlantic </a:t>
            </a:r>
            <a:r>
              <a:rPr lang="en-GB" dirty="0" smtClean="0"/>
              <a:t>climate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2437953" y="1162100"/>
            <a:ext cx="1557983" cy="17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91880" y="764704"/>
            <a:ext cx="2016224" cy="10801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05509"/>
            <a:ext cx="84486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-4157"/>
            <a:ext cx="8064000" cy="984885"/>
          </a:xfrm>
        </p:spPr>
        <p:txBody>
          <a:bodyPr/>
          <a:lstStyle/>
          <a:p>
            <a:r>
              <a:rPr lang="en-GB" dirty="0" smtClean="0"/>
              <a:t>Statistical prediction of </a:t>
            </a:r>
            <a:r>
              <a:rPr lang="en-GB" dirty="0" err="1" smtClean="0"/>
              <a:t>pentadal</a:t>
            </a:r>
            <a:r>
              <a:rPr lang="en-GB" dirty="0" smtClean="0"/>
              <a:t> tendency</a:t>
            </a:r>
            <a:br>
              <a:rPr lang="en-GB" dirty="0" smtClean="0"/>
            </a:br>
            <a:r>
              <a:rPr lang="en-GB" dirty="0" smtClean="0"/>
              <a:t>Norwegian surface </a:t>
            </a:r>
            <a:r>
              <a:rPr lang="en-GB" dirty="0"/>
              <a:t>air </a:t>
            </a:r>
            <a:r>
              <a:rPr lang="en-GB" dirty="0" smtClean="0"/>
              <a:t>temperature, 7 years lead</a:t>
            </a:r>
            <a:endParaRPr lang="en-GB" dirty="0"/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3897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2900AC-7638-6745-91C0-7A35AAB40084}" type="slidenum">
              <a:rPr lang="nb-NO" sz="800">
                <a:solidFill>
                  <a:srgbClr val="697078"/>
                </a:solidFill>
              </a:rPr>
              <a:pPr/>
              <a:t>8</a:t>
            </a:fld>
            <a:endParaRPr lang="nb-NO" sz="800">
              <a:solidFill>
                <a:srgbClr val="697078"/>
              </a:solidFill>
            </a:endParaRPr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4914642" y="44767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800" b="1" i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4997" name="TextBox 2"/>
          <p:cNvSpPr txBox="1">
            <a:spLocks noChangeArrowheads="1"/>
          </p:cNvSpPr>
          <p:nvPr/>
        </p:nvSpPr>
        <p:spPr bwMode="auto">
          <a:xfrm>
            <a:off x="827088" y="4462934"/>
            <a:ext cx="7489825" cy="16303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Sign of prediction correct 67% of the time</a:t>
            </a:r>
          </a:p>
          <a:p>
            <a:pPr>
              <a:buFont typeface="Arial" charset="0"/>
              <a:buChar char="•"/>
            </a:pPr>
            <a:endParaRPr lang="en-GB" sz="200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More skillful than random chance and climatology predictions</a:t>
            </a:r>
          </a:p>
          <a:p>
            <a:pPr>
              <a:buFont typeface="Arial" charset="0"/>
              <a:buChar char="•"/>
            </a:pPr>
            <a:endParaRPr lang="en-GB" sz="200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Temperatures above long-term average toward 2020 </a:t>
            </a:r>
          </a:p>
        </p:txBody>
      </p:sp>
      <p:sp>
        <p:nvSpPr>
          <p:cNvPr id="84998" name="TextBox 1"/>
          <p:cNvSpPr txBox="1">
            <a:spLocks noChangeArrowheads="1"/>
          </p:cNvSpPr>
          <p:nvPr/>
        </p:nvSpPr>
        <p:spPr bwMode="auto">
          <a:xfrm>
            <a:off x="900113" y="3357563"/>
            <a:ext cx="15113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1" i="1"/>
              <a:t>r</a:t>
            </a:r>
            <a:r>
              <a:rPr lang="en-GB" sz="2000" b="1"/>
              <a:t> = 0.55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75" y="979760"/>
            <a:ext cx="49053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Box 8"/>
          <p:cNvSpPr txBox="1">
            <a:spLocks noChangeArrowheads="1"/>
          </p:cNvSpPr>
          <p:nvPr/>
        </p:nvSpPr>
        <p:spPr bwMode="auto">
          <a:xfrm>
            <a:off x="3059113" y="1989138"/>
            <a:ext cx="433387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b-NO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540068" y="1047554"/>
            <a:ext cx="1053927" cy="11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900113" y="1730281"/>
            <a:ext cx="2159000" cy="5985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5696" y="1619806"/>
            <a:ext cx="144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7 years lead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592" y="6315075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-4157"/>
            <a:ext cx="8064000" cy="984885"/>
          </a:xfrm>
        </p:spPr>
        <p:txBody>
          <a:bodyPr/>
          <a:lstStyle/>
          <a:p>
            <a:r>
              <a:rPr lang="en-GB" dirty="0" smtClean="0"/>
              <a:t>Statistical prediction of </a:t>
            </a:r>
            <a:r>
              <a:rPr lang="en-GB" dirty="0" err="1" smtClean="0"/>
              <a:t>pentadal</a:t>
            </a:r>
            <a:r>
              <a:rPr lang="en-GB" dirty="0" smtClean="0"/>
              <a:t> tendency</a:t>
            </a:r>
            <a:br>
              <a:rPr lang="en-GB" dirty="0" smtClean="0"/>
            </a:br>
            <a:r>
              <a:rPr lang="en-GB" dirty="0" smtClean="0"/>
              <a:t>Arctic sea ice extent, 10 years lead</a:t>
            </a:r>
            <a:endParaRPr lang="en-GB" dirty="0"/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4914642" y="447675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800" b="1" i="1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75" y="979760"/>
            <a:ext cx="49053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Box 8"/>
          <p:cNvSpPr txBox="1">
            <a:spLocks noChangeArrowheads="1"/>
          </p:cNvSpPr>
          <p:nvPr/>
        </p:nvSpPr>
        <p:spPr bwMode="auto">
          <a:xfrm>
            <a:off x="3059113" y="1989138"/>
            <a:ext cx="433387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27088" y="4513411"/>
            <a:ext cx="7489825" cy="193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More skillful than random chance and climatology predictions</a:t>
            </a:r>
          </a:p>
          <a:p>
            <a:pPr>
              <a:buFont typeface="Arial" charset="0"/>
              <a:buChar char="•"/>
            </a:pPr>
            <a:endParaRPr lang="en-GB" sz="200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Increased ice cover toward 2020</a:t>
            </a:r>
          </a:p>
          <a:p>
            <a:pPr>
              <a:buFont typeface="Arial" charset="0"/>
              <a:buChar char="•"/>
            </a:pPr>
            <a:endParaRPr lang="en-GB" sz="200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Increased sea ice cover toward 2020 related to weaker AMOC and colder SPG (Yeager et al., 2015)</a:t>
            </a: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79388" y="1921594"/>
            <a:ext cx="8870950" cy="2520950"/>
            <a:chOff x="179512" y="1916832"/>
            <a:chExt cx="8870810" cy="2520280"/>
          </a:xfrm>
        </p:grpSpPr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168063"/>
              <a:ext cx="8870810" cy="226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755576" y="3356992"/>
              <a:ext cx="151216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000" b="1" i="1" dirty="0"/>
                <a:t>r</a:t>
              </a:r>
              <a:r>
                <a:rPr lang="en-GB" sz="2000" b="1" dirty="0"/>
                <a:t> = 0.68</a:t>
              </a: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8316416" y="1916832"/>
              <a:ext cx="72008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540068" y="1047554"/>
            <a:ext cx="1053927" cy="11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900113" y="1730281"/>
            <a:ext cx="1151607" cy="5985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35696" y="1619806"/>
            <a:ext cx="1570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10 </a:t>
            </a:r>
            <a:r>
              <a:rPr lang="en-GB" dirty="0"/>
              <a:t>years lead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592" y="6488668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Årthun</a:t>
            </a:r>
            <a:r>
              <a:rPr lang="en-GB" dirty="0"/>
              <a:t> et al. submitted</a:t>
            </a:r>
          </a:p>
        </p:txBody>
      </p:sp>
    </p:spTree>
    <p:extLst>
      <p:ext uri="{BB962C8B-B14F-4D97-AF65-F5344CB8AC3E}">
        <p14:creationId xmlns:p14="http://schemas.microsoft.com/office/powerpoint/2010/main" val="14025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jerknes_PPT">
  <a:themeElements>
    <a:clrScheme name="Bjerknes Centre">
      <a:dk1>
        <a:sysClr val="windowText" lastClr="000000"/>
      </a:dk1>
      <a:lt1>
        <a:sysClr val="window" lastClr="FFFFFF"/>
      </a:lt1>
      <a:dk2>
        <a:srgbClr val="007194"/>
      </a:dk2>
      <a:lt2>
        <a:srgbClr val="8FC8FC"/>
      </a:lt2>
      <a:accent1>
        <a:srgbClr val="007194"/>
      </a:accent1>
      <a:accent2>
        <a:srgbClr val="8FC8FC"/>
      </a:accent2>
      <a:accent3>
        <a:srgbClr val="30A1A5"/>
      </a:accent3>
      <a:accent4>
        <a:srgbClr val="30302F"/>
      </a:accent4>
      <a:accent5>
        <a:srgbClr val="810048"/>
      </a:accent5>
      <a:accent6>
        <a:srgbClr val="CA0045"/>
      </a:accent6>
      <a:hlink>
        <a:srgbClr val="CA0045"/>
      </a:hlink>
      <a:folHlink>
        <a:srgbClr val="81004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jerknes_PPT">
  <a:themeElements>
    <a:clrScheme name="Bjerknes Centre">
      <a:dk1>
        <a:sysClr val="windowText" lastClr="000000"/>
      </a:dk1>
      <a:lt1>
        <a:sysClr val="window" lastClr="FFFFFF"/>
      </a:lt1>
      <a:dk2>
        <a:srgbClr val="007194"/>
      </a:dk2>
      <a:lt2>
        <a:srgbClr val="8FC8FC"/>
      </a:lt2>
      <a:accent1>
        <a:srgbClr val="007194"/>
      </a:accent1>
      <a:accent2>
        <a:srgbClr val="8FC8FC"/>
      </a:accent2>
      <a:accent3>
        <a:srgbClr val="30A1A5"/>
      </a:accent3>
      <a:accent4>
        <a:srgbClr val="30302F"/>
      </a:accent4>
      <a:accent5>
        <a:srgbClr val="810048"/>
      </a:accent5>
      <a:accent6>
        <a:srgbClr val="CA0045"/>
      </a:accent6>
      <a:hlink>
        <a:srgbClr val="CA0045"/>
      </a:hlink>
      <a:folHlink>
        <a:srgbClr val="81004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Bjerknes_PPT</Template>
  <TotalTime>48072</TotalTime>
  <Words>953</Words>
  <Application>Microsoft Macintosh PowerPoint</Application>
  <PresentationFormat>On-screen Show (4:3)</PresentationFormat>
  <Paragraphs>170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Bjerknes_PPT</vt:lpstr>
      <vt:lpstr>1_Bjerknes_PPT</vt:lpstr>
      <vt:lpstr>think-cell Slide</vt:lpstr>
      <vt:lpstr>Developing a climate prediction model for the Arctic: NorCPM</vt:lpstr>
      <vt:lpstr>PowerPoint Presentation</vt:lpstr>
      <vt:lpstr>Circulation of ocean heat anomalies</vt:lpstr>
      <vt:lpstr>Circulation of ocean heat anomalies</vt:lpstr>
      <vt:lpstr>Circulation of ocean heat anomalies</vt:lpstr>
      <vt:lpstr>Circulation of ocean heat anomalies</vt:lpstr>
      <vt:lpstr>Oceanic influence on Arctic-Atlantic climate</vt:lpstr>
      <vt:lpstr>Statistical prediction of pentadal tendency Norwegian surface air temperature, 7 years lead</vt:lpstr>
      <vt:lpstr>Statistical prediction of pentadal tendency Arctic sea ice extent, 10 years lead</vt:lpstr>
      <vt:lpstr>Norwegian Climate Prediction Model (NorCPM) V1</vt:lpstr>
      <vt:lpstr>SST assimilation constrains  large-scale North Atlantic Ocean circulation</vt:lpstr>
      <vt:lpstr>Seasonal prediction skill matching other systems, but initialised only with SST</vt:lpstr>
      <vt:lpstr>Seasonal prediction skill high in Nordic Seas</vt:lpstr>
      <vt:lpstr>NorCPM: Correlation skill for Sea Surface Temperature 1-10 year mean</vt:lpstr>
      <vt:lpstr>NorCPM: ongoing developments</vt:lpstr>
      <vt:lpstr>Development of a climate prediction system for high-latitudes</vt:lpstr>
      <vt:lpstr>PowerPoint Presentation</vt:lpstr>
      <vt:lpstr>Circulation of ocean heat anomalies</vt:lpstr>
      <vt:lpstr>PowerPoint Presentation</vt:lpstr>
      <vt:lpstr>Translating ocean-atmosphere co-variability   into statistical predictions of northern climate</vt:lpstr>
      <vt:lpstr>SST assimilation captures upper ocean heat content variability over large parts of the globe</vt:lpstr>
      <vt:lpstr>PowerPoint Presentation</vt:lpstr>
      <vt:lpstr>Correlation skill for Ocean Heat content (500 m)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Camilla Aadland</dc:creator>
  <cp:lastModifiedBy>Noel Keenlyside</cp:lastModifiedBy>
  <cp:revision>1981</cp:revision>
  <dcterms:created xsi:type="dcterms:W3CDTF">2014-06-25T12:03:13Z</dcterms:created>
  <dcterms:modified xsi:type="dcterms:W3CDTF">2017-01-19T08:17:58Z</dcterms:modified>
</cp:coreProperties>
</file>