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60" r:id="rId4"/>
    <p:sldId id="261" r:id="rId5"/>
    <p:sldId id="270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78CBF-571C-462E-BE28-4B8850626444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A134C-08AB-4B4E-B9E6-60350F98B6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407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C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A134C-08AB-4B4E-B9E6-60350F98B6D8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786075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mtClean="0"/>
              <a:t>C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A134C-08AB-4B4E-B9E6-60350F98B6D8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0341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C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A134C-08AB-4B4E-B9E6-60350F98B6D8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92800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K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A134C-08AB-4B4E-B9E6-60350F98B6D8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73464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K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A134C-08AB-4B4E-B9E6-60350F98B6D8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21953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K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A134C-08AB-4B4E-B9E6-60350F98B6D8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09819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C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A134C-08AB-4B4E-B9E6-60350F98B6D8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04260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C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A134C-08AB-4B4E-B9E6-60350F98B6D8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0883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mtClean="0"/>
              <a:t>C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A134C-08AB-4B4E-B9E6-60350F98B6D8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4466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mtClean="0"/>
              <a:t>C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A134C-08AB-4B4E-B9E6-60350F98B6D8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939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20.01.2017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Project Management </a:t>
            </a:r>
            <a:br>
              <a:rPr lang="de-DE" dirty="0" smtClean="0"/>
            </a:br>
            <a:r>
              <a:rPr lang="de-DE" dirty="0" smtClean="0"/>
              <a:t>Financial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Katrine Sandvad</a:t>
            </a:r>
          </a:p>
          <a:p>
            <a:r>
              <a:rPr lang="de-DE" dirty="0" smtClean="0"/>
              <a:t>Chiara Bearzotti</a:t>
            </a:r>
          </a:p>
          <a:p>
            <a:r>
              <a:rPr lang="de-DE" dirty="0" smtClean="0"/>
              <a:t>(Project Office at DMI)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555776" y="476672"/>
            <a:ext cx="3905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Blue-Action Kick off 18-20 January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146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4900"/>
              <a:t>Open Access </a:t>
            </a:r>
            <a:r>
              <a:rPr lang="de-DE" sz="4900" err="1"/>
              <a:t>to</a:t>
            </a:r>
            <a:r>
              <a:rPr lang="de-DE" sz="4900"/>
              <a:t> </a:t>
            </a:r>
            <a:r>
              <a:rPr lang="de-DE" sz="4900" err="1" smtClean="0"/>
              <a:t>data</a:t>
            </a:r>
            <a:r>
              <a:rPr lang="de-DE" sz="4900" smtClean="0"/>
              <a:t> &amp; </a:t>
            </a:r>
            <a:br>
              <a:rPr lang="de-DE" sz="4900" smtClean="0"/>
            </a:br>
            <a:r>
              <a:rPr lang="de-DE" sz="4900" err="1" smtClean="0"/>
              <a:t>publications</a:t>
            </a:r>
            <a:endParaRPr lang="en-US" sz="49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90" y="1539159"/>
            <a:ext cx="8424936" cy="3661867"/>
          </a:xfrm>
          <a:noFill/>
        </p:spPr>
        <p:txBody>
          <a:bodyPr>
            <a:noAutofit/>
          </a:bodyPr>
          <a:lstStyle/>
          <a:p>
            <a:pPr>
              <a:spcBef>
                <a:spcPts val="688"/>
              </a:spcBef>
              <a:spcAft>
                <a:spcPts val="688"/>
              </a:spcAft>
            </a:pPr>
            <a:r>
              <a:rPr lang="en-US" sz="2400" b="1" smtClean="0"/>
              <a:t>Open </a:t>
            </a:r>
            <a:r>
              <a:rPr lang="en-US" sz="2400" b="1"/>
              <a:t>access to research data</a:t>
            </a:r>
            <a:r>
              <a:rPr lang="en-US" sz="2400"/>
              <a:t> thereby becomes applicable </a:t>
            </a:r>
            <a:r>
              <a:rPr lang="en-US" sz="2400" b="1"/>
              <a:t>by default</a:t>
            </a:r>
            <a:r>
              <a:rPr lang="en-US" sz="2400"/>
              <a:t> in Horizon 2020 </a:t>
            </a:r>
            <a:endParaRPr lang="en-US" sz="2400" smtClean="0"/>
          </a:p>
          <a:p>
            <a:pPr>
              <a:spcBef>
                <a:spcPts val="688"/>
              </a:spcBef>
              <a:spcAft>
                <a:spcPts val="688"/>
              </a:spcAft>
            </a:pPr>
            <a:r>
              <a:rPr lang="en-US" sz="2400" smtClean="0"/>
              <a:t>Partners make </a:t>
            </a:r>
            <a:r>
              <a:rPr lang="en-US" sz="2400"/>
              <a:t>their research data </a:t>
            </a:r>
            <a:r>
              <a:rPr lang="en-US" sz="2400" b="1"/>
              <a:t>findable, accessible, interoperable and reusable </a:t>
            </a:r>
            <a:r>
              <a:rPr lang="en-US" sz="2400"/>
              <a:t>(</a:t>
            </a:r>
            <a:r>
              <a:rPr lang="en-US" sz="2400" b="1"/>
              <a:t>FAIR</a:t>
            </a:r>
            <a:r>
              <a:rPr lang="en-US" sz="2400"/>
              <a:t>), to ensure it is soundly managed </a:t>
            </a:r>
            <a:endParaRPr lang="en-US" sz="2400" smtClean="0"/>
          </a:p>
          <a:p>
            <a:pPr>
              <a:spcBef>
                <a:spcPts val="688"/>
              </a:spcBef>
              <a:spcAft>
                <a:spcPts val="688"/>
              </a:spcAft>
            </a:pPr>
            <a:r>
              <a:rPr lang="en-US" sz="2400"/>
              <a:t>P</a:t>
            </a:r>
            <a:r>
              <a:rPr lang="en-US" sz="2400" smtClean="0"/>
              <a:t>rinciple </a:t>
            </a:r>
            <a:r>
              <a:rPr lang="en-US" sz="2400"/>
              <a:t>"</a:t>
            </a:r>
            <a:r>
              <a:rPr lang="en-US" sz="2400" b="1"/>
              <a:t>as open as possible, as closed as </a:t>
            </a:r>
            <a:r>
              <a:rPr lang="en-US" sz="2400" b="1" smtClean="0"/>
              <a:t>necessary</a:t>
            </a:r>
            <a:r>
              <a:rPr lang="en-US" sz="2400" smtClean="0"/>
              <a:t>“: encouraging </a:t>
            </a:r>
            <a:r>
              <a:rPr lang="en-US" sz="2400"/>
              <a:t>sound data management as an essential part of research best </a:t>
            </a:r>
            <a:r>
              <a:rPr lang="en-US" sz="2400" smtClean="0"/>
              <a:t>practice</a:t>
            </a:r>
            <a:endParaRPr lang="en-US" sz="2400"/>
          </a:p>
          <a:p>
            <a:pPr>
              <a:spcBef>
                <a:spcPts val="688"/>
              </a:spcBef>
              <a:spcAft>
                <a:spcPts val="688"/>
              </a:spcAft>
            </a:pPr>
            <a:r>
              <a:rPr lang="en-US" sz="2400" b="1" smtClean="0"/>
              <a:t>Data </a:t>
            </a:r>
            <a:r>
              <a:rPr lang="en-US" sz="2400" b="1"/>
              <a:t>M</a:t>
            </a:r>
            <a:r>
              <a:rPr lang="en-US" sz="2400" b="1" smtClean="0"/>
              <a:t>anagement Plan </a:t>
            </a:r>
            <a:r>
              <a:rPr lang="en-US" sz="2400" smtClean="0"/>
              <a:t>(D in month 6) +Updates of the Plan with reports to EC in month 18,36, 48 and at project closure</a:t>
            </a:r>
            <a:endParaRPr lang="de-DE" sz="2400"/>
          </a:p>
          <a:p>
            <a:r>
              <a:rPr lang="de-DE" sz="2400"/>
              <a:t> Guidelines on </a:t>
            </a:r>
            <a:r>
              <a:rPr lang="en-US" sz="2400" b="1" smtClean="0"/>
              <a:t>FAIR </a:t>
            </a:r>
            <a:r>
              <a:rPr lang="en-US" sz="2400" b="1"/>
              <a:t>Data Management </a:t>
            </a:r>
            <a:r>
              <a:rPr lang="en-US" sz="2400"/>
              <a:t>in Horizon 2020 </a:t>
            </a:r>
          </a:p>
        </p:txBody>
      </p:sp>
      <p:sp>
        <p:nvSpPr>
          <p:cNvPr id="4" name="Rechteck 3"/>
          <p:cNvSpPr/>
          <p:nvPr/>
        </p:nvSpPr>
        <p:spPr>
          <a:xfrm>
            <a:off x="7380312" y="138336"/>
            <a:ext cx="1512168" cy="91440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smtClean="0">
                <a:solidFill>
                  <a:srgbClr val="FF0000"/>
                </a:solidFill>
              </a:rPr>
              <a:t>NEW</a:t>
            </a:r>
            <a:endParaRPr lang="de-DE" sz="3200" b="1">
              <a:solidFill>
                <a:srgbClr val="FF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83840" y="6363609"/>
            <a:ext cx="80000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rgbClr val="0070C0"/>
                </a:solidFill>
              </a:rPr>
              <a:t>Please pass this slide to your Blue-Action colleagues at home!</a:t>
            </a:r>
          </a:p>
        </p:txBody>
      </p:sp>
    </p:spTree>
    <p:extLst>
      <p:ext uri="{BB962C8B-B14F-4D97-AF65-F5344CB8AC3E}">
        <p14:creationId xmlns:p14="http://schemas.microsoft.com/office/powerpoint/2010/main" val="252120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mtClean="0"/>
              <a:t>Internal </a:t>
            </a:r>
            <a:r>
              <a:rPr lang="de-DE" err="1" smtClean="0"/>
              <a:t>communication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Regular </a:t>
            </a:r>
            <a:r>
              <a:rPr lang="de-DE" err="1" smtClean="0"/>
              <a:t>news</a:t>
            </a:r>
            <a:r>
              <a:rPr lang="de-DE" smtClean="0"/>
              <a:t> </a:t>
            </a:r>
            <a:r>
              <a:rPr lang="de-DE" err="1" smtClean="0"/>
              <a:t>exchange</a:t>
            </a:r>
            <a:r>
              <a:rPr lang="de-DE" smtClean="0"/>
              <a:t> </a:t>
            </a:r>
            <a:r>
              <a:rPr lang="de-DE" err="1" smtClean="0"/>
              <a:t>between</a:t>
            </a:r>
            <a:r>
              <a:rPr lang="de-DE" smtClean="0"/>
              <a:t> all </a:t>
            </a:r>
            <a:r>
              <a:rPr lang="de-DE" err="1" smtClean="0"/>
              <a:t>scientists</a:t>
            </a:r>
            <a:r>
              <a:rPr lang="de-DE" smtClean="0"/>
              <a:t> </a:t>
            </a:r>
            <a:r>
              <a:rPr lang="de-DE" err="1" smtClean="0"/>
              <a:t>and</a:t>
            </a:r>
            <a:r>
              <a:rPr lang="de-DE" smtClean="0"/>
              <a:t> the </a:t>
            </a:r>
            <a:r>
              <a:rPr lang="de-DE" b="1" smtClean="0"/>
              <a:t>Project Office</a:t>
            </a:r>
            <a:r>
              <a:rPr lang="de-DE" smtClean="0"/>
              <a:t>: </a:t>
            </a:r>
            <a:r>
              <a:rPr lang="de-DE" err="1" smtClean="0"/>
              <a:t>keep</a:t>
            </a:r>
            <a:r>
              <a:rPr lang="de-DE" smtClean="0"/>
              <a:t> </a:t>
            </a:r>
            <a:r>
              <a:rPr lang="de-DE" err="1" smtClean="0"/>
              <a:t>regular</a:t>
            </a:r>
            <a:r>
              <a:rPr lang="de-DE" smtClean="0"/>
              <a:t> </a:t>
            </a:r>
            <a:r>
              <a:rPr lang="de-DE" err="1" smtClean="0"/>
              <a:t>contact</a:t>
            </a:r>
            <a:r>
              <a:rPr lang="de-DE" smtClean="0"/>
              <a:t>!</a:t>
            </a:r>
          </a:p>
          <a:p>
            <a:r>
              <a:rPr lang="de-DE"/>
              <a:t>I</a:t>
            </a:r>
            <a:r>
              <a:rPr lang="de-DE" smtClean="0"/>
              <a:t>ntranet </a:t>
            </a:r>
            <a:r>
              <a:rPr lang="de-DE" err="1" smtClean="0"/>
              <a:t>for</a:t>
            </a:r>
            <a:r>
              <a:rPr lang="de-DE" smtClean="0"/>
              <a:t> </a:t>
            </a:r>
            <a:r>
              <a:rPr lang="de-DE" err="1" smtClean="0"/>
              <a:t>archiving</a:t>
            </a:r>
            <a:r>
              <a:rPr lang="de-DE" smtClean="0"/>
              <a:t>/</a:t>
            </a:r>
            <a:r>
              <a:rPr lang="de-DE" err="1" smtClean="0"/>
              <a:t>exchanging</a:t>
            </a:r>
            <a:r>
              <a:rPr lang="de-DE" smtClean="0"/>
              <a:t> </a:t>
            </a:r>
            <a:r>
              <a:rPr lang="de-DE" err="1" smtClean="0"/>
              <a:t>documentation</a:t>
            </a:r>
            <a:endParaRPr lang="de-DE"/>
          </a:p>
          <a:p>
            <a:r>
              <a:rPr lang="de-DE" smtClean="0"/>
              <a:t>Website </a:t>
            </a:r>
          </a:p>
          <a:p>
            <a:pPr marL="0" indent="0">
              <a:buNone/>
            </a:pPr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460374" y="6178888"/>
            <a:ext cx="80000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Please pass this slide to your Blue-Action colleagues at home!</a:t>
            </a:r>
          </a:p>
        </p:txBody>
      </p:sp>
    </p:spTree>
    <p:extLst>
      <p:ext uri="{BB962C8B-B14F-4D97-AF65-F5344CB8AC3E}">
        <p14:creationId xmlns:p14="http://schemas.microsoft.com/office/powerpoint/2010/main" val="281272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02" y="188640"/>
            <a:ext cx="8229600" cy="1143000"/>
          </a:xfrm>
        </p:spPr>
        <p:txBody>
          <a:bodyPr/>
          <a:lstStyle/>
          <a:p>
            <a:pPr algn="l"/>
            <a:r>
              <a:rPr lang="de-DE" smtClean="0"/>
              <a:t>Key </a:t>
            </a:r>
            <a:r>
              <a:rPr lang="de-DE" err="1" smtClean="0"/>
              <a:t>messages</a:t>
            </a:r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72292" y="1196752"/>
            <a:ext cx="8167439" cy="4275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de-DE" altLang="en-US" sz="2500" err="1">
                <a:latin typeface="+mn-lt"/>
              </a:rPr>
              <a:t>Inform</a:t>
            </a:r>
            <a:r>
              <a:rPr lang="de-DE" altLang="en-US" sz="2500">
                <a:latin typeface="+mn-lt"/>
              </a:rPr>
              <a:t> the Project Office </a:t>
            </a:r>
            <a:r>
              <a:rPr lang="de-DE" altLang="en-US" sz="2500" err="1">
                <a:latin typeface="+mn-lt"/>
              </a:rPr>
              <a:t>about</a:t>
            </a:r>
            <a:r>
              <a:rPr lang="de-DE" altLang="en-US" sz="2500">
                <a:latin typeface="+mn-lt"/>
              </a:rPr>
              <a:t> </a:t>
            </a:r>
            <a:r>
              <a:rPr lang="de-DE" altLang="en-US" sz="2500" err="1">
                <a:latin typeface="+mn-lt"/>
              </a:rPr>
              <a:t>your</a:t>
            </a:r>
            <a:r>
              <a:rPr lang="de-DE" altLang="en-US" sz="2500">
                <a:latin typeface="+mn-lt"/>
              </a:rPr>
              <a:t> </a:t>
            </a:r>
            <a:r>
              <a:rPr lang="de-DE" altLang="en-US" sz="2500" err="1">
                <a:latin typeface="+mn-lt"/>
              </a:rPr>
              <a:t>activities</a:t>
            </a:r>
            <a:endParaRPr lang="de-DE" altLang="en-US" sz="2500">
              <a:latin typeface="+mn-lt"/>
            </a:endParaRPr>
          </a:p>
          <a:p>
            <a:pPr marL="342900" indent="-342900" eaLnBrk="1" hangingPunct="1"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de-DE" altLang="en-US" sz="2500" err="1" smtClean="0">
                <a:latin typeface="+mn-lt"/>
              </a:rPr>
              <a:t>Remember</a:t>
            </a:r>
            <a:r>
              <a:rPr lang="de-DE" altLang="en-US" sz="2500" smtClean="0">
                <a:latin typeface="+mn-lt"/>
              </a:rPr>
              <a:t> </a:t>
            </a:r>
            <a:r>
              <a:rPr lang="de-DE" altLang="en-US" sz="2500" err="1">
                <a:latin typeface="+mn-lt"/>
              </a:rPr>
              <a:t>to</a:t>
            </a:r>
            <a:r>
              <a:rPr lang="de-DE" altLang="en-US" sz="2500">
                <a:latin typeface="+mn-lt"/>
              </a:rPr>
              <a:t> </a:t>
            </a:r>
            <a:r>
              <a:rPr lang="de-DE" altLang="en-US" sz="2500" err="1">
                <a:latin typeface="+mn-lt"/>
              </a:rPr>
              <a:t>acknowledge</a:t>
            </a:r>
            <a:r>
              <a:rPr lang="de-DE" altLang="en-US" sz="2500">
                <a:latin typeface="+mn-lt"/>
              </a:rPr>
              <a:t> the EC </a:t>
            </a:r>
            <a:r>
              <a:rPr lang="de-DE" altLang="en-US" sz="2500" err="1">
                <a:latin typeface="+mn-lt"/>
              </a:rPr>
              <a:t>contribution</a:t>
            </a:r>
            <a:r>
              <a:rPr lang="de-DE" altLang="en-US" sz="2500">
                <a:latin typeface="+mn-lt"/>
              </a:rPr>
              <a:t> </a:t>
            </a:r>
            <a:r>
              <a:rPr lang="de-DE" altLang="en-US" sz="2500" b="1" err="1" smtClean="0">
                <a:solidFill>
                  <a:srgbClr val="FF0000"/>
                </a:solidFill>
                <a:latin typeface="+mn-lt"/>
              </a:rPr>
              <a:t>everywhere</a:t>
            </a:r>
            <a:endParaRPr lang="de-DE" altLang="en-US" sz="2500" b="1">
              <a:solidFill>
                <a:srgbClr val="FF0000"/>
              </a:solidFill>
              <a:latin typeface="+mn-lt"/>
            </a:endParaRPr>
          </a:p>
          <a:p>
            <a:pPr marL="342900" indent="-342900" eaLnBrk="1" hangingPunct="1"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de-DE" altLang="en-US" sz="2500" err="1" smtClean="0">
                <a:latin typeface="+mn-lt"/>
              </a:rPr>
              <a:t>Provide</a:t>
            </a:r>
            <a:r>
              <a:rPr lang="de-DE" altLang="en-US" sz="2500" smtClean="0">
                <a:latin typeface="+mn-lt"/>
              </a:rPr>
              <a:t> the Project Office </a:t>
            </a:r>
            <a:r>
              <a:rPr lang="de-DE" altLang="en-US" sz="2500" err="1" smtClean="0">
                <a:latin typeface="+mn-lt"/>
              </a:rPr>
              <a:t>with</a:t>
            </a:r>
            <a:r>
              <a:rPr lang="de-DE" altLang="en-US" sz="2500" smtClean="0">
                <a:latin typeface="+mn-lt"/>
              </a:rPr>
              <a:t> </a:t>
            </a:r>
            <a:r>
              <a:rPr lang="de-DE" altLang="en-US" sz="2500" err="1" smtClean="0">
                <a:latin typeface="+mn-lt"/>
              </a:rPr>
              <a:t>information</a:t>
            </a:r>
            <a:r>
              <a:rPr lang="de-DE" altLang="en-US" sz="2500" smtClean="0">
                <a:latin typeface="+mn-lt"/>
              </a:rPr>
              <a:t> on </a:t>
            </a:r>
            <a:r>
              <a:rPr lang="de-DE" altLang="en-US" sz="2500" err="1" smtClean="0">
                <a:latin typeface="+mn-lt"/>
              </a:rPr>
              <a:t>your</a:t>
            </a:r>
            <a:r>
              <a:rPr lang="de-DE" altLang="en-US" sz="2500" smtClean="0">
                <a:latin typeface="+mn-lt"/>
              </a:rPr>
              <a:t> </a:t>
            </a:r>
            <a:r>
              <a:rPr lang="de-DE" altLang="en-US" sz="2500" err="1" smtClean="0">
                <a:latin typeface="+mn-lt"/>
              </a:rPr>
              <a:t>dissemination</a:t>
            </a:r>
            <a:r>
              <a:rPr lang="de-DE" altLang="en-US" sz="2500" smtClean="0">
                <a:latin typeface="+mn-lt"/>
              </a:rPr>
              <a:t> </a:t>
            </a:r>
            <a:r>
              <a:rPr lang="de-DE" altLang="en-US" sz="2500" err="1" smtClean="0">
                <a:latin typeface="+mn-lt"/>
              </a:rPr>
              <a:t>activity</a:t>
            </a:r>
            <a:r>
              <a:rPr lang="de-DE" altLang="en-US" sz="2500" smtClean="0">
                <a:latin typeface="+mn-lt"/>
              </a:rPr>
              <a:t> (</a:t>
            </a:r>
            <a:r>
              <a:rPr lang="de-DE" altLang="en-US" sz="2500" err="1" smtClean="0">
                <a:latin typeface="+mn-lt"/>
              </a:rPr>
              <a:t>PowerPoints</a:t>
            </a:r>
            <a:r>
              <a:rPr lang="de-DE" altLang="en-US" sz="2500" smtClean="0">
                <a:latin typeface="+mn-lt"/>
              </a:rPr>
              <a:t>, Posters, Reports…)</a:t>
            </a:r>
          </a:p>
          <a:p>
            <a:pPr marL="342900" indent="-342900" eaLnBrk="1" hangingPunct="1"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de-DE" altLang="en-US" sz="2500" smtClean="0">
                <a:latin typeface="+mn-lt"/>
              </a:rPr>
              <a:t>Regular </a:t>
            </a:r>
            <a:r>
              <a:rPr lang="de-DE" altLang="en-US" sz="2500" err="1" smtClean="0">
                <a:latin typeface="+mn-lt"/>
              </a:rPr>
              <a:t>updates</a:t>
            </a:r>
            <a:r>
              <a:rPr lang="de-DE" altLang="en-US" sz="2500" smtClean="0">
                <a:latin typeface="+mn-lt"/>
              </a:rPr>
              <a:t> </a:t>
            </a:r>
            <a:r>
              <a:rPr lang="de-DE" altLang="en-US" sz="2500" err="1" smtClean="0">
                <a:latin typeface="+mn-lt"/>
              </a:rPr>
              <a:t>from</a:t>
            </a:r>
            <a:r>
              <a:rPr lang="de-DE" altLang="en-US" sz="2500" smtClean="0">
                <a:latin typeface="+mn-lt"/>
              </a:rPr>
              <a:t> </a:t>
            </a:r>
            <a:r>
              <a:rPr lang="de-DE" altLang="en-US" sz="2500">
                <a:latin typeface="+mn-lt"/>
              </a:rPr>
              <a:t>P</a:t>
            </a:r>
            <a:r>
              <a:rPr lang="de-DE" altLang="en-US" sz="2500" smtClean="0">
                <a:latin typeface="+mn-lt"/>
              </a:rPr>
              <a:t>roject </a:t>
            </a:r>
            <a:r>
              <a:rPr lang="de-DE" altLang="en-US" sz="2500">
                <a:latin typeface="+mn-lt"/>
              </a:rPr>
              <a:t>O</a:t>
            </a:r>
            <a:r>
              <a:rPr lang="de-DE" altLang="en-US" sz="2500" smtClean="0">
                <a:latin typeface="+mn-lt"/>
              </a:rPr>
              <a:t>ffice will </a:t>
            </a:r>
            <a:r>
              <a:rPr lang="de-DE" altLang="en-US" sz="2500" err="1" smtClean="0">
                <a:latin typeface="+mn-lt"/>
              </a:rPr>
              <a:t>come</a:t>
            </a:r>
            <a:r>
              <a:rPr lang="de-DE" altLang="en-US" sz="2500" smtClean="0">
                <a:latin typeface="+mn-lt"/>
              </a:rPr>
              <a:t> via mail: </a:t>
            </a:r>
            <a:r>
              <a:rPr lang="de-DE" altLang="en-US" sz="2500" err="1" smtClean="0">
                <a:latin typeface="+mn-lt"/>
              </a:rPr>
              <a:t>read</a:t>
            </a:r>
            <a:r>
              <a:rPr lang="de-DE" altLang="en-US" sz="2500" smtClean="0">
                <a:latin typeface="+mn-lt"/>
              </a:rPr>
              <a:t> </a:t>
            </a:r>
            <a:r>
              <a:rPr lang="de-DE" altLang="en-US" sz="2500" err="1" smtClean="0">
                <a:latin typeface="+mn-lt"/>
              </a:rPr>
              <a:t>them</a:t>
            </a:r>
            <a:r>
              <a:rPr lang="de-DE" altLang="en-US" sz="2500" smtClean="0">
                <a:latin typeface="+mn-lt"/>
              </a:rPr>
              <a:t> </a:t>
            </a:r>
            <a:r>
              <a:rPr lang="de-DE" altLang="en-US" sz="2500" err="1" smtClean="0">
                <a:latin typeface="+mn-lt"/>
              </a:rPr>
              <a:t>carefully</a:t>
            </a:r>
            <a:endParaRPr lang="de-DE" altLang="en-US" sz="2500" smtClean="0">
              <a:latin typeface="+mn-lt"/>
            </a:endParaRPr>
          </a:p>
          <a:p>
            <a:pPr marL="342900" indent="-342900" eaLnBrk="1" hangingPunct="1"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de-DE" altLang="en-US" sz="2500" err="1" smtClean="0">
                <a:latin typeface="+mn-lt"/>
              </a:rPr>
              <a:t>Some</a:t>
            </a:r>
            <a:r>
              <a:rPr lang="de-DE" altLang="en-US" sz="2500" smtClean="0">
                <a:latin typeface="+mn-lt"/>
              </a:rPr>
              <a:t> </a:t>
            </a:r>
            <a:r>
              <a:rPr lang="de-DE" altLang="en-US" sz="2500" err="1" smtClean="0">
                <a:latin typeface="+mn-lt"/>
              </a:rPr>
              <a:t>amendments</a:t>
            </a:r>
            <a:r>
              <a:rPr lang="de-DE" altLang="en-US" sz="2500" smtClean="0">
                <a:latin typeface="+mn-lt"/>
              </a:rPr>
              <a:t> will be </a:t>
            </a:r>
            <a:r>
              <a:rPr lang="de-DE" altLang="en-US" sz="2500" err="1" smtClean="0">
                <a:latin typeface="+mn-lt"/>
              </a:rPr>
              <a:t>implemented</a:t>
            </a:r>
            <a:r>
              <a:rPr lang="de-DE" altLang="en-US" sz="2500" smtClean="0">
                <a:latin typeface="+mn-lt"/>
              </a:rPr>
              <a:t> in the </a:t>
            </a:r>
            <a:r>
              <a:rPr lang="de-DE" altLang="en-US" sz="2500" err="1" smtClean="0">
                <a:latin typeface="+mn-lt"/>
              </a:rPr>
              <a:t>next</a:t>
            </a:r>
            <a:r>
              <a:rPr lang="de-DE" altLang="en-US" sz="2500" smtClean="0">
                <a:latin typeface="+mn-lt"/>
              </a:rPr>
              <a:t> </a:t>
            </a:r>
            <a:r>
              <a:rPr lang="de-DE" altLang="en-US" sz="2500" err="1" smtClean="0">
                <a:latin typeface="+mn-lt"/>
              </a:rPr>
              <a:t>few</a:t>
            </a:r>
            <a:r>
              <a:rPr lang="de-DE" altLang="en-US" sz="2500" smtClean="0">
                <a:latin typeface="+mn-lt"/>
              </a:rPr>
              <a:t> </a:t>
            </a:r>
            <a:r>
              <a:rPr lang="de-DE" altLang="en-US" sz="2500" err="1" smtClean="0">
                <a:latin typeface="+mn-lt"/>
              </a:rPr>
              <a:t>months</a:t>
            </a:r>
            <a:r>
              <a:rPr lang="de-DE" altLang="en-US" sz="2500" smtClean="0">
                <a:latin typeface="+mn-lt"/>
              </a:rPr>
              <a:t>: </a:t>
            </a:r>
            <a:r>
              <a:rPr lang="de-DE" altLang="en-US" sz="2500" err="1" smtClean="0">
                <a:latin typeface="+mn-lt"/>
              </a:rPr>
              <a:t>make</a:t>
            </a:r>
            <a:r>
              <a:rPr lang="de-DE" altLang="en-US" sz="2500" smtClean="0">
                <a:latin typeface="+mn-lt"/>
              </a:rPr>
              <a:t> </a:t>
            </a:r>
            <a:r>
              <a:rPr lang="de-DE" altLang="en-US" sz="2500" err="1" smtClean="0">
                <a:latin typeface="+mn-lt"/>
              </a:rPr>
              <a:t>sure</a:t>
            </a:r>
            <a:r>
              <a:rPr lang="de-DE" altLang="en-US" sz="2500" smtClean="0">
                <a:latin typeface="+mn-lt"/>
              </a:rPr>
              <a:t> </a:t>
            </a:r>
            <a:r>
              <a:rPr lang="de-DE" altLang="en-US" sz="2500" err="1" smtClean="0">
                <a:latin typeface="+mn-lt"/>
              </a:rPr>
              <a:t>you</a:t>
            </a:r>
            <a:r>
              <a:rPr lang="de-DE" altLang="en-US" sz="2500" smtClean="0">
                <a:latin typeface="+mn-lt"/>
              </a:rPr>
              <a:t> </a:t>
            </a:r>
            <a:r>
              <a:rPr lang="de-DE" altLang="en-US" sz="2500" err="1" smtClean="0">
                <a:latin typeface="+mn-lt"/>
              </a:rPr>
              <a:t>have</a:t>
            </a:r>
            <a:r>
              <a:rPr lang="de-DE" altLang="en-US" sz="2500" smtClean="0">
                <a:latin typeface="+mn-lt"/>
              </a:rPr>
              <a:t> the </a:t>
            </a:r>
            <a:r>
              <a:rPr lang="de-DE" altLang="en-US" sz="2500" b="1" smtClean="0">
                <a:latin typeface="+mn-lt"/>
              </a:rPr>
              <a:t>final </a:t>
            </a:r>
            <a:r>
              <a:rPr lang="de-DE" altLang="en-US" sz="2500" b="1" err="1" smtClean="0">
                <a:latin typeface="+mn-lt"/>
              </a:rPr>
              <a:t>DoA</a:t>
            </a:r>
            <a:r>
              <a:rPr lang="de-DE" altLang="en-US" sz="2500" b="1" smtClean="0">
                <a:latin typeface="+mn-lt"/>
              </a:rPr>
              <a:t> </a:t>
            </a:r>
            <a:r>
              <a:rPr lang="de-DE" altLang="en-US" sz="2500" smtClean="0">
                <a:latin typeface="+mn-lt"/>
              </a:rPr>
              <a:t>in </a:t>
            </a:r>
            <a:r>
              <a:rPr lang="de-DE" altLang="en-US" sz="2500" err="1" smtClean="0">
                <a:latin typeface="+mn-lt"/>
              </a:rPr>
              <a:t>your</a:t>
            </a:r>
            <a:r>
              <a:rPr lang="de-DE" altLang="en-US" sz="2500" smtClean="0">
                <a:latin typeface="+mn-lt"/>
              </a:rPr>
              <a:t> </a:t>
            </a:r>
            <a:r>
              <a:rPr lang="de-DE" altLang="en-US" sz="2500" err="1" smtClean="0">
                <a:latin typeface="+mn-lt"/>
              </a:rPr>
              <a:t>hands</a:t>
            </a:r>
            <a:endParaRPr lang="de-DE" altLang="en-US" sz="2500" smtClean="0">
              <a:latin typeface="+mn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60374" y="6178888"/>
            <a:ext cx="80000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Please pass this slide to your Blue-Action colleagues at home!</a:t>
            </a:r>
          </a:p>
        </p:txBody>
      </p:sp>
    </p:spTree>
    <p:extLst>
      <p:ext uri="{BB962C8B-B14F-4D97-AF65-F5344CB8AC3E}">
        <p14:creationId xmlns:p14="http://schemas.microsoft.com/office/powerpoint/2010/main" val="8124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U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4665025"/>
            <a:ext cx="1830735" cy="122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/>
          <p:nvPr/>
        </p:nvSpPr>
        <p:spPr>
          <a:xfrm>
            <a:off x="2771800" y="4509120"/>
            <a:ext cx="5616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The Blue-Action project has </a:t>
            </a:r>
            <a:r>
              <a:rPr lang="en-US" sz="2400"/>
              <a:t>received funding from the European Union’s Horizon 2020 research and innovation </a:t>
            </a:r>
            <a:r>
              <a:rPr lang="en-US" sz="2400" err="1" smtClean="0"/>
              <a:t>programme</a:t>
            </a:r>
            <a:r>
              <a:rPr lang="en-US" sz="2400" smtClean="0"/>
              <a:t> under </a:t>
            </a:r>
            <a:r>
              <a:rPr lang="en-US" sz="2400"/>
              <a:t>grant agreement No </a:t>
            </a:r>
            <a:r>
              <a:rPr lang="de-DE" sz="2400" smtClean="0"/>
              <a:t>727852</a:t>
            </a:r>
            <a:endParaRPr lang="en-US" sz="2400"/>
          </a:p>
        </p:txBody>
      </p:sp>
      <p:sp>
        <p:nvSpPr>
          <p:cNvPr id="6" name="Textfeld 5"/>
          <p:cNvSpPr txBox="1"/>
          <p:nvPr/>
        </p:nvSpPr>
        <p:spPr>
          <a:xfrm>
            <a:off x="971600" y="1951965"/>
            <a:ext cx="5845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err="1" smtClean="0"/>
              <a:t>Thank</a:t>
            </a:r>
            <a:r>
              <a:rPr lang="de-DE" sz="3600" b="1" smtClean="0"/>
              <a:t> </a:t>
            </a:r>
            <a:r>
              <a:rPr lang="de-DE" sz="3600" b="1" err="1" smtClean="0"/>
              <a:t>you</a:t>
            </a:r>
            <a:r>
              <a:rPr lang="de-DE" sz="3600" b="1" smtClean="0"/>
              <a:t> </a:t>
            </a:r>
            <a:r>
              <a:rPr lang="de-DE" sz="3600" b="1" err="1" smtClean="0"/>
              <a:t>and</a:t>
            </a:r>
            <a:r>
              <a:rPr lang="de-DE" sz="3600" b="1" smtClean="0"/>
              <a:t> </a:t>
            </a:r>
            <a:r>
              <a:rPr lang="de-DE" sz="3600" b="1" err="1" smtClean="0"/>
              <a:t>keep</a:t>
            </a:r>
            <a:r>
              <a:rPr lang="de-DE" sz="3600" b="1" smtClean="0"/>
              <a:t> in </a:t>
            </a:r>
            <a:r>
              <a:rPr lang="de-DE" sz="3600" b="1" err="1" smtClean="0"/>
              <a:t>touch</a:t>
            </a:r>
            <a:r>
              <a:rPr lang="de-DE" sz="3600" b="1" smtClean="0"/>
              <a:t>!</a:t>
            </a:r>
            <a:endParaRPr lang="de-DE" sz="3600" b="1"/>
          </a:p>
        </p:txBody>
      </p:sp>
    </p:spTree>
    <p:extLst>
      <p:ext uri="{BB962C8B-B14F-4D97-AF65-F5344CB8AC3E}">
        <p14:creationId xmlns:p14="http://schemas.microsoft.com/office/powerpoint/2010/main" val="3955212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Amendment status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a-DK" dirty="0" smtClean="0"/>
              <a:t>Replacing IC3 with ISGlobal</a:t>
            </a:r>
          </a:p>
          <a:p>
            <a:pPr marL="914400" lvl="1" indent="-514350">
              <a:buFont typeface="+mj-lt"/>
              <a:buAutoNum type="arabicPeriod"/>
            </a:pPr>
            <a:r>
              <a:rPr lang="da-DK" dirty="0" smtClean="0"/>
              <a:t>Transfer of budget to new partner</a:t>
            </a:r>
          </a:p>
          <a:p>
            <a:pPr marL="914400" lvl="1" indent="-514350">
              <a:buFont typeface="+mj-lt"/>
              <a:buAutoNum type="arabicPeriod"/>
            </a:pPr>
            <a:r>
              <a:rPr lang="da-DK" dirty="0" smtClean="0"/>
              <a:t>Amendment </a:t>
            </a:r>
            <a:r>
              <a:rPr lang="da-DK" dirty="0"/>
              <a:t>to be approved by </a:t>
            </a:r>
            <a:r>
              <a:rPr lang="da-DK" dirty="0" smtClean="0"/>
              <a:t>EC on February 5</a:t>
            </a:r>
            <a:endParaRPr lang="da-DK" dirty="0"/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Inclusion of Climate-KIC</a:t>
            </a:r>
          </a:p>
          <a:p>
            <a:pPr marL="914400" lvl="1" indent="-514350">
              <a:buFont typeface="+mj-lt"/>
              <a:buAutoNum type="arabicPeriod"/>
            </a:pPr>
            <a:r>
              <a:rPr lang="da-DK" dirty="0" smtClean="0"/>
              <a:t>Split between DTU-AQUA and Climate-KIC</a:t>
            </a:r>
          </a:p>
          <a:p>
            <a:pPr marL="914400" lvl="1" indent="-514350">
              <a:buFont typeface="+mj-lt"/>
              <a:buAutoNum type="arabicPeriod"/>
            </a:pPr>
            <a:r>
              <a:rPr lang="da-DK" dirty="0" smtClean="0"/>
              <a:t>Amendment to be finalised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Inclusion of DNV Japan</a:t>
            </a:r>
          </a:p>
          <a:p>
            <a:pPr marL="914400" lvl="1" indent="-514350">
              <a:buFont typeface="+mj-lt"/>
              <a:buAutoNum type="arabicPeriod"/>
            </a:pPr>
            <a:r>
              <a:rPr lang="da-DK" dirty="0" smtClean="0"/>
              <a:t>Split between DNV GL and DNV Japan</a:t>
            </a:r>
          </a:p>
          <a:p>
            <a:pPr marL="914400" lvl="1" indent="-514350">
              <a:buFont typeface="+mj-lt"/>
              <a:buAutoNum type="arabicPeriod"/>
            </a:pPr>
            <a:r>
              <a:rPr lang="da-DK" dirty="0" smtClean="0"/>
              <a:t>Amendment to be finalised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Prefinancing to Climate-KIC, DNV Japan and ISGlobal is possible when the amendments have been approved by the EC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43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Reports due: Who &gt; to whom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12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2600" b="1" dirty="0" smtClean="0"/>
              <a:t>Contents</a:t>
            </a:r>
          </a:p>
          <a:p>
            <a:r>
              <a:rPr lang="de-DE" sz="2600" dirty="0" smtClean="0"/>
              <a:t>Deliverables : Partner &gt; Coordination (T</a:t>
            </a:r>
            <a:r>
              <a:rPr lang="de-DE" sz="2600" dirty="0"/>
              <a:t>) </a:t>
            </a:r>
            <a:r>
              <a:rPr lang="de-DE" sz="2600" dirty="0" smtClean="0"/>
              <a:t>&gt; EC</a:t>
            </a:r>
            <a:endParaRPr lang="de-DE" sz="2600" dirty="0"/>
          </a:p>
          <a:p>
            <a:r>
              <a:rPr lang="de-DE" sz="2600" dirty="0" smtClean="0"/>
              <a:t>Milestones : </a:t>
            </a:r>
            <a:r>
              <a:rPr lang="de-DE" sz="2600" dirty="0"/>
              <a:t>Partner </a:t>
            </a:r>
            <a:r>
              <a:rPr lang="de-DE" sz="2600" dirty="0" smtClean="0"/>
              <a:t>&gt; Coordination (T</a:t>
            </a:r>
            <a:r>
              <a:rPr lang="de-DE" sz="2600" dirty="0"/>
              <a:t>) &gt; EC</a:t>
            </a:r>
            <a:endParaRPr lang="de-DE" sz="2600" dirty="0" smtClean="0">
              <a:solidFill>
                <a:srgbClr val="FF0000"/>
              </a:solidFill>
            </a:endParaRPr>
          </a:p>
          <a:p>
            <a:r>
              <a:rPr lang="de-DE" sz="2600" dirty="0" smtClean="0"/>
              <a:t>Progress reports</a:t>
            </a:r>
            <a:r>
              <a:rPr lang="en-US" sz="2600" dirty="0" smtClean="0"/>
              <a:t>: WP leader &gt; Coordination (T)</a:t>
            </a:r>
            <a:r>
              <a:rPr lang="de-DE" sz="2600" dirty="0"/>
              <a:t> &gt; EC</a:t>
            </a:r>
            <a:endParaRPr lang="en-US" sz="2600" dirty="0" smtClean="0"/>
          </a:p>
          <a:p>
            <a:r>
              <a:rPr lang="de-DE" sz="2600" dirty="0"/>
              <a:t>Communication activitites: Each </a:t>
            </a:r>
            <a:r>
              <a:rPr lang="de-DE" sz="2600" dirty="0" smtClean="0"/>
              <a:t>scientist </a:t>
            </a:r>
            <a:r>
              <a:rPr lang="de-DE" sz="2600" dirty="0"/>
              <a:t>&gt; WP8 and Project Office &gt; EC</a:t>
            </a:r>
          </a:p>
          <a:p>
            <a:r>
              <a:rPr lang="de-DE" sz="2600" dirty="0"/>
              <a:t>Dissemination activities : Each </a:t>
            </a:r>
            <a:r>
              <a:rPr lang="de-DE" sz="2600" dirty="0" smtClean="0"/>
              <a:t>scientist </a:t>
            </a:r>
            <a:r>
              <a:rPr lang="de-DE" sz="2600" dirty="0"/>
              <a:t>&gt; WP8 and Project Office &gt; EC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smtClean="0"/>
              <a:t>Finances</a:t>
            </a:r>
          </a:p>
          <a:p>
            <a:r>
              <a:rPr lang="de-DE" sz="2600" dirty="0"/>
              <a:t>6-month </a:t>
            </a:r>
            <a:r>
              <a:rPr lang="de-DE" sz="2600" b="1" dirty="0"/>
              <a:t>interim financial </a:t>
            </a:r>
            <a:r>
              <a:rPr lang="de-DE" sz="2600" dirty="0"/>
              <a:t>reports: partner &gt; Project Office (T</a:t>
            </a:r>
            <a:r>
              <a:rPr lang="de-DE" sz="2600" dirty="0" smtClean="0"/>
              <a:t>)</a:t>
            </a:r>
            <a:endParaRPr lang="de-DE" sz="2600" dirty="0"/>
          </a:p>
          <a:p>
            <a:r>
              <a:rPr lang="de-DE" sz="2600" dirty="0" smtClean="0"/>
              <a:t>Financial reports: Each partner &gt; Project Office &gt; EC </a:t>
            </a:r>
          </a:p>
          <a:p>
            <a:endParaRPr lang="de-DE" sz="2600" dirty="0" smtClean="0"/>
          </a:p>
          <a:p>
            <a:pPr marL="0" indent="0">
              <a:buNone/>
            </a:pPr>
            <a:r>
              <a:rPr lang="de-DE" sz="2800" b="1" dirty="0" smtClean="0"/>
              <a:t>(T)= template available in the intranet soon</a:t>
            </a:r>
          </a:p>
        </p:txBody>
      </p:sp>
      <p:sp>
        <p:nvSpPr>
          <p:cNvPr id="4" name="Rechteck 3"/>
          <p:cNvSpPr/>
          <p:nvPr/>
        </p:nvSpPr>
        <p:spPr>
          <a:xfrm>
            <a:off x="460374" y="6178888"/>
            <a:ext cx="80000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Please pass this slide to your Blue-Action colleagues at home!</a:t>
            </a:r>
          </a:p>
        </p:txBody>
      </p:sp>
    </p:spTree>
    <p:extLst>
      <p:ext uri="{BB962C8B-B14F-4D97-AF65-F5344CB8AC3E}">
        <p14:creationId xmlns:p14="http://schemas.microsoft.com/office/powerpoint/2010/main" val="3681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864096"/>
          </a:xfrm>
        </p:spPr>
        <p:txBody>
          <a:bodyPr/>
          <a:lstStyle/>
          <a:p>
            <a:pPr algn="l"/>
            <a:r>
              <a:rPr lang="de-DE" dirty="0" smtClean="0"/>
              <a:t> Interim Financial Reports to DMI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616624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 smtClean="0"/>
              <a:t>Every six months to track progress in the project </a:t>
            </a:r>
          </a:p>
          <a:p>
            <a:pPr marL="0" indent="0">
              <a:buNone/>
            </a:pPr>
            <a:r>
              <a:rPr lang="de-DE" sz="2400" dirty="0" smtClean="0"/>
              <a:t>In terms of:</a:t>
            </a:r>
          </a:p>
          <a:p>
            <a:r>
              <a:rPr lang="de-DE" sz="2400" dirty="0" smtClean="0"/>
              <a:t>budget allocated</a:t>
            </a:r>
            <a:r>
              <a:rPr lang="de-DE" sz="2400" dirty="0"/>
              <a:t> </a:t>
            </a:r>
            <a:r>
              <a:rPr lang="de-DE" sz="2400" dirty="0" smtClean="0"/>
              <a:t>vs spent (plan vs actuals)</a:t>
            </a:r>
            <a:endParaRPr lang="de-DE" sz="2400" dirty="0"/>
          </a:p>
          <a:p>
            <a:r>
              <a:rPr lang="de-DE" sz="2400" dirty="0" smtClean="0"/>
              <a:t>Person-months </a:t>
            </a:r>
            <a:r>
              <a:rPr lang="de-DE" sz="2400" dirty="0"/>
              <a:t>(plan vs actuals)</a:t>
            </a:r>
          </a:p>
          <a:p>
            <a:r>
              <a:rPr lang="de-DE" sz="2400" dirty="0" smtClean="0"/>
              <a:t>Positions field: how many human resources are allocated?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Who: </a:t>
            </a:r>
            <a:r>
              <a:rPr lang="de-DE" sz="2400" b="1" dirty="0" smtClean="0"/>
              <a:t>each partner institution</a:t>
            </a:r>
          </a:p>
          <a:p>
            <a:pPr marL="0" indent="0">
              <a:buNone/>
            </a:pPr>
            <a:r>
              <a:rPr lang="en-US" sz="2400" dirty="0"/>
              <a:t>When: </a:t>
            </a:r>
            <a:r>
              <a:rPr lang="en-US" sz="2400" b="1" dirty="0" smtClean="0"/>
              <a:t>on a six-month basis</a:t>
            </a:r>
            <a:endParaRPr lang="en-US" sz="2400" dirty="0" smtClean="0"/>
          </a:p>
          <a:p>
            <a:pPr marL="0" indent="0">
              <a:buNone/>
            </a:pPr>
            <a:r>
              <a:rPr lang="de-DE" sz="2400" dirty="0" smtClean="0"/>
              <a:t>Delivery to: </a:t>
            </a:r>
            <a:r>
              <a:rPr lang="de-DE" sz="2400" b="1" dirty="0" smtClean="0"/>
              <a:t>DMI </a:t>
            </a:r>
            <a:r>
              <a:rPr lang="de-DE" sz="2400" dirty="0" smtClean="0"/>
              <a:t>(</a:t>
            </a:r>
            <a:r>
              <a:rPr lang="en-US" sz="2400" dirty="0" smtClean="0"/>
              <a:t>Katrine and Chiara) </a:t>
            </a:r>
            <a:r>
              <a:rPr lang="de-DE" sz="2400" dirty="0" smtClean="0"/>
              <a:t>with full details</a:t>
            </a:r>
          </a:p>
          <a:p>
            <a:pPr marL="0" indent="0">
              <a:buNone/>
            </a:pPr>
            <a:r>
              <a:rPr lang="en-US" sz="2400" dirty="0" smtClean="0"/>
              <a:t>Template</a:t>
            </a:r>
            <a:r>
              <a:rPr lang="en-US" sz="2400" dirty="0"/>
              <a:t>: available in the intranet soon</a:t>
            </a:r>
            <a:endParaRPr lang="de-DE" sz="2400" dirty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Please pass this slide to your financial officer at home!</a:t>
            </a:r>
            <a:endParaRPr lang="en-US" sz="2400" b="1" dirty="0">
              <a:solidFill>
                <a:srgbClr val="0070C0"/>
              </a:solidFill>
            </a:endParaRPr>
          </a:p>
          <a:p>
            <a:endParaRPr lang="de-DE" sz="2400" dirty="0" smtClean="0"/>
          </a:p>
        </p:txBody>
      </p:sp>
      <p:sp>
        <p:nvSpPr>
          <p:cNvPr id="4" name="Rechteck 3"/>
          <p:cNvSpPr/>
          <p:nvPr/>
        </p:nvSpPr>
        <p:spPr>
          <a:xfrm>
            <a:off x="7220324" y="836712"/>
            <a:ext cx="1512168" cy="91440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rgbClr val="FF0000"/>
                </a:solidFill>
              </a:rPr>
              <a:t>NEW</a:t>
            </a:r>
            <a:endParaRPr lang="de-DE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42900"/>
            <a:ext cx="7704856" cy="11430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Time table for financial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reporting</a:t>
            </a:r>
            <a:endParaRPr lang="da-DK" dirty="0"/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202528"/>
              </p:ext>
            </p:extLst>
          </p:nvPr>
        </p:nvGraphicFramePr>
        <p:xfrm>
          <a:off x="467544" y="1844824"/>
          <a:ext cx="7668851" cy="4717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032"/>
                <a:gridCol w="3527672"/>
                <a:gridCol w="1687147"/>
              </a:tblGrid>
              <a:tr h="482454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Period covered</a:t>
                      </a:r>
                      <a:endParaRPr lang="da-D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Deadline</a:t>
                      </a:r>
                    </a:p>
                  </a:txBody>
                  <a:tcPr marL="9525" marR="9525" marT="9525" marB="0" anchor="b"/>
                </a:tc>
              </a:tr>
              <a:tr h="482454">
                <a:tc>
                  <a:txBody>
                    <a:bodyPr/>
                    <a:lstStyle/>
                    <a:p>
                      <a:pPr algn="l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Interim Period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01/12/2016 - 31/05/2017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30-06-2017</a:t>
                      </a:r>
                    </a:p>
                  </a:txBody>
                  <a:tcPr marL="9525" marR="9525" marT="9525" marB="0" anchor="b"/>
                </a:tc>
              </a:tr>
              <a:tr h="482454">
                <a:tc>
                  <a:txBody>
                    <a:bodyPr/>
                    <a:lstStyle/>
                    <a:p>
                      <a:pPr algn="l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Interim Period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01/06/2017 - 30/11/2017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01-01-2018</a:t>
                      </a:r>
                      <a:endParaRPr lang="da-D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2454">
                <a:tc>
                  <a:txBody>
                    <a:bodyPr/>
                    <a:lstStyle/>
                    <a:p>
                      <a:pPr algn="l" fontAlgn="b"/>
                      <a:r>
                        <a:rPr lang="da-D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Reporting Period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01/12/2016 - 31/05/2018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30-06-2018</a:t>
                      </a:r>
                    </a:p>
                  </a:txBody>
                  <a:tcPr marL="9525" marR="9525" marT="9525" marB="0" anchor="b"/>
                </a:tc>
              </a:tr>
              <a:tr h="482454">
                <a:tc>
                  <a:txBody>
                    <a:bodyPr/>
                    <a:lstStyle/>
                    <a:p>
                      <a:pPr algn="l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Interim Period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01/06/2018 - 30/11/2018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01-01-2019</a:t>
                      </a:r>
                      <a:endParaRPr lang="da-DK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82454">
                <a:tc>
                  <a:txBody>
                    <a:bodyPr/>
                    <a:lstStyle/>
                    <a:p>
                      <a:pPr algn="l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Interim Period 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01/12/2018 - 31/05/2019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30-06-2019</a:t>
                      </a:r>
                    </a:p>
                  </a:txBody>
                  <a:tcPr marL="9525" marR="9525" marT="9525" marB="0" anchor="b"/>
                </a:tc>
              </a:tr>
              <a:tr h="482454">
                <a:tc>
                  <a:txBody>
                    <a:bodyPr/>
                    <a:lstStyle/>
                    <a:p>
                      <a:pPr algn="l" fontAlgn="b"/>
                      <a:r>
                        <a:rPr lang="da-D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Reporting Period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01/06/2018 - 30/11/2019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01-01-2020</a:t>
                      </a:r>
                      <a:endParaRPr lang="da-D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2454">
                <a:tc>
                  <a:txBody>
                    <a:bodyPr/>
                    <a:lstStyle/>
                    <a:p>
                      <a:pPr algn="l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Interim Period 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01/12/2019 - 31/05/2020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30-06-2020</a:t>
                      </a:r>
                    </a:p>
                  </a:txBody>
                  <a:tcPr marL="9525" marR="9525" marT="9525" marB="0" anchor="b"/>
                </a:tc>
              </a:tr>
              <a:tr h="482454">
                <a:tc>
                  <a:txBody>
                    <a:bodyPr/>
                    <a:lstStyle/>
                    <a:p>
                      <a:pPr algn="l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Interim Period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01/06/2020 - 30/11/2020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01-01-2021</a:t>
                      </a:r>
                      <a:endParaRPr lang="da-DK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38438">
                <a:tc>
                  <a:txBody>
                    <a:bodyPr/>
                    <a:lstStyle/>
                    <a:p>
                      <a:pPr algn="l" fontAlgn="b"/>
                      <a:r>
                        <a:rPr lang="da-D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Reporting Period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01/12/2019 - 28/02/2021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31-03-2021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Rechteck 3"/>
          <p:cNvSpPr/>
          <p:nvPr/>
        </p:nvSpPr>
        <p:spPr>
          <a:xfrm>
            <a:off x="7486571" y="332656"/>
            <a:ext cx="1512168" cy="91440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rgbClr val="FF0000"/>
                </a:solidFill>
              </a:rPr>
              <a:t>NEW</a:t>
            </a:r>
            <a:endParaRPr lang="de-DE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63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864096"/>
          </a:xfrm>
        </p:spPr>
        <p:txBody>
          <a:bodyPr/>
          <a:lstStyle/>
          <a:p>
            <a:pPr algn="l"/>
            <a:r>
              <a:rPr lang="de-DE" dirty="0" smtClean="0"/>
              <a:t> Eligibility of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616624"/>
          </a:xfrm>
          <a:noFill/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Personnel costs:</a:t>
            </a:r>
          </a:p>
          <a:p>
            <a:pPr lvl="1" indent="-342900"/>
            <a:r>
              <a:rPr lang="en-US" sz="2400" dirty="0" smtClean="0"/>
              <a:t>Recruitment of new research staff compliant to Art. 32 GA requirements</a:t>
            </a:r>
            <a:r>
              <a:rPr lang="en-US" sz="2400" dirty="0"/>
              <a:t> </a:t>
            </a:r>
            <a:endParaRPr lang="en-US" sz="2400" dirty="0" smtClean="0"/>
          </a:p>
          <a:p>
            <a:pPr lvl="1" indent="-342900"/>
            <a:r>
              <a:rPr lang="de-DE" sz="2400" dirty="0" smtClean="0"/>
              <a:t>Reporting </a:t>
            </a:r>
            <a:r>
              <a:rPr lang="en-GB" sz="2400" dirty="0" smtClean="0"/>
              <a:t>of</a:t>
            </a:r>
            <a:r>
              <a:rPr lang="de-DE" sz="2400" dirty="0" smtClean="0"/>
              <a:t> costs</a:t>
            </a:r>
            <a:r>
              <a:rPr lang="de-DE" sz="2400" dirty="0"/>
              <a:t> </a:t>
            </a:r>
            <a:r>
              <a:rPr lang="de-DE" sz="2400" dirty="0" smtClean="0"/>
              <a:t>–  new rules November 2016: harmonisation at partner level</a:t>
            </a:r>
            <a:endParaRPr lang="de-DE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b="1" dirty="0" smtClean="0"/>
              <a:t>Subcontracting/outsourcing of activities</a:t>
            </a:r>
            <a:r>
              <a:rPr lang="de-DE" dirty="0" smtClean="0"/>
              <a:t>: not foreseen</a:t>
            </a:r>
          </a:p>
          <a:p>
            <a:pPr marL="0" indent="0">
              <a:buNone/>
            </a:pPr>
            <a:r>
              <a:rPr lang="de-DE" sz="3200" b="1" dirty="0" smtClean="0"/>
              <a:t>Other direct costs </a:t>
            </a:r>
          </a:p>
          <a:p>
            <a:pPr lvl="1"/>
            <a:r>
              <a:rPr lang="de-DE" sz="2400" dirty="0" smtClean="0"/>
              <a:t>Travel</a:t>
            </a:r>
          </a:p>
          <a:p>
            <a:pPr lvl="1"/>
            <a:r>
              <a:rPr lang="de-DE" sz="2400" dirty="0" smtClean="0"/>
              <a:t>Equipment</a:t>
            </a:r>
          </a:p>
          <a:p>
            <a:pPr lvl="1"/>
            <a:r>
              <a:rPr lang="de-DE" sz="2400" dirty="0" smtClean="0"/>
              <a:t>Other services = ask the Project Office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In general: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Costs must be </a:t>
            </a:r>
            <a:r>
              <a:rPr lang="en-US" sz="2800" b="1" dirty="0" smtClean="0">
                <a:solidFill>
                  <a:srgbClr val="C00000"/>
                </a:solidFill>
              </a:rPr>
              <a:t>actual (i.e. registered in the accounts)</a:t>
            </a:r>
            <a:endParaRPr lang="en-U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Costs must be documented (otherwise, they never </a:t>
            </a:r>
            <a:r>
              <a:rPr lang="en-US" sz="2800" b="1" dirty="0" smtClean="0">
                <a:solidFill>
                  <a:srgbClr val="C00000"/>
                </a:solidFill>
              </a:rPr>
              <a:t>incurred!)</a:t>
            </a:r>
            <a:endParaRPr lang="en-U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2800" b="1" dirty="0" smtClean="0">
                <a:solidFill>
                  <a:srgbClr val="C00000"/>
                </a:solidFill>
              </a:rPr>
              <a:t>Costs must be reported by each </a:t>
            </a:r>
            <a:r>
              <a:rPr lang="de-DE" sz="2800" b="1" dirty="0">
                <a:solidFill>
                  <a:srgbClr val="C00000"/>
                </a:solidFill>
              </a:rPr>
              <a:t>partner, at WP </a:t>
            </a:r>
            <a:r>
              <a:rPr lang="de-DE" sz="2800" b="1" dirty="0" smtClean="0">
                <a:solidFill>
                  <a:srgbClr val="C00000"/>
                </a:solidFill>
              </a:rPr>
              <a:t>level</a:t>
            </a:r>
            <a:endParaRPr lang="de-DE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Please </a:t>
            </a:r>
            <a:r>
              <a:rPr lang="en-US" sz="2400" b="1" dirty="0">
                <a:solidFill>
                  <a:srgbClr val="0070C0"/>
                </a:solidFill>
              </a:rPr>
              <a:t>pass this slide to your financial officer at home!</a:t>
            </a:r>
          </a:p>
          <a:p>
            <a:pPr marL="0" indent="0">
              <a:buNone/>
            </a:pPr>
            <a:endParaRPr lang="de-DE" sz="2800" b="1" dirty="0" smtClean="0">
              <a:solidFill>
                <a:srgbClr val="FF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7236296" y="404664"/>
            <a:ext cx="1512168" cy="91440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rgbClr val="FF0000"/>
                </a:solidFill>
              </a:rPr>
              <a:t>NEW</a:t>
            </a:r>
            <a:endParaRPr lang="de-DE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68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864096"/>
          </a:xfrm>
        </p:spPr>
        <p:txBody>
          <a:bodyPr>
            <a:noAutofit/>
          </a:bodyPr>
          <a:lstStyle/>
          <a:p>
            <a:pPr algn="l"/>
            <a:r>
              <a:rPr lang="de-DE" dirty="0"/>
              <a:t>Dissemination </a:t>
            </a:r>
            <a:r>
              <a:rPr lang="de-DE" dirty="0" smtClean="0"/>
              <a:t>activities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7" y="1340768"/>
            <a:ext cx="8568952" cy="5179242"/>
          </a:xfrm>
        </p:spPr>
        <p:txBody>
          <a:bodyPr>
            <a:noAutofit/>
          </a:bodyPr>
          <a:lstStyle/>
          <a:p>
            <a:r>
              <a:rPr lang="en-US" sz="2800" dirty="0" smtClean="0"/>
              <a:t>Online database of the European Commission</a:t>
            </a:r>
          </a:p>
          <a:p>
            <a:r>
              <a:rPr lang="de-DE" sz="2800" dirty="0"/>
              <a:t>Tracking of dissemination activity is mandatory (contractual requirement)</a:t>
            </a:r>
          </a:p>
          <a:p>
            <a:r>
              <a:rPr lang="de-DE" sz="2800" dirty="0" smtClean="0"/>
              <a:t>When: </a:t>
            </a:r>
            <a:r>
              <a:rPr lang="de-DE" sz="2800" dirty="0"/>
              <a:t>Continuously</a:t>
            </a:r>
          </a:p>
          <a:p>
            <a:r>
              <a:rPr lang="de-DE" sz="2800" dirty="0" smtClean="0"/>
              <a:t>Delivery to: Project Office </a:t>
            </a:r>
          </a:p>
          <a:p>
            <a:endParaRPr lang="de-DE" sz="2800" dirty="0"/>
          </a:p>
          <a:p>
            <a:endParaRPr lang="de-DE" sz="2800" dirty="0" smtClean="0"/>
          </a:p>
          <a:p>
            <a:pPr marL="0" indent="0">
              <a:buNone/>
            </a:pPr>
            <a:r>
              <a:rPr lang="en-US" sz="2800" b="1" dirty="0">
                <a:solidFill>
                  <a:srgbClr val="0070C0"/>
                </a:solidFill>
              </a:rPr>
              <a:t>Please pass this slide to your </a:t>
            </a:r>
            <a:r>
              <a:rPr lang="en-US" sz="2800" b="1" dirty="0" smtClean="0">
                <a:solidFill>
                  <a:srgbClr val="0070C0"/>
                </a:solidFill>
              </a:rPr>
              <a:t>Blue-Action colleagues at </a:t>
            </a:r>
            <a:r>
              <a:rPr lang="en-US" sz="2800" b="1" dirty="0">
                <a:solidFill>
                  <a:srgbClr val="0070C0"/>
                </a:solidFill>
              </a:rPr>
              <a:t>home!</a:t>
            </a:r>
          </a:p>
          <a:p>
            <a:endParaRPr lang="de-DE" sz="2800" dirty="0" smtClean="0"/>
          </a:p>
          <a:p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32011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Type of activities + Audiences</a:t>
            </a:r>
            <a:endParaRPr lang="en-US" dirty="0"/>
          </a:p>
        </p:txBody>
      </p:sp>
      <p:sp>
        <p:nvSpPr>
          <p:cNvPr id="5" name="Rechteck 1"/>
          <p:cNvSpPr>
            <a:spLocks noChangeArrowheads="1"/>
          </p:cNvSpPr>
          <p:nvPr/>
        </p:nvSpPr>
        <p:spPr bwMode="auto">
          <a:xfrm>
            <a:off x="251520" y="980728"/>
            <a:ext cx="5040560" cy="563231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Organisation </a:t>
            </a:r>
            <a:r>
              <a:rPr lang="en-GB" dirty="0"/>
              <a:t>of a </a:t>
            </a:r>
            <a:r>
              <a:rPr lang="en-GB" dirty="0" smtClean="0"/>
              <a:t>Conference</a:t>
            </a:r>
            <a:endParaRPr lang="en-GB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Participation in </a:t>
            </a:r>
            <a:r>
              <a:rPr lang="en-GB" dirty="0"/>
              <a:t>a </a:t>
            </a:r>
            <a:r>
              <a:rPr lang="en-GB" dirty="0" smtClean="0"/>
              <a:t>conference</a:t>
            </a:r>
            <a:endParaRPr lang="en-GB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Organisation </a:t>
            </a:r>
            <a:r>
              <a:rPr lang="en-GB" dirty="0"/>
              <a:t>of a </a:t>
            </a:r>
            <a:r>
              <a:rPr lang="en-GB" dirty="0" smtClean="0"/>
              <a:t>workshop</a:t>
            </a:r>
            <a:endParaRPr lang="en-GB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Participation in </a:t>
            </a:r>
            <a:r>
              <a:rPr lang="en-GB" dirty="0"/>
              <a:t>a </a:t>
            </a:r>
            <a:r>
              <a:rPr lang="en-GB" dirty="0" smtClean="0"/>
              <a:t>workshop</a:t>
            </a:r>
            <a:endParaRPr lang="en-GB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Participation in </a:t>
            </a:r>
            <a:r>
              <a:rPr lang="en-GB" dirty="0"/>
              <a:t>an event other than a conference or </a:t>
            </a:r>
            <a:r>
              <a:rPr lang="en-GB" dirty="0" smtClean="0"/>
              <a:t>workshop</a:t>
            </a:r>
            <a:endParaRPr lang="en-GB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Participation </a:t>
            </a:r>
            <a:r>
              <a:rPr lang="en-GB" dirty="0"/>
              <a:t>in activities organised jointly with other H2020 project(s</a:t>
            </a:r>
            <a:r>
              <a:rPr lang="en-GB" dirty="0" smtClean="0"/>
              <a:t>)</a:t>
            </a:r>
            <a:endParaRPr lang="en-GB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Video/film</a:t>
            </a:r>
            <a:endParaRPr lang="en-GB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Press release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Non-scientific </a:t>
            </a:r>
            <a:r>
              <a:rPr lang="en-GB" dirty="0"/>
              <a:t>and non-peer reviewed publications (popularised </a:t>
            </a:r>
            <a:r>
              <a:rPr lang="en-GB" dirty="0" smtClean="0"/>
              <a:t>publications</a:t>
            </a:r>
            <a:r>
              <a:rPr lang="en-GB" dirty="0"/>
              <a:t>)</a:t>
            </a:r>
            <a:endParaRPr lang="en-GB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Exhibition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Flyers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Training</a:t>
            </a:r>
            <a:r>
              <a:rPr lang="en-GB" i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Social media</a:t>
            </a:r>
            <a:r>
              <a:rPr lang="en-GB" i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Communication </a:t>
            </a:r>
            <a:r>
              <a:rPr lang="en-GB" dirty="0"/>
              <a:t>campaign (e.g radio, TV</a:t>
            </a:r>
            <a:r>
              <a:rPr lang="en-GB" dirty="0" smtClean="0"/>
              <a:t>)</a:t>
            </a:r>
            <a:endParaRPr lang="en-GB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Brokerage event</a:t>
            </a:r>
            <a:endParaRPr lang="en-GB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Pitch event</a:t>
            </a:r>
            <a:r>
              <a:rPr lang="en-GB" i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Trade fair</a:t>
            </a:r>
            <a:endParaRPr lang="en-GB" i="1" dirty="0" smtClean="0"/>
          </a:p>
        </p:txBody>
      </p:sp>
      <p:sp>
        <p:nvSpPr>
          <p:cNvPr id="3" name="Rechteck 2"/>
          <p:cNvSpPr/>
          <p:nvPr/>
        </p:nvSpPr>
        <p:spPr>
          <a:xfrm>
            <a:off x="5514880" y="1125938"/>
            <a:ext cx="3449608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Scientific </a:t>
            </a:r>
            <a:r>
              <a:rPr lang="en-GB" dirty="0"/>
              <a:t>Community (higher education, Research</a:t>
            </a:r>
            <a:r>
              <a:rPr lang="en-GB" dirty="0" smtClean="0"/>
              <a:t>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Industry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Civil Society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General Public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Policy makers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Medias</a:t>
            </a:r>
            <a:r>
              <a:rPr lang="en-GB" i="1" dirty="0" smtClean="0"/>
              <a:t>, </a:t>
            </a:r>
            <a:r>
              <a:rPr lang="en-GB" dirty="0" smtClean="0"/>
              <a:t>Investors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Customers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18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Acknowledging the EU contribution</a:t>
            </a:r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81025" y="1311226"/>
            <a:ext cx="8167439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375"/>
              </a:spcBef>
            </a:pPr>
            <a:r>
              <a:rPr lang="de-DE" altLang="en-US" sz="2400">
                <a:latin typeface="+mn-lt"/>
                <a:cs typeface="+mn-cs"/>
              </a:rPr>
              <a:t>A</a:t>
            </a:r>
            <a:r>
              <a:rPr lang="de-DE" altLang="en-US" sz="2400" smtClean="0">
                <a:latin typeface="+mn-lt"/>
                <a:cs typeface="+mn-cs"/>
              </a:rPr>
              <a:t> </a:t>
            </a:r>
            <a:r>
              <a:rPr lang="de-DE" altLang="en-US" sz="2400" dirty="0">
                <a:latin typeface="+mn-lt"/>
                <a:cs typeface="+mn-cs"/>
              </a:rPr>
              <a:t>contractual obligation set by </a:t>
            </a:r>
            <a:r>
              <a:rPr lang="de-DE" altLang="en-US" sz="2400">
                <a:latin typeface="+mn-lt"/>
                <a:cs typeface="+mn-cs"/>
              </a:rPr>
              <a:t>the </a:t>
            </a:r>
            <a:r>
              <a:rPr lang="de-DE" altLang="en-US" sz="2400" smtClean="0">
                <a:latin typeface="+mn-lt"/>
                <a:cs typeface="+mn-cs"/>
              </a:rPr>
              <a:t>Grant Agreement </a:t>
            </a:r>
            <a:r>
              <a:rPr lang="de-DE" altLang="en-US" sz="2400" dirty="0">
                <a:latin typeface="+mn-lt"/>
                <a:cs typeface="+mn-cs"/>
              </a:rPr>
              <a:t>with the EC: </a:t>
            </a:r>
            <a:r>
              <a:rPr lang="de-DE" altLang="en-US" sz="2400">
                <a:latin typeface="+mn-lt"/>
                <a:cs typeface="+mn-cs"/>
              </a:rPr>
              <a:t>Non </a:t>
            </a:r>
            <a:r>
              <a:rPr lang="de-DE" altLang="en-US" sz="2400" smtClean="0">
                <a:latin typeface="+mn-lt"/>
                <a:cs typeface="+mn-cs"/>
              </a:rPr>
              <a:t>compliance = </a:t>
            </a:r>
            <a:r>
              <a:rPr lang="de-DE" altLang="en-US" sz="2400" dirty="0" err="1">
                <a:latin typeface="+mn-lt"/>
                <a:cs typeface="+mn-cs"/>
              </a:rPr>
              <a:t>reduction</a:t>
            </a:r>
            <a:r>
              <a:rPr lang="de-DE" altLang="en-US" sz="2400">
                <a:latin typeface="+mn-lt"/>
                <a:cs typeface="+mn-cs"/>
              </a:rPr>
              <a:t> </a:t>
            </a:r>
            <a:r>
              <a:rPr lang="de-DE" altLang="en-US" sz="2400" err="1">
                <a:latin typeface="+mn-lt"/>
                <a:cs typeface="+mn-cs"/>
              </a:rPr>
              <a:t>of</a:t>
            </a:r>
            <a:r>
              <a:rPr lang="de-DE" altLang="en-US" sz="2400">
                <a:latin typeface="+mn-lt"/>
                <a:cs typeface="+mn-cs"/>
              </a:rPr>
              <a:t> the </a:t>
            </a:r>
            <a:r>
              <a:rPr lang="de-DE" altLang="en-US" sz="2400" err="1">
                <a:latin typeface="+mn-lt"/>
                <a:cs typeface="+mn-cs"/>
              </a:rPr>
              <a:t>grant</a:t>
            </a:r>
            <a:r>
              <a:rPr lang="de-DE" altLang="en-US" sz="2400">
                <a:latin typeface="+mn-lt"/>
                <a:cs typeface="+mn-cs"/>
              </a:rPr>
              <a:t> </a:t>
            </a:r>
            <a:r>
              <a:rPr lang="de-DE" altLang="en-US" sz="2400" err="1">
                <a:latin typeface="+mn-lt"/>
                <a:cs typeface="+mn-cs"/>
              </a:rPr>
              <a:t>by</a:t>
            </a:r>
            <a:r>
              <a:rPr lang="de-DE" altLang="en-US" sz="2400">
                <a:latin typeface="+mn-lt"/>
                <a:cs typeface="+mn-cs"/>
              </a:rPr>
              <a:t> the </a:t>
            </a:r>
            <a:r>
              <a:rPr lang="de-DE" altLang="en-US" sz="2400" smtClean="0">
                <a:latin typeface="+mn-lt"/>
                <a:cs typeface="+mn-cs"/>
              </a:rPr>
              <a:t>EC.</a:t>
            </a:r>
          </a:p>
        </p:txBody>
      </p:sp>
      <p:pic>
        <p:nvPicPr>
          <p:cNvPr id="4" name="Picture 6" descr="EU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2996952"/>
            <a:ext cx="1830735" cy="122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635896" y="265868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smtClean="0"/>
              <a:t>“The Blue-Action  project has </a:t>
            </a:r>
            <a:r>
              <a:rPr lang="en-US" sz="2400"/>
              <a:t>received funding from the European Union’s Horizon 2020 research and innovation </a:t>
            </a:r>
            <a:r>
              <a:rPr lang="en-US" sz="2400" err="1" smtClean="0"/>
              <a:t>programme</a:t>
            </a:r>
            <a:r>
              <a:rPr lang="en-US" sz="2400" smtClean="0"/>
              <a:t> under </a:t>
            </a:r>
            <a:r>
              <a:rPr lang="en-US" sz="2400"/>
              <a:t>grant agreement No </a:t>
            </a:r>
            <a:r>
              <a:rPr lang="de-DE" sz="2400" smtClean="0"/>
              <a:t>727852“</a:t>
            </a:r>
            <a:endParaRPr lang="en-US" sz="240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946376" y="3305016"/>
            <a:ext cx="68951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altLang="en-US" sz="6000" b="1">
                <a:solidFill>
                  <a:schemeClr val="tx1"/>
                </a:solidFill>
              </a:rPr>
              <a:t>+</a:t>
            </a:r>
            <a:endParaRPr lang="en-US" altLang="en-US" sz="6000" b="1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2810" y="5179745"/>
            <a:ext cx="76327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88"/>
              </a:spcBef>
              <a:spcAft>
                <a:spcPts val="688"/>
              </a:spcAft>
              <a:defRPr/>
            </a:pPr>
            <a:r>
              <a:rPr lang="en-GB" sz="2400">
                <a:solidFill>
                  <a:srgbClr val="000000"/>
                </a:solidFill>
              </a:rPr>
              <a:t>Apply </a:t>
            </a:r>
            <a:r>
              <a:rPr lang="en-GB" sz="2400" smtClean="0">
                <a:solidFill>
                  <a:srgbClr val="000000"/>
                </a:solidFill>
              </a:rPr>
              <a:t>these </a:t>
            </a:r>
            <a:r>
              <a:rPr lang="en-GB" sz="2400">
                <a:solidFill>
                  <a:srgbClr val="000000"/>
                </a:solidFill>
              </a:rPr>
              <a:t> </a:t>
            </a:r>
            <a:r>
              <a:rPr lang="en-GB" sz="2400" smtClean="0">
                <a:solidFill>
                  <a:srgbClr val="000000"/>
                </a:solidFill>
              </a:rPr>
              <a:t>to your PowerPoint presentations, Posters, Articles </a:t>
            </a:r>
            <a:r>
              <a:rPr lang="en-GB" sz="2400">
                <a:solidFill>
                  <a:srgbClr val="000000"/>
                </a:solidFill>
              </a:rPr>
              <a:t>(scientific </a:t>
            </a:r>
            <a:r>
              <a:rPr lang="en-GB" sz="2400" smtClean="0">
                <a:solidFill>
                  <a:srgbClr val="000000"/>
                </a:solidFill>
              </a:rPr>
              <a:t>publications), Reports….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" name="AutoShape 2" descr="https://redmine.dkrz.de/attachments/download/2236/esiways_logo_type_grey_left_smaller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hteck 10"/>
          <p:cNvSpPr/>
          <p:nvPr/>
        </p:nvSpPr>
        <p:spPr>
          <a:xfrm>
            <a:off x="460374" y="6178888"/>
            <a:ext cx="80000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Please pass this slide to your Blue-Action colleagues at home!</a:t>
            </a:r>
          </a:p>
        </p:txBody>
      </p:sp>
    </p:spTree>
    <p:extLst>
      <p:ext uri="{BB962C8B-B14F-4D97-AF65-F5344CB8AC3E}">
        <p14:creationId xmlns:p14="http://schemas.microsoft.com/office/powerpoint/2010/main" val="371628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926</Words>
  <Application>Microsoft Office PowerPoint</Application>
  <PresentationFormat>Skærmshow (4:3)</PresentationFormat>
  <Paragraphs>173</Paragraphs>
  <Slides>13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Larissa-Design</vt:lpstr>
      <vt:lpstr>Project Management  Financial management</vt:lpstr>
      <vt:lpstr>Amendment status</vt:lpstr>
      <vt:lpstr>Reports due: Who &gt; to whom </vt:lpstr>
      <vt:lpstr> Interim Financial Reports to DMI</vt:lpstr>
      <vt:lpstr>Time table for financial  reporting</vt:lpstr>
      <vt:lpstr> Eligibility of costs</vt:lpstr>
      <vt:lpstr>Dissemination activities database</vt:lpstr>
      <vt:lpstr>Type of activities + Audiences</vt:lpstr>
      <vt:lpstr>Acknowledging the EU contribution</vt:lpstr>
      <vt:lpstr>Open Access to data &amp;  publications</vt:lpstr>
      <vt:lpstr>Internal communication</vt:lpstr>
      <vt:lpstr>Key messages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managment – financial management</dc:title>
  <dc:creator>Chiara Beazotti</dc:creator>
  <cp:lastModifiedBy>Katrine Sandvad</cp:lastModifiedBy>
  <cp:revision>29</cp:revision>
  <dcterms:created xsi:type="dcterms:W3CDTF">2017-01-12T11:43:19Z</dcterms:created>
  <dcterms:modified xsi:type="dcterms:W3CDTF">2017-01-20T08:10:15Z</dcterms:modified>
</cp:coreProperties>
</file>