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4" r:id="rId5"/>
    <p:sldId id="263" r:id="rId6"/>
    <p:sldId id="258" r:id="rId7"/>
    <p:sldId id="266" r:id="rId8"/>
    <p:sldId id="267" r:id="rId9"/>
    <p:sldId id="265" r:id="rId10"/>
    <p:sldId id="25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4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6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1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1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0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2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2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7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0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F61F-F42D-4932-92D7-16BE13CAE1A7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B026-0AE2-46A4-BFCC-593DF7064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1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1/Arctic_Ocean_location_map.svg/512px-Arctic_Ocean_location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22" y="188640"/>
            <a:ext cx="4280618" cy="42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38164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WP 8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Communication &amp; Dissemination Plan &amp; Activities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Raeanne</a:t>
            </a:r>
            <a:r>
              <a:rPr lang="en-GB" dirty="0" smtClean="0">
                <a:solidFill>
                  <a:schemeClr val="bg1"/>
                </a:solidFill>
              </a:rPr>
              <a:t> Miller (SRSL / SAMS)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Peter </a:t>
            </a:r>
            <a:r>
              <a:rPr lang="en-GB" dirty="0" err="1" smtClean="0">
                <a:solidFill>
                  <a:schemeClr val="bg1"/>
                </a:solidFill>
              </a:rPr>
              <a:t>Vangsbo</a:t>
            </a:r>
            <a:r>
              <a:rPr lang="en-GB" dirty="0" smtClean="0">
                <a:solidFill>
                  <a:schemeClr val="bg1"/>
                </a:solidFill>
              </a:rPr>
              <a:t> (Climate-KIC)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550" y="6608385"/>
            <a:ext cx="502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By </a:t>
            </a:r>
            <a:r>
              <a:rPr lang="en-GB" sz="1200" dirty="0" err="1" smtClean="0">
                <a:solidFill>
                  <a:schemeClr val="bg1"/>
                </a:solidFill>
              </a:rPr>
              <a:t>Tentotwo</a:t>
            </a:r>
            <a:r>
              <a:rPr lang="en-GB" sz="1200" dirty="0" smtClean="0">
                <a:solidFill>
                  <a:schemeClr val="bg1"/>
                </a:solidFill>
              </a:rPr>
              <a:t> [CC BY-SA 3.0 (http://creativecommons.org/licenses/by-sa/3.0)]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WP Communication - ideas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WP Communications – Slack? Other tools?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Blog – short, punchy contributions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Network – pieces in other newsletters (e.g. WOC, other science programmes)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5720"/>
            <a:ext cx="6516216" cy="27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9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Business, stakeholder engagement, &amp; economic growth: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Climate KIC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2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Social Media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1026"/>
            <a:ext cx="3870002" cy="32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63109"/>
            <a:ext cx="4052689" cy="30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1" y="4728034"/>
            <a:ext cx="5008414" cy="20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72803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@BG10BlueAction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#</a:t>
            </a:r>
            <a:r>
              <a:rPr lang="en-GB" sz="2800" dirty="0" err="1" smtClean="0">
                <a:solidFill>
                  <a:schemeClr val="bg1"/>
                </a:solidFill>
              </a:rPr>
              <a:t>BlueAction</a:t>
            </a:r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#</a:t>
            </a:r>
            <a:r>
              <a:rPr lang="en-GB" sz="2800" dirty="0" err="1" smtClean="0">
                <a:solidFill>
                  <a:schemeClr val="bg1"/>
                </a:solidFill>
              </a:rPr>
              <a:t>ModellingMondays</a:t>
            </a:r>
            <a:r>
              <a:rPr lang="en-GB" sz="2800" dirty="0" smtClean="0">
                <a:solidFill>
                  <a:schemeClr val="bg1"/>
                </a:solidFill>
              </a:rPr>
              <a:t>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5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Blue Action - Engagement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1497170"/>
            <a:ext cx="4409256" cy="4320480"/>
            <a:chOff x="3707904" y="3157736"/>
            <a:chExt cx="3473152" cy="3295600"/>
          </a:xfrm>
        </p:grpSpPr>
        <p:sp>
          <p:nvSpPr>
            <p:cNvPr id="6" name="Oval 5"/>
            <p:cNvSpPr/>
            <p:nvPr/>
          </p:nvSpPr>
          <p:spPr>
            <a:xfrm>
              <a:off x="3707904" y="3157736"/>
              <a:ext cx="3473152" cy="32956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355976" y="4221088"/>
              <a:ext cx="2232248" cy="2189584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4896036" y="5013176"/>
              <a:ext cx="1332148" cy="1397496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4068" y="5445224"/>
              <a:ext cx="972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</a:rPr>
                <a:t>WP5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056" y="4509120"/>
              <a:ext cx="972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</a:rPr>
                <a:t>WP6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7154" y="3429000"/>
              <a:ext cx="972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</a:rPr>
                <a:t>WP8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48065" y="1852792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WP8 – Dissemination, Amplification, Larger Audience</a:t>
            </a:r>
            <a:r>
              <a:rPr lang="en-GB" sz="2400" dirty="0" smtClean="0">
                <a:solidFill>
                  <a:schemeClr val="bg1"/>
                </a:solidFill>
              </a:rPr>
              <a:t> (Policymakers, Citizens, Industry, Stakeholder Engagement)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WP6 – Research Clusters </a:t>
            </a:r>
            <a:r>
              <a:rPr lang="en-GB" sz="2400" dirty="0" smtClean="0">
                <a:solidFill>
                  <a:schemeClr val="bg1"/>
                </a:solidFill>
              </a:rPr>
              <a:t>– share best practise &amp;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WP5 – Case studies </a:t>
            </a:r>
            <a:r>
              <a:rPr lang="en-GB" sz="2400" dirty="0" smtClean="0">
                <a:solidFill>
                  <a:schemeClr val="bg1"/>
                </a:solidFill>
              </a:rPr>
              <a:t>– co-design of climate services with stakeholder groups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3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Blue Action - Engagement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1497170"/>
            <a:ext cx="4409256" cy="4320480"/>
            <a:chOff x="3707904" y="3157736"/>
            <a:chExt cx="3473152" cy="3295600"/>
          </a:xfrm>
        </p:grpSpPr>
        <p:sp>
          <p:nvSpPr>
            <p:cNvPr id="6" name="Oval 5"/>
            <p:cNvSpPr/>
            <p:nvPr/>
          </p:nvSpPr>
          <p:spPr>
            <a:xfrm>
              <a:off x="3707904" y="3157736"/>
              <a:ext cx="3473152" cy="32956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355976" y="4221088"/>
              <a:ext cx="2232248" cy="2189584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4896036" y="5013176"/>
              <a:ext cx="1332148" cy="1397496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4068" y="5445224"/>
              <a:ext cx="972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</a:rPr>
                <a:t>WP5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056" y="4509120"/>
              <a:ext cx="972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</a:rPr>
                <a:t>WP6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7154" y="3429000"/>
              <a:ext cx="972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</a:rPr>
                <a:t>WP8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52120" y="30689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WP 1-4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3168990" y="2348880"/>
            <a:ext cx="2483130" cy="107402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87824" y="3575304"/>
            <a:ext cx="2664296" cy="3647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68990" y="3776846"/>
            <a:ext cx="2483130" cy="106215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6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Our Plan – First 3 Months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Internal communication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Intranet for internal communication &amp; project management – </a:t>
            </a:r>
            <a:r>
              <a:rPr lang="en-GB" dirty="0" err="1" smtClean="0">
                <a:solidFill>
                  <a:schemeClr val="bg1"/>
                </a:solidFill>
              </a:rPr>
              <a:t>RedMine</a:t>
            </a:r>
            <a:endParaRPr lang="en-GB" dirty="0" smtClean="0">
              <a:solidFill>
                <a:schemeClr val="bg1"/>
              </a:solidFill>
            </a:endParaRP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Document storage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Project Management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2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Next 3 Months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Develop Communication &amp; Dissemination Plan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Who needs to know about our science and other activities?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How will they use it?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Business growth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Policymaking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Awareness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Further research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Learning – higher education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On </a:t>
            </a:r>
            <a:r>
              <a:rPr lang="en-GB" smtClean="0">
                <a:solidFill>
                  <a:schemeClr val="bg1"/>
                </a:solidFill>
              </a:rPr>
              <a:t>what timeframe?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Target Audiences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103741"/>
              </p:ext>
            </p:extLst>
          </p:nvPr>
        </p:nvGraphicFramePr>
        <p:xfrm>
          <a:off x="251520" y="1628800"/>
          <a:ext cx="8568951" cy="492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715434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Who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Why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How</a:t>
                      </a:r>
                      <a:endParaRPr lang="en-GB" sz="3200" dirty="0"/>
                    </a:p>
                  </a:txBody>
                  <a:tcPr/>
                </a:tc>
              </a:tr>
              <a:tr h="7154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Project Partners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Ensure an effective &amp; integrated project, keep all partners actively involved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Intranet, meetings,</a:t>
                      </a:r>
                      <a:r>
                        <a:rPr lang="en-GB" baseline="0" dirty="0" smtClean="0"/>
                        <a:t> webinars, etc.</a:t>
                      </a:r>
                      <a:endParaRPr lang="en-GB" dirty="0"/>
                    </a:p>
                  </a:txBody>
                  <a:tcPr/>
                </a:tc>
              </a:tr>
              <a:tr h="102204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European &amp; international initiatives (YOPP, Copernicus,</a:t>
                      </a:r>
                      <a:r>
                        <a:rPr lang="en-GB" b="1" baseline="0" dirty="0" smtClean="0"/>
                        <a:t> EU </a:t>
                      </a:r>
                      <a:r>
                        <a:rPr lang="en-GB" b="1" baseline="0" dirty="0" err="1" smtClean="0"/>
                        <a:t>PolarNet</a:t>
                      </a:r>
                      <a:r>
                        <a:rPr lang="en-GB" b="1" baseline="0" dirty="0" smtClean="0"/>
                        <a:t>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Share resources, address</a:t>
                      </a:r>
                      <a:r>
                        <a:rPr lang="en-GB" baseline="0" dirty="0" smtClean="0"/>
                        <a:t> open science questions, develop shared understanding &amp; collaboration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Joint-activities</a:t>
                      </a:r>
                      <a:r>
                        <a:rPr lang="en-GB" baseline="0" dirty="0" smtClean="0"/>
                        <a:t> &amp; seminars, contribution to deliverables</a:t>
                      </a:r>
                      <a:endParaRPr lang="en-GB" dirty="0"/>
                    </a:p>
                  </a:txBody>
                  <a:tcPr/>
                </a:tc>
              </a:tr>
              <a:tr h="7154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Higher education &amp; training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Ensure</a:t>
                      </a:r>
                      <a:r>
                        <a:rPr lang="en-GB" baseline="0" dirty="0" smtClean="0"/>
                        <a:t> knowledge is passed on, improve professional 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Training sessions, webinars, summer</a:t>
                      </a:r>
                      <a:r>
                        <a:rPr lang="en-GB" baseline="0" dirty="0" smtClean="0"/>
                        <a:t> schools, existing networks</a:t>
                      </a:r>
                      <a:endParaRPr lang="en-GB" dirty="0"/>
                    </a:p>
                  </a:txBody>
                  <a:tcPr/>
                </a:tc>
              </a:tr>
              <a:tr h="7154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Public &amp; wider society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Project</a:t>
                      </a:r>
                      <a:r>
                        <a:rPr lang="en-GB" baseline="0" dirty="0" smtClean="0"/>
                        <a:t> visibility, ensure societal benefit, raise awareness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Social media, website, lectures, press, media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41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Target Audiences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013290"/>
              </p:ext>
            </p:extLst>
          </p:nvPr>
        </p:nvGraphicFramePr>
        <p:xfrm>
          <a:off x="251520" y="1628800"/>
          <a:ext cx="8568951" cy="475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715434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Who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Why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How</a:t>
                      </a:r>
                      <a:endParaRPr lang="en-GB" sz="3200" dirty="0"/>
                    </a:p>
                  </a:txBody>
                  <a:tcPr/>
                </a:tc>
              </a:tr>
              <a:tr h="7154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Governments, policymakers, EC services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Inform policy, provide tools for</a:t>
                      </a:r>
                      <a:r>
                        <a:rPr lang="en-GB" baseline="0" dirty="0" smtClean="0"/>
                        <a:t> greater understanding of Arctic  climate &amp; weather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Policy briefings, face-to-face</a:t>
                      </a:r>
                      <a:r>
                        <a:rPr lang="en-GB" baseline="0" dirty="0" smtClean="0"/>
                        <a:t> contact through existing groups</a:t>
                      </a:r>
                      <a:endParaRPr lang="en-GB" dirty="0"/>
                    </a:p>
                  </a:txBody>
                  <a:tcPr/>
                </a:tc>
              </a:tr>
              <a:tr h="102204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Indigenous communities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Dialogue,</a:t>
                      </a:r>
                      <a:r>
                        <a:rPr lang="en-GB" baseline="0" dirty="0" smtClean="0"/>
                        <a:t> feedback, ensure societal benefit, raise awareness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Societal Engagement</a:t>
                      </a:r>
                      <a:r>
                        <a:rPr lang="en-GB" baseline="0" dirty="0" smtClean="0"/>
                        <a:t> Group</a:t>
                      </a:r>
                      <a:endParaRPr lang="en-GB" dirty="0"/>
                    </a:p>
                  </a:txBody>
                  <a:tcPr/>
                </a:tc>
              </a:tr>
              <a:tr h="7154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Environmental NGOs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Dialogue,</a:t>
                      </a:r>
                      <a:r>
                        <a:rPr lang="en-GB" baseline="0" dirty="0" smtClean="0"/>
                        <a:t> encouraging uptake of results for societal 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Societal Engagement Group</a:t>
                      </a:r>
                      <a:endParaRPr lang="en-GB" dirty="0"/>
                    </a:p>
                  </a:txBody>
                  <a:tcPr/>
                </a:tc>
              </a:tr>
              <a:tr h="7154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Business sector end users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Ensure</a:t>
                      </a:r>
                      <a:r>
                        <a:rPr lang="en-GB" baseline="0" dirty="0" smtClean="0"/>
                        <a:t> outcomes are relevant and useable and can be taken up as products &amp; services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Case studies, reports, meetings,</a:t>
                      </a:r>
                      <a:r>
                        <a:rPr lang="en-GB" baseline="0" dirty="0" smtClean="0"/>
                        <a:t> reports, protection of IP – more from Peter!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47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Next 3 Months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Develop Communication &amp; Dissemination Plan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Map our network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Other initiatives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Think tanks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Steering groups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Associations</a:t>
            </a:r>
          </a:p>
          <a:p>
            <a:pPr lvl="2"/>
            <a:r>
              <a:rPr lang="en-GB" dirty="0" err="1" smtClean="0">
                <a:solidFill>
                  <a:schemeClr val="bg1"/>
                </a:solidFill>
              </a:rPr>
              <a:t>etc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Network Tree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16" y="2348880"/>
            <a:ext cx="4353025" cy="41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9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413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WP 8  Communication &amp; Dissemination Plan &amp; Activities</vt:lpstr>
      <vt:lpstr>Social Media</vt:lpstr>
      <vt:lpstr>Blue Action - Engagement</vt:lpstr>
      <vt:lpstr>Blue Action - Engagement</vt:lpstr>
      <vt:lpstr>Our Plan – First 3 Months</vt:lpstr>
      <vt:lpstr>Next 3 Months</vt:lpstr>
      <vt:lpstr>Target Audiences</vt:lpstr>
      <vt:lpstr>Target Audiences</vt:lpstr>
      <vt:lpstr>Next 3 Months</vt:lpstr>
      <vt:lpstr>WP Communication - ideas</vt:lpstr>
      <vt:lpstr>Business, stakeholder engagement, &amp; economic growth:  Climate KIC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8  Communication &amp; Dissemination Plan &amp; Activities</dc:title>
  <dc:creator>Raeanne Miller</dc:creator>
  <cp:lastModifiedBy>Raeanne Miller</cp:lastModifiedBy>
  <cp:revision>7</cp:revision>
  <dcterms:created xsi:type="dcterms:W3CDTF">2017-01-20T07:53:06Z</dcterms:created>
  <dcterms:modified xsi:type="dcterms:W3CDTF">2017-01-20T08:42:15Z</dcterms:modified>
</cp:coreProperties>
</file>