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936" r:id="rId2"/>
    <p:sldId id="1293" r:id="rId3"/>
    <p:sldId id="1296" r:id="rId4"/>
    <p:sldId id="1307" r:id="rId5"/>
    <p:sldId id="1291" r:id="rId6"/>
    <p:sldId id="1322" r:id="rId7"/>
    <p:sldId id="1308" r:id="rId8"/>
    <p:sldId id="1300" r:id="rId9"/>
    <p:sldId id="1303" r:id="rId10"/>
    <p:sldId id="1305" r:id="rId11"/>
    <p:sldId id="1301" r:id="rId12"/>
    <p:sldId id="1323" r:id="rId13"/>
    <p:sldId id="1324" r:id="rId14"/>
    <p:sldId id="1325" r:id="rId15"/>
    <p:sldId id="1329" r:id="rId16"/>
    <p:sldId id="1327" r:id="rId17"/>
    <p:sldId id="1302" r:id="rId18"/>
  </p:sldIdLst>
  <p:sldSz cx="9144000" cy="6858000" type="screen4x3"/>
  <p:notesSz cx="6997700" cy="92837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Ju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3F4A"/>
    <a:srgbClr val="1F1F1F"/>
    <a:srgbClr val="254C5A"/>
    <a:srgbClr val="3F60CC"/>
    <a:srgbClr val="AFC5CC"/>
    <a:srgbClr val="FDFF05"/>
    <a:srgbClr val="178EFF"/>
    <a:srgbClr val="2B9BFF"/>
    <a:srgbClr val="0776FF"/>
    <a:srgbClr val="12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51" autoAdjust="0"/>
  </p:normalViewPr>
  <p:slideViewPr>
    <p:cSldViewPr>
      <p:cViewPr>
        <p:scale>
          <a:sx n="100" d="100"/>
          <a:sy n="100" d="100"/>
        </p:scale>
        <p:origin x="-18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55" y="-67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E1221BB-35DA-1543-B447-87177E64D6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8500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1663"/>
            <a:ext cx="51308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2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63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- Long year </a:t>
            </a:r>
            <a:r>
              <a:rPr lang="de-DE">
                <a:sym typeface="Wingdings"/>
              </a:rPr>
              <a:t>; core period from mid-2017 to mid-2019</a:t>
            </a:r>
          </a:p>
          <a:p>
            <a:pPr marL="0" indent="0">
              <a:buFontTx/>
              <a:buNone/>
            </a:pPr>
            <a:r>
              <a:rPr lang="de-DE"/>
              <a:t>- Example 1: Intensive observing periods: (i) more observations needed</a:t>
            </a:r>
            <a:r>
              <a:rPr lang="de-DE" baseline="0"/>
              <a:t> in general, additional value having them in the same time</a:t>
            </a:r>
          </a:p>
          <a:p>
            <a:pPr marL="0" indent="0">
              <a:buFontTx/>
              <a:buNone/>
            </a:pPr>
            <a:r>
              <a:rPr lang="de-DE" baseline="0"/>
              <a:t>			(ii) snapshot for higher-quality REANALYSIS (ERA-YOPP) -&gt; useful for verification, process understanding, ...</a:t>
            </a:r>
          </a:p>
          <a:p>
            <a:pPr marL="0" indent="0">
              <a:buFontTx/>
              <a:buNone/>
            </a:pPr>
            <a:r>
              <a:rPr lang="de-DE" baseline="0"/>
              <a:t>			(iii) enables judgement upon value of certain obs for forecasting (OSEs, ie data denial experiments)</a:t>
            </a:r>
          </a:p>
          <a:p>
            <a:pPr marL="0" indent="0">
              <a:buFontTx/>
              <a:buNone/>
            </a:pPr>
            <a:r>
              <a:rPr lang="de-DE" baseline="0"/>
              <a:t>			(iv) aligned with planned MOSAiC campaign (where Polarstern drifts through Arctic)</a:t>
            </a:r>
          </a:p>
          <a:p>
            <a:pPr marL="171450" indent="-171450">
              <a:buFontTx/>
              <a:buChar char="-"/>
            </a:pPr>
            <a:r>
              <a:rPr lang="de-DE" baseline="0"/>
              <a:t>Example 2: Dedicated model experiments: OSSEs / OSEs; in NWP context OSSEs are common practice for satellite planning; autonomous gliders under sea ice could be a target in the context of YOPP</a:t>
            </a:r>
          </a:p>
          <a:p>
            <a:pPr marL="171450" indent="-171450">
              <a:buFontTx/>
              <a:buChar char="-"/>
            </a:pPr>
            <a:r>
              <a:rPr lang="de-DE" baseline="0"/>
              <a:t>Example 3: Verification effort: baseline skill comparison between current operational 7-day sea-ice forecasts (US Navy; Env. Can.; MyOcean (Europe)) currently being discussed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7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Observing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system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Research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Predictability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Experiment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Akademikh</a:t>
            </a:r>
            <a:r>
              <a:rPr lang="de-DE" dirty="0" smtClean="0"/>
              <a:t> </a:t>
            </a:r>
            <a:r>
              <a:rPr lang="de-DE" dirty="0" err="1" smtClean="0"/>
              <a:t>Shokalskiy</a:t>
            </a:r>
            <a:r>
              <a:rPr lang="de-DE" dirty="0" smtClean="0"/>
              <a:t>, </a:t>
            </a:r>
            <a:r>
              <a:rPr lang="de-DE" dirty="0" err="1" smtClean="0"/>
              <a:t>December</a:t>
            </a:r>
            <a:r>
              <a:rPr lang="de-DE" dirty="0" smtClean="0"/>
              <a:t> 2013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Akademikh</a:t>
            </a:r>
            <a:r>
              <a:rPr lang="de-DE" dirty="0" smtClean="0"/>
              <a:t> </a:t>
            </a:r>
            <a:r>
              <a:rPr lang="de-DE" dirty="0" err="1" smtClean="0"/>
              <a:t>Shokalskiy</a:t>
            </a:r>
            <a:r>
              <a:rPr lang="de-DE" dirty="0" smtClean="0"/>
              <a:t>, </a:t>
            </a:r>
            <a:r>
              <a:rPr lang="de-DE" dirty="0" err="1" smtClean="0"/>
              <a:t>December</a:t>
            </a:r>
            <a:r>
              <a:rPr lang="de-DE" dirty="0" smtClean="0"/>
              <a:t> 2013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scratch</a:t>
            </a:r>
            <a:endParaRPr lang="de-DE" baseline="0" dirty="0"/>
          </a:p>
          <a:p>
            <a:pPr marL="0" indent="0">
              <a:buFontTx/>
              <a:buNone/>
            </a:pPr>
            <a:endParaRPr lang="de-DE" baseline="0" dirty="0" smtClean="0"/>
          </a:p>
          <a:p>
            <a:pPr marL="0" indent="0">
              <a:buFontTx/>
              <a:buNone/>
            </a:pP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details</a:t>
            </a:r>
            <a:r>
              <a:rPr lang="de-DE" baseline="0" dirty="0"/>
              <a:t>, </a:t>
            </a:r>
            <a:r>
              <a:rPr lang="de-DE" baseline="0" dirty="0" err="1"/>
              <a:t>see</a:t>
            </a:r>
            <a:r>
              <a:rPr lang="de-DE" baseline="0" dirty="0"/>
              <a:t> </a:t>
            </a:r>
            <a:r>
              <a:rPr lang="de-DE" baseline="0" dirty="0" err="1"/>
              <a:t>these</a:t>
            </a:r>
            <a:r>
              <a:rPr lang="de-DE" baseline="0" dirty="0"/>
              <a:t> </a:t>
            </a:r>
            <a:r>
              <a:rPr lang="de-DE" baseline="0" dirty="0" err="1"/>
              <a:t>implementation</a:t>
            </a:r>
            <a:r>
              <a:rPr lang="de-DE" baseline="0" dirty="0"/>
              <a:t> </a:t>
            </a:r>
            <a:r>
              <a:rPr lang="de-DE" baseline="0" dirty="0" err="1"/>
              <a:t>plans</a:t>
            </a:r>
            <a:r>
              <a:rPr lang="de-DE" baseline="0" dirty="0"/>
              <a:t>, </a:t>
            </a:r>
            <a:r>
              <a:rPr lang="de-DE" baseline="0" dirty="0" err="1"/>
              <a:t>available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PPP </a:t>
            </a:r>
            <a:r>
              <a:rPr lang="de-DE" baseline="0" dirty="0" err="1"/>
              <a:t>website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20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Two aspects that reflect a change of WWRP:</a:t>
            </a:r>
          </a:p>
          <a:p>
            <a:pPr marL="742950" lvl="1" indent="-285750">
              <a:buAutoNum type="romanLcParenBoth"/>
            </a:pPr>
            <a:r>
              <a:rPr lang="de-DE" dirty="0"/>
              <a:t>Environmental</a:t>
            </a:r>
            <a:r>
              <a:rPr lang="de-DE" baseline="0" dirty="0"/>
              <a:t> prediction, not just weather, e.g. sea ice</a:t>
            </a:r>
          </a:p>
          <a:p>
            <a:pPr marL="742950" lvl="1" indent="-285750">
              <a:buAutoNum type="romanLcParenBoth"/>
            </a:pPr>
            <a:r>
              <a:rPr lang="de-DE" dirty="0"/>
              <a:t>Beyond the medium range -&gt; bridge to WCRP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 of</a:t>
            </a:r>
            <a:r>
              <a:rPr lang="de-DE" baseline="0" dirty="0"/>
              <a:t> legacy of both (i) the International Polar Year (IPY; 2007/2008) though more focussed on prediction and (ii) 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Observing system Research and Predictability Experiment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1200" kern="120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THORPEX)</a:t>
            </a:r>
            <a:endParaRPr lang="de-DE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de-DE" baseline="0" dirty="0"/>
              <a:t>Apart from carrying on momentum from IPY and THORPEX, why PPP? -&gt; next slide</a:t>
            </a:r>
            <a:endParaRPr lang="de-DE" dirty="0"/>
          </a:p>
          <a:p>
            <a:pPr marL="285750" indent="-285750">
              <a:buAutoNum type="romanLcParenBoth"/>
            </a:pPr>
            <a:endParaRPr lang="de-DE" dirty="0"/>
          </a:p>
          <a:p>
            <a:r>
              <a:rPr lang="de-DE" dirty="0"/>
              <a:t>Suppl. info:</a:t>
            </a:r>
          </a:p>
          <a:p>
            <a:r>
              <a:rPr lang="de-DE" baseline="0" dirty="0" err="1" smtClean="0">
                <a:latin typeface="Times" charset="0"/>
              </a:rPr>
              <a:t>October</a:t>
            </a:r>
            <a:r>
              <a:rPr lang="de-DE" baseline="0" dirty="0" smtClean="0">
                <a:latin typeface="Times" charset="0"/>
              </a:rPr>
              <a:t> 2009: CAS </a:t>
            </a:r>
            <a:r>
              <a:rPr lang="de-DE" baseline="0" dirty="0" err="1" smtClean="0">
                <a:latin typeface="Times" charset="0"/>
              </a:rPr>
              <a:t>recommends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establishment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 THORPEX Polar Research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November 2010: EC-PORS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formulates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plans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GIPPS, of which PPP is the component up to seasonal and PCPI is the component beyond seasonal</a:t>
            </a:r>
            <a:endParaRPr lang="de-DE" baseline="0" dirty="0" smtClean="0">
              <a:latin typeface="Time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C2FD-4D96-9040-8DED-F35F20C875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731C-E15C-A64E-AAAA-3DECF361D6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6910-EC17-C842-BBE8-10A2A7ADD8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22627-927E-C64E-B813-A42AE3C579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2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9B40-A37F-144D-9C53-B6C2393F17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4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A9F2-54B4-8744-B591-0A79B1885E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2C2E-AA11-C54E-B3DC-097A1AF23A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2027-4C2B-834E-AD52-26EBE09A2B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608D-D214-C147-B5B6-EEEAA8D0B8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2EF3-AD2F-794F-BE26-24575B5EBC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EF52-A835-834D-BECD-4EB3C0A7D7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HORPEX WM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FF0000"/>
              </a:buClr>
              <a:buFont typeface="Wingdings" charset="0"/>
              <a:buNone/>
              <a:defRPr sz="1200">
                <a:solidFill>
                  <a:srgbClr val="2B3853"/>
                </a:solidFill>
                <a:latin typeface="Verdana" charset="0"/>
              </a:defRPr>
            </a:lvl1pPr>
          </a:lstStyle>
          <a:p>
            <a:pPr>
              <a:defRPr/>
            </a:pPr>
            <a:fld id="{2B3D2AC7-3BA4-CE44-BC9F-D0ABB34810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13513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FF0000"/>
              </a:buClr>
              <a:buFont typeface="Wingdings" pitchFamily="2" charset="2"/>
              <a:buNone/>
              <a:defRPr sz="1400">
                <a:solidFill>
                  <a:srgbClr val="43577F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 rot="-5400000">
            <a:off x="-533400" y="54483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smtClean="0"/>
              <a:t>WWRP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228600"/>
            <a:ext cx="317500" cy="128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-386091" y="538492"/>
            <a:ext cx="144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PPP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30000"/>
        <a:buFont typeface="Wingdings" charset="0"/>
        <a:buChar char="§"/>
        <a:defRPr sz="2400">
          <a:solidFill>
            <a:srgbClr val="0033CC"/>
          </a:solidFill>
          <a:latin typeface="+mn-lt"/>
          <a:ea typeface="ＭＳ Ｐゴシック" charset="0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charset="2"/>
        <a:buChar char="§"/>
        <a:defRPr sz="2400">
          <a:solidFill>
            <a:srgbClr val="0033CC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6FF"/>
        </a:buClr>
        <a:buFont typeface="Wingdings" charset="2"/>
        <a:buChar char="§"/>
        <a:defRPr>
          <a:solidFill>
            <a:srgbClr val="43577F"/>
          </a:solidFill>
          <a:latin typeface="+mn-lt"/>
          <a:ea typeface="Times New Roman" charset="0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0776FF"/>
        </a:buClr>
        <a:buFont typeface="Wingdings" charset="2"/>
        <a:buChar char="§"/>
        <a:defRPr sz="1600">
          <a:solidFill>
            <a:srgbClr val="43577F"/>
          </a:solidFill>
          <a:latin typeface="+mn-lt"/>
          <a:ea typeface="Times New Roman" charset="0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rgbClr val="0776FF"/>
        </a:buClr>
        <a:buFont typeface="Wingdings" charset="2"/>
        <a:buChar char="§"/>
        <a:defRPr sz="1600">
          <a:solidFill>
            <a:srgbClr val="43577F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nt29_6_Stefan Hendricks_2013062417101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r="10536"/>
          <a:stretch/>
        </p:blipFill>
        <p:spPr>
          <a:xfrm>
            <a:off x="658984" y="0"/>
            <a:ext cx="8485016" cy="6858000"/>
          </a:xfrm>
          <a:prstGeom prst="rect">
            <a:avLst/>
          </a:prstGeom>
        </p:spPr>
      </p:pic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8001000" cy="1470025"/>
          </a:xfrm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Year of Polar Prediction (YOPP)</a:t>
            </a:r>
            <a:endParaRPr lang="fr-CA" sz="2400" b="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8305800" cy="2057400"/>
          </a:xfrm>
        </p:spPr>
        <p:txBody>
          <a:bodyPr/>
          <a:lstStyle/>
          <a:p>
            <a:r>
              <a:rPr lang="en-US" sz="2600" dirty="0" smtClean="0">
                <a:solidFill>
                  <a:srgbClr val="FFFFFF"/>
                </a:solidFill>
                <a:latin typeface="Arial" charset="0"/>
              </a:rPr>
              <a:t>Thomas Jung</a:t>
            </a:r>
            <a:endParaRPr lang="en-US" sz="2600" dirty="0">
              <a:solidFill>
                <a:srgbClr val="FFFFFF"/>
              </a:solidFill>
              <a:latin typeface="Arial" charset="0"/>
            </a:endParaRPr>
          </a:p>
          <a:p>
            <a:r>
              <a:rPr lang="de-DE" sz="2200" dirty="0" err="1" smtClean="0">
                <a:solidFill>
                  <a:srgbClr val="FFFFFF"/>
                </a:solidFill>
                <a:latin typeface="Arial" charset="0"/>
              </a:rPr>
              <a:t>Chair</a:t>
            </a:r>
            <a:r>
              <a:rPr lang="de-DE" sz="2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FFFFFF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Arial" charset="0"/>
              </a:rPr>
              <a:t>Polar Prediction Project</a:t>
            </a:r>
          </a:p>
          <a:p>
            <a:r>
              <a:rPr lang="de-DE" sz="2200" dirty="0" smtClean="0">
                <a:solidFill>
                  <a:schemeClr val="bg1"/>
                </a:solidFill>
                <a:latin typeface="Arial" charset="0"/>
              </a:rPr>
              <a:t>Alfred Wegener Institute, Germany</a:t>
            </a:r>
            <a:endParaRPr lang="de-DE" sz="2200" dirty="0">
              <a:solidFill>
                <a:schemeClr val="bg1"/>
              </a:solidFill>
              <a:latin typeface="Arial" charset="0"/>
            </a:endParaRPr>
          </a:p>
          <a:p>
            <a:endParaRPr lang="de-DE" sz="2000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de-DE" sz="2000" dirty="0" smtClean="0">
                <a:solidFill>
                  <a:schemeClr val="bg1"/>
                </a:solidFill>
                <a:latin typeface="Arial" charset="0"/>
              </a:rPr>
              <a:t>Blue-Action Kick-off Meeting, 18</a:t>
            </a:r>
            <a:r>
              <a:rPr lang="mr-IN" sz="2000" dirty="0" smtClean="0">
                <a:solidFill>
                  <a:schemeClr val="bg1"/>
                </a:solidFill>
                <a:latin typeface="Arial" charset="0"/>
              </a:rPr>
              <a:t>–</a:t>
            </a:r>
            <a:r>
              <a:rPr lang="de-DE" sz="2000" dirty="0" smtClean="0">
                <a:solidFill>
                  <a:schemeClr val="bg1"/>
                </a:solidFill>
                <a:latin typeface="Arial" charset="0"/>
              </a:rPr>
              <a:t>20 </a:t>
            </a:r>
            <a:r>
              <a:rPr lang="de-DE" sz="2000" dirty="0" err="1" smtClean="0">
                <a:solidFill>
                  <a:schemeClr val="bg1"/>
                </a:solidFill>
                <a:latin typeface="Arial" charset="0"/>
              </a:rPr>
              <a:t>January</a:t>
            </a:r>
            <a:r>
              <a:rPr lang="de-DE" sz="2000" dirty="0" smtClean="0">
                <a:solidFill>
                  <a:schemeClr val="bg1"/>
                </a:solidFill>
                <a:latin typeface="Arial" charset="0"/>
              </a:rPr>
              <a:t> 2017,Berlin, Germany</a:t>
            </a:r>
            <a:endParaRPr lang="fr-CA" sz="2000" dirty="0">
              <a:solidFill>
                <a:schemeClr val="bg1"/>
              </a:solidFill>
              <a:latin typeface="Arial" charset="0"/>
            </a:endParaRPr>
          </a:p>
          <a:p>
            <a:pPr algn="l"/>
            <a:endParaRPr lang="en-US" dirty="0"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16200000">
            <a:off x="7867985" y="3212222"/>
            <a:ext cx="2213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Photo</a:t>
            </a:r>
            <a:r>
              <a:rPr lang="de-DE" sz="1400" dirty="0"/>
              <a:t>: </a:t>
            </a:r>
            <a:r>
              <a:rPr lang="de-DE" sz="1400" dirty="0" smtClean="0"/>
              <a:t>S. Hendricks, </a:t>
            </a:r>
            <a:r>
              <a:rPr lang="de-DE" sz="1400" dirty="0"/>
              <a:t>AWI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1828800"/>
          </a:xfrm>
        </p:spPr>
        <p:txBody>
          <a:bodyPr/>
          <a:lstStyle/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Improve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understanding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linkages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between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lower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latitudes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assess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skill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>
                <a:solidFill>
                  <a:srgbClr val="404040"/>
                </a:solidFill>
                <a:latin typeface="Arial" charset="0"/>
              </a:rPr>
              <a:t>o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models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representing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theses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.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Improve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verification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weather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environment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obtain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quantitative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knowledge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on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model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performance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on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skill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operational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forecasting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systems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user-relevant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parameters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;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efficiently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monitor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progress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.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Improve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understanding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benefits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using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information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services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in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differentiated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across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spectrum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user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types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benefit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areas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.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Provide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training</a:t>
            </a:r>
            <a:r>
              <a:rPr lang="de-DE" sz="22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opportunities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generate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a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sound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knowledge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base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on polar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related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issues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.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What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29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YOPP_phases_figures_new_v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8400"/>
            <a:ext cx="8077200" cy="5156200"/>
          </a:xfrm>
          <a:prstGeom prst="rect">
            <a:avLst/>
          </a:prstGeom>
        </p:spPr>
      </p:pic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3200" dirty="0">
                <a:solidFill>
                  <a:srgbClr val="404040"/>
                </a:solidFill>
                <a:latin typeface="Arial" charset="0"/>
              </a:rPr>
              <a:t>Year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Polar </a:t>
            </a:r>
            <a:r>
              <a:rPr lang="de-DE" sz="3200" dirty="0" err="1">
                <a:solidFill>
                  <a:srgbClr val="404040"/>
                </a:solidFill>
                <a:latin typeface="Arial" charset="0"/>
              </a:rPr>
              <a:t>Prediction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8" name="Bild 7" descr="YOPP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2400"/>
            <a:ext cx="838200" cy="65847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053295" y="6381690"/>
            <a:ext cx="2964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Jung et al. 2016, BAMS 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6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762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Planning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mr-IN" sz="3200" dirty="0" smtClean="0">
                <a:solidFill>
                  <a:srgbClr val="404040"/>
                </a:solidFill>
                <a:latin typeface="Arial" charset="0"/>
              </a:rPr>
              <a:t>–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Arctic</a:t>
            </a:r>
            <a:endParaRPr lang="de-DE" sz="3200" dirty="0" smtClean="0">
              <a:solidFill>
                <a:srgbClr val="404040"/>
              </a:solidFill>
              <a:latin typeface="Arial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-1442664" y="5373216"/>
            <a:ext cx="13177464" cy="792088"/>
            <a:chOff x="-1442664" y="5373216"/>
            <a:chExt cx="13177464" cy="792088"/>
          </a:xfrm>
        </p:grpSpPr>
        <p:grpSp>
          <p:nvGrpSpPr>
            <p:cNvPr id="4" name="Gruppierung 3"/>
            <p:cNvGrpSpPr/>
            <p:nvPr/>
          </p:nvGrpSpPr>
          <p:grpSpPr>
            <a:xfrm>
              <a:off x="-1442664" y="5805264"/>
              <a:ext cx="12241360" cy="360040"/>
              <a:chOff x="-2124744" y="5805264"/>
              <a:chExt cx="12241360" cy="360040"/>
            </a:xfrm>
          </p:grpSpPr>
          <p:sp>
            <p:nvSpPr>
              <p:cNvPr id="12" name="Eingebuchteter Richtungspfeil 11"/>
              <p:cNvSpPr/>
              <p:nvPr/>
            </p:nvSpPr>
            <p:spPr>
              <a:xfrm>
                <a:off x="1259632" y="5805264"/>
                <a:ext cx="4464496" cy="360040"/>
              </a:xfrm>
              <a:prstGeom prst="chevron">
                <a:avLst/>
              </a:prstGeom>
              <a:solidFill>
                <a:srgbClr val="2A54E6"/>
              </a:solidFill>
              <a:ln w="9525" cap="flat" cmpd="sng" algn="ctr">
                <a:solidFill>
                  <a:srgbClr val="2A54E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YOPP Core Phase 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Eingebuchteter Richtungspfeil 12"/>
              <p:cNvSpPr/>
              <p:nvPr/>
            </p:nvSpPr>
            <p:spPr>
              <a:xfrm>
                <a:off x="5652120" y="5805264"/>
                <a:ext cx="4464496" cy="360040"/>
              </a:xfrm>
              <a:prstGeom prst="chevron">
                <a:avLst/>
              </a:prstGeom>
              <a:solidFill>
                <a:srgbClr val="BBE0E3">
                  <a:lumMod val="75000"/>
                </a:srgbClr>
              </a:solidFill>
              <a:ln w="9525" cap="flat" cmpd="sng" algn="ctr">
                <a:solidFill>
                  <a:srgbClr val="BBE0E3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YOPP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Consolidation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Phase 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Eingebuchteter Richtungspfeil 13"/>
              <p:cNvSpPr/>
              <p:nvPr/>
            </p:nvSpPr>
            <p:spPr>
              <a:xfrm>
                <a:off x="-2124744" y="5805264"/>
                <a:ext cx="3456384" cy="360040"/>
              </a:xfrm>
              <a:prstGeom prst="chevron">
                <a:avLst/>
              </a:prstGeom>
              <a:solidFill>
                <a:srgbClr val="333399">
                  <a:lumMod val="60000"/>
                  <a:lumOff val="40000"/>
                </a:srgbClr>
              </a:solidFill>
              <a:ln w="9525" cap="flat" cmpd="sng" algn="ctr">
                <a:solidFill>
                  <a:srgbClr val="333399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YOPP </a:t>
                </a:r>
                <a:r>
                  <a:rPr kumimoji="0" lang="de-D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Preparation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Phase 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uppierung 95"/>
            <p:cNvGrpSpPr/>
            <p:nvPr/>
          </p:nvGrpSpPr>
          <p:grpSpPr>
            <a:xfrm>
              <a:off x="-1226640" y="5373216"/>
              <a:ext cx="12961440" cy="338554"/>
              <a:chOff x="-1908720" y="5373216"/>
              <a:chExt cx="12961440" cy="338554"/>
            </a:xfrm>
          </p:grpSpPr>
          <p:grpSp>
            <p:nvGrpSpPr>
              <p:cNvPr id="5" name="Gruppierung 4"/>
              <p:cNvGrpSpPr/>
              <p:nvPr/>
            </p:nvGrpSpPr>
            <p:grpSpPr>
              <a:xfrm>
                <a:off x="-1908720" y="5373216"/>
                <a:ext cx="12961440" cy="0"/>
                <a:chOff x="-1908720" y="5373216"/>
                <a:chExt cx="12961440" cy="0"/>
              </a:xfrm>
            </p:grpSpPr>
            <p:cxnSp>
              <p:nvCxnSpPr>
                <p:cNvPr id="18" name="Gerade Verbindung mit Pfeil 17"/>
                <p:cNvCxnSpPr/>
                <p:nvPr/>
              </p:nvCxnSpPr>
              <p:spPr>
                <a:xfrm>
                  <a:off x="251520" y="5373216"/>
                  <a:ext cx="2160240" cy="0"/>
                </a:xfrm>
                <a:prstGeom prst="straightConnector1">
                  <a:avLst/>
                </a:prstGeom>
                <a:ln w="25400">
                  <a:solidFill>
                    <a:srgbClr val="000090"/>
                  </a:solidFill>
                  <a:headEnd type="oval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/>
                <p:cNvCxnSpPr/>
                <p:nvPr/>
              </p:nvCxnSpPr>
              <p:spPr>
                <a:xfrm>
                  <a:off x="2411760" y="5373216"/>
                  <a:ext cx="2160240" cy="0"/>
                </a:xfrm>
                <a:prstGeom prst="straightConnector1">
                  <a:avLst/>
                </a:prstGeom>
                <a:ln w="25400">
                  <a:solidFill>
                    <a:srgbClr val="000090"/>
                  </a:solidFill>
                  <a:headEnd type="oval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mit Pfeil 19"/>
                <p:cNvCxnSpPr/>
                <p:nvPr/>
              </p:nvCxnSpPr>
              <p:spPr>
                <a:xfrm>
                  <a:off x="4572000" y="5373216"/>
                  <a:ext cx="2160240" cy="0"/>
                </a:xfrm>
                <a:prstGeom prst="straightConnector1">
                  <a:avLst/>
                </a:prstGeom>
                <a:ln w="25400">
                  <a:solidFill>
                    <a:srgbClr val="000090"/>
                  </a:solidFill>
                  <a:headEnd type="oval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/>
                <p:cNvCxnSpPr/>
                <p:nvPr/>
              </p:nvCxnSpPr>
              <p:spPr>
                <a:xfrm>
                  <a:off x="6732240" y="5373216"/>
                  <a:ext cx="2160240" cy="0"/>
                </a:xfrm>
                <a:prstGeom prst="straightConnector1">
                  <a:avLst/>
                </a:prstGeom>
                <a:ln w="25400">
                  <a:solidFill>
                    <a:srgbClr val="000090"/>
                  </a:solidFill>
                  <a:headEnd type="oval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mit Pfeil 21"/>
                <p:cNvCxnSpPr/>
                <p:nvPr/>
              </p:nvCxnSpPr>
              <p:spPr>
                <a:xfrm>
                  <a:off x="-1908720" y="5373216"/>
                  <a:ext cx="2160240" cy="0"/>
                </a:xfrm>
                <a:prstGeom prst="straightConnector1">
                  <a:avLst/>
                </a:prstGeom>
                <a:ln w="25400">
                  <a:solidFill>
                    <a:srgbClr val="000090"/>
                  </a:solidFill>
                  <a:headEnd type="oval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mit Pfeil 22"/>
                <p:cNvCxnSpPr/>
                <p:nvPr/>
              </p:nvCxnSpPr>
              <p:spPr>
                <a:xfrm>
                  <a:off x="8892480" y="5373216"/>
                  <a:ext cx="2160240" cy="0"/>
                </a:xfrm>
                <a:prstGeom prst="straightConnector1">
                  <a:avLst/>
                </a:prstGeom>
                <a:ln w="25400">
                  <a:solidFill>
                    <a:srgbClr val="000090"/>
                  </a:solidFill>
                  <a:headEnd type="oval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feld 27"/>
              <p:cNvSpPr txBox="1"/>
              <p:nvPr/>
            </p:nvSpPr>
            <p:spPr>
              <a:xfrm>
                <a:off x="251520" y="5373216"/>
                <a:ext cx="2088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2017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2411760" y="5373216"/>
                <a:ext cx="2088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2018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4572000" y="5373216"/>
                <a:ext cx="2088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2019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732240" y="5373216"/>
                <a:ext cx="2088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2020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2" name="Rechteck 41"/>
          <p:cNvSpPr/>
          <p:nvPr/>
        </p:nvSpPr>
        <p:spPr>
          <a:xfrm>
            <a:off x="2013720" y="4365104"/>
            <a:ext cx="4320480" cy="288032"/>
          </a:xfrm>
          <a:prstGeom prst="rect">
            <a:avLst/>
          </a:prstGeom>
          <a:gradFill rotWithShape="1">
            <a:gsLst>
              <a:gs pos="0">
                <a:srgbClr val="FFFFFF">
                  <a:lumMod val="50000"/>
                </a:srgbClr>
              </a:gs>
              <a:gs pos="99000">
                <a:srgbClr val="FFFFFF">
                  <a:lumMod val="85000"/>
                </a:srgbClr>
              </a:gs>
              <a:gs pos="100000">
                <a:srgbClr val="FFFFFF">
                  <a:lumMod val="9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modelling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prediction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ung 42"/>
          <p:cNvGrpSpPr/>
          <p:nvPr/>
        </p:nvGrpSpPr>
        <p:grpSpPr>
          <a:xfrm>
            <a:off x="789584" y="3687415"/>
            <a:ext cx="3888432" cy="605681"/>
            <a:chOff x="107504" y="3687415"/>
            <a:chExt cx="3888432" cy="605681"/>
          </a:xfrm>
        </p:grpSpPr>
        <p:grpSp>
          <p:nvGrpSpPr>
            <p:cNvPr id="44" name="Gruppierung 43"/>
            <p:cNvGrpSpPr/>
            <p:nvPr/>
          </p:nvGrpSpPr>
          <p:grpSpPr>
            <a:xfrm>
              <a:off x="3131840" y="3758843"/>
              <a:ext cx="864096" cy="534253"/>
              <a:chOff x="3131840" y="3645024"/>
              <a:chExt cx="864096" cy="534253"/>
            </a:xfrm>
          </p:grpSpPr>
          <p:sp>
            <p:nvSpPr>
              <p:cNvPr id="50" name="Rechteck 49"/>
              <p:cNvSpPr/>
              <p:nvPr/>
            </p:nvSpPr>
            <p:spPr>
              <a:xfrm>
                <a:off x="3203848" y="3645024"/>
                <a:ext cx="720080" cy="2880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99000">
                    <a:srgbClr val="EEBCBB"/>
                  </a:gs>
                  <a:gs pos="100000">
                    <a:srgbClr val="EEBCBB"/>
                  </a:gs>
                </a:gsLst>
                <a:lin ang="16200000" scaled="0"/>
              </a:gra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SOP2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3131840" y="3933056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Jul-Sep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" name="Gruppierung 44"/>
            <p:cNvGrpSpPr/>
            <p:nvPr/>
          </p:nvGrpSpPr>
          <p:grpSpPr>
            <a:xfrm>
              <a:off x="2267744" y="3758843"/>
              <a:ext cx="864096" cy="534253"/>
              <a:chOff x="2267744" y="3645024"/>
              <a:chExt cx="864096" cy="534253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2411760" y="3645024"/>
                <a:ext cx="576064" cy="2880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99000">
                    <a:srgbClr val="EEBCBB"/>
                  </a:gs>
                  <a:gs pos="100000">
                    <a:srgbClr val="EEBCBB"/>
                  </a:gs>
                </a:gsLst>
                <a:lin ang="16200000" scaled="0"/>
              </a:gra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SOP1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2267744" y="3933056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Feb-Mar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" name="Textfeld 45"/>
            <p:cNvSpPr txBox="1"/>
            <p:nvPr/>
          </p:nvSpPr>
          <p:spPr>
            <a:xfrm>
              <a:off x="107504" y="3687415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Special </a:t>
              </a:r>
              <a:r>
                <a:rPr kumimoji="0" lang="de-DE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observing</a:t>
              </a: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de-DE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periods</a:t>
              </a:r>
              <a:endPara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7" name="Geschweifte Klammer rechts 46"/>
            <p:cNvSpPr/>
            <p:nvPr/>
          </p:nvSpPr>
          <p:spPr>
            <a:xfrm flipH="1" flipV="1">
              <a:off x="1691680" y="3717072"/>
              <a:ext cx="144016" cy="360000"/>
            </a:xfrm>
            <a:prstGeom prst="rightBrace">
              <a:avLst/>
            </a:prstGeom>
            <a:noFill/>
            <a:ln w="25400" cap="flat" cmpd="sng" algn="ctr">
              <a:solidFill>
                <a:srgbClr val="808080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uppierung 51"/>
          <p:cNvGrpSpPr/>
          <p:nvPr/>
        </p:nvGrpSpPr>
        <p:grpSpPr>
          <a:xfrm>
            <a:off x="1005608" y="2636912"/>
            <a:ext cx="4896544" cy="461665"/>
            <a:chOff x="323528" y="2636912"/>
            <a:chExt cx="4896544" cy="461665"/>
          </a:xfrm>
        </p:grpSpPr>
        <p:sp>
          <p:nvSpPr>
            <p:cNvPr id="53" name="Rechteck 52"/>
            <p:cNvSpPr/>
            <p:nvPr/>
          </p:nvSpPr>
          <p:spPr>
            <a:xfrm>
              <a:off x="2555776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2708176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2123728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3203848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3419872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3635896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3779912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427984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716016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323528" y="263691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Field </a:t>
              </a:r>
              <a:r>
                <a:rPr lang="de-DE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campaigns</a:t>
              </a:r>
              <a:endPara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Geschweifte Klammer rechts 62"/>
            <p:cNvSpPr/>
            <p:nvPr/>
          </p:nvSpPr>
          <p:spPr>
            <a:xfrm flipH="1" flipV="1">
              <a:off x="1691680" y="2708920"/>
              <a:ext cx="144016" cy="360000"/>
            </a:xfrm>
            <a:prstGeom prst="rightBrac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5148064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2843808" y="2708920"/>
              <a:ext cx="72008" cy="28803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F3F3CE"/>
                </a:gs>
              </a:gsLst>
            </a:gradFill>
            <a:ln>
              <a:solidFill>
                <a:srgbClr val="E5DF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6" name="Rechteck 65"/>
          <p:cNvSpPr/>
          <p:nvPr/>
        </p:nvSpPr>
        <p:spPr>
          <a:xfrm>
            <a:off x="2301752" y="3284984"/>
            <a:ext cx="2304256" cy="28803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Extensive </a:t>
            </a:r>
            <a:r>
              <a:rPr lang="de-DE" sz="1200" dirty="0" err="1" smtClean="0">
                <a:solidFill>
                  <a:schemeClr val="bg1"/>
                </a:solidFill>
              </a:rPr>
              <a:t>buoy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coverage</a:t>
            </a:r>
            <a:endParaRPr lang="de-DE" sz="1200" dirty="0">
              <a:solidFill>
                <a:schemeClr val="bg1"/>
              </a:solidFill>
            </a:endParaRPr>
          </a:p>
        </p:txBody>
      </p:sp>
      <p:grpSp>
        <p:nvGrpSpPr>
          <p:cNvPr id="67" name="Gruppierung 66"/>
          <p:cNvGrpSpPr/>
          <p:nvPr/>
        </p:nvGrpSpPr>
        <p:grpSpPr>
          <a:xfrm>
            <a:off x="861592" y="1556792"/>
            <a:ext cx="3744416" cy="461665"/>
            <a:chOff x="179512" y="1556792"/>
            <a:chExt cx="3744416" cy="461665"/>
          </a:xfrm>
        </p:grpSpPr>
        <p:sp>
          <p:nvSpPr>
            <p:cNvPr id="68" name="Rechteck 67"/>
            <p:cNvSpPr/>
            <p:nvPr/>
          </p:nvSpPr>
          <p:spPr>
            <a:xfrm>
              <a:off x="3203848" y="1628800"/>
              <a:ext cx="720080" cy="288032"/>
            </a:xfrm>
            <a:prstGeom prst="rect">
              <a:avLst/>
            </a:prstGeom>
            <a:gradFill>
              <a:gsLst>
                <a:gs pos="0">
                  <a:srgbClr val="3366FF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179512" y="1556792"/>
              <a:ext cx="143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Satellite</a:t>
              </a:r>
              <a:r>
                <a:rPr lang="de-DE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snapshots</a:t>
              </a:r>
              <a:endPara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Geschweifte Klammer rechts 69"/>
            <p:cNvSpPr/>
            <p:nvPr/>
          </p:nvSpPr>
          <p:spPr>
            <a:xfrm flipH="1" flipV="1">
              <a:off x="1695850" y="1628840"/>
              <a:ext cx="144016" cy="360000"/>
            </a:xfrm>
            <a:prstGeom prst="rightBrac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2771800" y="1628800"/>
              <a:ext cx="144016" cy="288032"/>
            </a:xfrm>
            <a:prstGeom prst="rect">
              <a:avLst/>
            </a:prstGeom>
            <a:gradFill>
              <a:gsLst>
                <a:gs pos="0">
                  <a:srgbClr val="3366FF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2123728" y="1628800"/>
              <a:ext cx="72008" cy="288032"/>
            </a:xfrm>
            <a:prstGeom prst="rect">
              <a:avLst/>
            </a:prstGeom>
            <a:gradFill>
              <a:gsLst>
                <a:gs pos="0">
                  <a:srgbClr val="3366FF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3" name="Gruppierung 72"/>
          <p:cNvGrpSpPr/>
          <p:nvPr/>
        </p:nvGrpSpPr>
        <p:grpSpPr>
          <a:xfrm>
            <a:off x="861592" y="2132856"/>
            <a:ext cx="4608512" cy="360040"/>
            <a:chOff x="179512" y="2132856"/>
            <a:chExt cx="4608512" cy="360040"/>
          </a:xfrm>
        </p:grpSpPr>
        <p:sp>
          <p:nvSpPr>
            <p:cNvPr id="74" name="Rechteck 73"/>
            <p:cNvSpPr/>
            <p:nvPr/>
          </p:nvSpPr>
          <p:spPr>
            <a:xfrm>
              <a:off x="2123728" y="2132896"/>
              <a:ext cx="72008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3203848" y="2132856"/>
              <a:ext cx="720080" cy="28807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179512" y="2143929"/>
              <a:ext cx="1432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Extra </a:t>
              </a:r>
              <a:r>
                <a:rPr lang="de-DE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de-DE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odelling</a:t>
              </a:r>
              <a:endPara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Geschweifte Klammer rechts 76"/>
            <p:cNvSpPr/>
            <p:nvPr/>
          </p:nvSpPr>
          <p:spPr>
            <a:xfrm flipH="1" flipV="1">
              <a:off x="1695850" y="2132896"/>
              <a:ext cx="144016" cy="360000"/>
            </a:xfrm>
            <a:prstGeom prst="rightBrac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716016" y="2132896"/>
              <a:ext cx="72008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2555776" y="2132856"/>
              <a:ext cx="72008" cy="28803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sp>
        <p:nvSpPr>
          <p:cNvPr id="88" name="Rechteck 87"/>
          <p:cNvSpPr/>
          <p:nvPr/>
        </p:nvSpPr>
        <p:spPr>
          <a:xfrm>
            <a:off x="6406208" y="4869160"/>
            <a:ext cx="2232248" cy="28803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99000">
                <a:srgbClr val="CCFFCC"/>
              </a:gs>
            </a:gsLst>
            <a:lin ang="16200000" scaled="0"/>
          </a:gradFill>
          <a:ln w="9525" cap="flat" cmpd="sng" algn="ctr">
            <a:solidFill>
              <a:srgbClr val="2B551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MOSAiC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9" name="Gruppierung 88"/>
          <p:cNvGrpSpPr/>
          <p:nvPr/>
        </p:nvGrpSpPr>
        <p:grpSpPr>
          <a:xfrm>
            <a:off x="6406208" y="1628800"/>
            <a:ext cx="2232248" cy="3024336"/>
            <a:chOff x="5724128" y="1628800"/>
            <a:chExt cx="2232248" cy="3024336"/>
          </a:xfrm>
        </p:grpSpPr>
        <p:sp>
          <p:nvSpPr>
            <p:cNvPr id="90" name="Rechteck 89"/>
            <p:cNvSpPr/>
            <p:nvPr/>
          </p:nvSpPr>
          <p:spPr>
            <a:xfrm>
              <a:off x="5724128" y="4365104"/>
              <a:ext cx="2232248" cy="288032"/>
            </a:xfrm>
            <a:prstGeom prst="rect">
              <a:avLst/>
            </a:prstGeom>
            <a:gradFill rotWithShape="1">
              <a:gsLst>
                <a:gs pos="0">
                  <a:srgbClr val="FFFFFF">
                    <a:lumMod val="50000"/>
                  </a:srgbClr>
                </a:gs>
                <a:gs pos="99000">
                  <a:srgbClr val="FFFFFF">
                    <a:lumMod val="85000"/>
                  </a:srgbClr>
                </a:gs>
                <a:gs pos="100000">
                  <a:srgbClr val="FFFFFF">
                    <a:lumMod val="9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Core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modelling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prediction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1" name="Gruppierung 90"/>
            <p:cNvGrpSpPr/>
            <p:nvPr/>
          </p:nvGrpSpPr>
          <p:grpSpPr>
            <a:xfrm>
              <a:off x="6588224" y="3758843"/>
              <a:ext cx="864096" cy="534253"/>
              <a:chOff x="2267744" y="3645024"/>
              <a:chExt cx="864096" cy="534253"/>
            </a:xfrm>
          </p:grpSpPr>
          <p:sp>
            <p:nvSpPr>
              <p:cNvPr id="94" name="Rechteck 93"/>
              <p:cNvSpPr/>
              <p:nvPr/>
            </p:nvSpPr>
            <p:spPr>
              <a:xfrm>
                <a:off x="2411760" y="3645024"/>
                <a:ext cx="576064" cy="2880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99000">
                    <a:srgbClr val="EEBCBB"/>
                  </a:gs>
                  <a:gs pos="100000">
                    <a:srgbClr val="EEBCBB"/>
                  </a:gs>
                </a:gsLst>
                <a:lin ang="16200000" scaled="0"/>
              </a:gra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SOP3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>
                <a:off x="2267744" y="3933056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Feb-Mar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" name="Rechteck 91"/>
            <p:cNvSpPr/>
            <p:nvPr/>
          </p:nvSpPr>
          <p:spPr>
            <a:xfrm>
              <a:off x="6732240" y="1628800"/>
              <a:ext cx="576064" cy="288032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BBE0E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66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6732240" y="2132856"/>
              <a:ext cx="576064" cy="288072"/>
            </a:xfrm>
            <a:prstGeom prst="rect">
              <a:avLst/>
            </a:pr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46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6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Endorsement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893" y="1184750"/>
            <a:ext cx="6405307" cy="45302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91000" y="6183868"/>
            <a:ext cx="403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595959"/>
                </a:solidFill>
              </a:rPr>
              <a:t>http://apps3.awi.de/YPP/</a:t>
            </a:r>
          </a:p>
        </p:txBody>
      </p:sp>
    </p:spTree>
    <p:extLst>
      <p:ext uri="{BB962C8B-B14F-4D97-AF65-F5344CB8AC3E}">
        <p14:creationId xmlns:p14="http://schemas.microsoft.com/office/powerpoint/2010/main" val="57749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Endorsement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25339" y="6248400"/>
            <a:ext cx="3880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kern="0" dirty="0" smtClean="0">
                <a:solidFill>
                  <a:srgbClr val="808080">
                    <a:lumMod val="50000"/>
                  </a:srgbClr>
                </a:solidFill>
              </a:rPr>
              <a:t>46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endorsed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projects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 (19. </a:t>
            </a:r>
            <a:r>
              <a:rPr lang="de-DE" sz="1600" kern="0" noProof="0" dirty="0" err="1" smtClean="0">
                <a:solidFill>
                  <a:srgbClr val="808080">
                    <a:lumMod val="50000"/>
                  </a:srgbClr>
                </a:solidFill>
              </a:rPr>
              <a:t>January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</a:rPr>
              <a:t> 2017)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5" name="Bild 4" descr="YOPP_endorsed_projects_2017011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895350"/>
            <a:ext cx="70358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4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Time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line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YOPP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core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phase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2" name="Bild 1" descr="YOPP_ArcticObsTimelines_20170119_interi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6" b="12407"/>
          <a:stretch/>
        </p:blipFill>
        <p:spPr>
          <a:xfrm>
            <a:off x="838200" y="1371600"/>
            <a:ext cx="82042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Modelling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Plan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4" name="Bild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4823" r="6580" b="4857"/>
          <a:stretch/>
        </p:blipFill>
        <p:spPr bwMode="auto">
          <a:xfrm>
            <a:off x="1447800" y="1295400"/>
            <a:ext cx="67818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627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Summary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77200" cy="5029200"/>
          </a:xfrm>
        </p:spPr>
        <p:txBody>
          <a:bodyPr/>
          <a:lstStyle/>
          <a:p>
            <a:pPr algn="just">
              <a:spcBef>
                <a:spcPts val="1176"/>
              </a:spcBef>
              <a:buFont typeface="Wingdings" charset="2"/>
              <a:buChar char="§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is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an international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activity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that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aims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advance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predictive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capacity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in polar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beyond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spcBef>
                <a:spcPts val="1176"/>
              </a:spcBef>
              <a:buFont typeface="Wingdings" charset="2"/>
              <a:buChar char="§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is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relevant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timely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spcBef>
                <a:spcPts val="1176"/>
              </a:spcBef>
              <a:buFont typeface="Wingdings" charset="2"/>
              <a:buChar char="§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dirty="0" err="1">
                <a:solidFill>
                  <a:srgbClr val="404040"/>
                </a:solidFill>
                <a:latin typeface="Arial" charset="0"/>
              </a:rPr>
              <a:t>has</a:t>
            </a:r>
            <a:r>
              <a:rPr lang="de-DE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404040"/>
                </a:solidFill>
                <a:latin typeface="Arial" charset="0"/>
              </a:rPr>
              <a:t>gained</a:t>
            </a:r>
            <a:r>
              <a:rPr lang="de-DE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404040"/>
                </a:solidFill>
                <a:latin typeface="Arial" charset="0"/>
              </a:rPr>
              <a:t>considerable</a:t>
            </a:r>
            <a:r>
              <a:rPr lang="de-DE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visibility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spcBef>
                <a:spcPts val="1176"/>
              </a:spcBef>
              <a:buFont typeface="Wingdings" charset="2"/>
              <a:buChar char="§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Blue Action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is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well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positioned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make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substantial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contributions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YOPP</a:t>
            </a:r>
          </a:p>
          <a:p>
            <a:pPr lvl="1" algn="just">
              <a:spcBef>
                <a:spcPts val="1176"/>
              </a:spcBef>
            </a:pP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Arctic-midlatitude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linkages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lvl="1" algn="just">
              <a:spcBef>
                <a:spcPts val="1176"/>
              </a:spcBef>
            </a:pP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studies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lvl="1" algn="just">
              <a:spcBef>
                <a:spcPts val="1176"/>
              </a:spcBef>
            </a:pP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Provide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input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Modelling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Plan (Blue Action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representative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joining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Modelling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Task Team?)</a:t>
            </a:r>
          </a:p>
          <a:p>
            <a:pPr algn="just">
              <a:spcBef>
                <a:spcPts val="1176"/>
              </a:spcBef>
              <a:buFont typeface="Wingdings" charset="2"/>
              <a:buChar char="§"/>
            </a:pPr>
            <a:endParaRPr lang="de-DE" dirty="0" smtClean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4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3429000"/>
          </a:xfrm>
        </p:spPr>
        <p:txBody>
          <a:bodyPr/>
          <a:lstStyle/>
          <a:p>
            <a:pPr algn="just">
              <a:buFont typeface="Wingdings" charset="2"/>
              <a:buChar char="§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In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late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2000s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several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aspects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came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together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lvl="1" algn="just"/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Discussion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on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legacy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International Polar Year (IPY, 2007-2008)</a:t>
            </a:r>
          </a:p>
          <a:p>
            <a:pPr lvl="1" algn="just"/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Discussion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future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World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Weather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Research Programme (WWRP)</a:t>
            </a:r>
          </a:p>
          <a:p>
            <a:pPr lvl="1" algn="just"/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Arctic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climate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was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changing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rapidly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/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Polar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moved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into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focus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/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WWRP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decided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launch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Project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Background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5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Background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14400" y="1295400"/>
            <a:ext cx="4572000" cy="2362200"/>
          </a:xfrm>
        </p:spPr>
        <p:txBody>
          <a:bodyPr/>
          <a:lstStyle/>
          <a:p>
            <a:pPr marL="0" indent="0" algn="just">
              <a:buNone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1</a:t>
            </a:r>
            <a:r>
              <a:rPr lang="de-DE" baseline="30000" dirty="0" smtClean="0">
                <a:solidFill>
                  <a:srgbClr val="404040"/>
                </a:solidFill>
                <a:latin typeface="Arial" charset="0"/>
              </a:rPr>
              <a:t>st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meeting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PPP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steering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group</a:t>
            </a:r>
            <a:r>
              <a:rPr lang="de-DE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WMO in 2011:</a:t>
            </a:r>
          </a:p>
          <a:p>
            <a:pPr lvl="1"/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Formulate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project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goals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activities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(2013-2022)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914400" y="4800600"/>
            <a:ext cx="792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0000"/>
              <a:buFont typeface="Wingdings" charset="0"/>
              <a:buChar char="§"/>
              <a:defRPr sz="2400">
                <a:solidFill>
                  <a:srgbClr val="0033CC"/>
                </a:solidFill>
                <a:latin typeface="+mn-lt"/>
                <a:ea typeface="ＭＳ Ｐゴシック" charset="0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charset="2"/>
              <a:buChar char="§"/>
              <a:defRPr sz="2400">
                <a:solidFill>
                  <a:srgbClr val="0033CC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 typeface="Wingdings" charset="0"/>
              <a:buNone/>
            </a:pPr>
            <a:r>
              <a:rPr lang="de-DE" b="1" dirty="0" smtClean="0">
                <a:solidFill>
                  <a:srgbClr val="404040"/>
                </a:solidFill>
                <a:latin typeface="Arial" charset="0"/>
              </a:rPr>
              <a:t>Polar </a:t>
            </a:r>
            <a:r>
              <a:rPr lang="de-DE" b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b="1" dirty="0" smtClean="0">
                <a:solidFill>
                  <a:srgbClr val="404040"/>
                </a:solidFill>
                <a:latin typeface="Arial" charset="0"/>
              </a:rPr>
              <a:t> Project (PPP):</a:t>
            </a:r>
          </a:p>
          <a:p>
            <a:pPr marL="0" indent="0" algn="just">
              <a:buFont typeface="Wingdings" charset="0"/>
              <a:buNone/>
            </a:pP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Promote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cooperative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international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research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enabling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development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improved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weather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environmental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services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on time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scales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from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hourly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seasonal</a:t>
            </a:r>
            <a:endParaRPr lang="de-DE" i="1" dirty="0" smtClean="0">
              <a:solidFill>
                <a:srgbClr val="404040"/>
              </a:solidFill>
              <a:latin typeface="Arial" charset="0"/>
            </a:endParaRPr>
          </a:p>
          <a:p>
            <a:pPr marL="0" indent="0" algn="just">
              <a:buFont typeface="Wingdings" charset="0"/>
              <a:buNone/>
            </a:pP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marL="0" indent="0" algn="just">
              <a:buFont typeface="Wingdings" charset="0"/>
              <a:buNone/>
            </a:pPr>
            <a:endParaRPr lang="de-DE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12" name="Bild 11" descr="NeilGordon_111130_2102_SG1 Genev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81" y="1066800"/>
            <a:ext cx="2976219" cy="353260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67400" y="4572000"/>
            <a:ext cx="3122315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PPP </a:t>
            </a:r>
            <a:r>
              <a:rPr lang="de-DE" sz="1400" dirty="0" err="1" smtClean="0">
                <a:solidFill>
                  <a:schemeClr val="tx1"/>
                </a:solidFill>
              </a:rPr>
              <a:t>Steering</a:t>
            </a:r>
            <a:r>
              <a:rPr lang="de-DE" sz="1400" dirty="0" smtClean="0">
                <a:solidFill>
                  <a:schemeClr val="tx1"/>
                </a:solidFill>
              </a:rPr>
              <a:t> Group, </a:t>
            </a:r>
            <a:r>
              <a:rPr lang="de-DE" sz="1400" dirty="0" err="1" smtClean="0">
                <a:solidFill>
                  <a:schemeClr val="tx1"/>
                </a:solidFill>
              </a:rPr>
              <a:t>Geneva</a:t>
            </a:r>
            <a:r>
              <a:rPr lang="de-DE" sz="1400" dirty="0" smtClean="0">
                <a:solidFill>
                  <a:schemeClr val="tx1"/>
                </a:solidFill>
              </a:rPr>
              <a:t> 2011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35324" y="3124200"/>
            <a:ext cx="516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Polar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(YOPP) was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0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Background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14400" y="1295400"/>
            <a:ext cx="4572000" cy="2362200"/>
          </a:xfrm>
        </p:spPr>
        <p:txBody>
          <a:bodyPr/>
          <a:lstStyle/>
          <a:p>
            <a:pPr marL="0" indent="0" algn="just">
              <a:buNone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1</a:t>
            </a:r>
            <a:r>
              <a:rPr lang="de-DE" baseline="30000" dirty="0" smtClean="0">
                <a:solidFill>
                  <a:srgbClr val="404040"/>
                </a:solidFill>
                <a:latin typeface="Arial" charset="0"/>
              </a:rPr>
              <a:t>st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meeting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PPP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steering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group</a:t>
            </a:r>
            <a:r>
              <a:rPr lang="de-DE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WMO in 2011:</a:t>
            </a:r>
          </a:p>
          <a:p>
            <a:pPr lvl="1"/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Formulate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project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goals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activities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(2013-2022)</a:t>
            </a:r>
          </a:p>
        </p:txBody>
      </p:sp>
      <p:pic>
        <p:nvPicPr>
          <p:cNvPr id="12" name="Bild 11" descr="NeilGordon_111130_2102_SG1 Genev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81" y="1066800"/>
            <a:ext cx="2976219" cy="353260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67400" y="4572000"/>
            <a:ext cx="3122315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PPP </a:t>
            </a:r>
            <a:r>
              <a:rPr lang="de-DE" sz="1400" dirty="0" err="1" smtClean="0">
                <a:solidFill>
                  <a:schemeClr val="tx1"/>
                </a:solidFill>
              </a:rPr>
              <a:t>Steering</a:t>
            </a:r>
            <a:r>
              <a:rPr lang="de-DE" sz="1400" dirty="0" smtClean="0">
                <a:solidFill>
                  <a:schemeClr val="tx1"/>
                </a:solidFill>
              </a:rPr>
              <a:t> Group, </a:t>
            </a:r>
            <a:r>
              <a:rPr lang="de-DE" sz="1400" dirty="0" err="1" smtClean="0">
                <a:solidFill>
                  <a:schemeClr val="tx1"/>
                </a:solidFill>
              </a:rPr>
              <a:t>Geneva</a:t>
            </a:r>
            <a:r>
              <a:rPr lang="de-DE" sz="1400" dirty="0" smtClean="0">
                <a:solidFill>
                  <a:schemeClr val="tx1"/>
                </a:solidFill>
              </a:rPr>
              <a:t> 2011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914400" y="4495800"/>
            <a:ext cx="792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0000"/>
              <a:buFont typeface="Wingdings" charset="0"/>
              <a:buChar char="§"/>
              <a:defRPr sz="2400">
                <a:solidFill>
                  <a:srgbClr val="0033CC"/>
                </a:solidFill>
                <a:latin typeface="+mn-lt"/>
                <a:ea typeface="ＭＳ Ｐゴシック" charset="0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charset="2"/>
              <a:buChar char="§"/>
              <a:defRPr sz="2400">
                <a:solidFill>
                  <a:srgbClr val="0033CC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 typeface="Wingdings" charset="0"/>
              <a:buNone/>
            </a:pPr>
            <a:r>
              <a:rPr lang="de-DE" b="1" dirty="0" smtClean="0">
                <a:solidFill>
                  <a:srgbClr val="404040"/>
                </a:solidFill>
                <a:latin typeface="Arial" charset="0"/>
              </a:rPr>
              <a:t>Year </a:t>
            </a:r>
            <a:r>
              <a:rPr lang="de-DE" b="1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b="1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b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b="1" dirty="0" smtClean="0">
                <a:solidFill>
                  <a:srgbClr val="404040"/>
                </a:solidFill>
                <a:latin typeface="Arial" charset="0"/>
              </a:rPr>
              <a:t>:</a:t>
            </a:r>
          </a:p>
          <a:p>
            <a:pPr marL="0" indent="0" algn="just">
              <a:buNone/>
            </a:pP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Enable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a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significant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improvement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in environmental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capabilities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beyond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by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coordinating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a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period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intensive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observing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modelling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verification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user-engagement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education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activities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.</a:t>
            </a:r>
            <a:endParaRPr lang="de-DE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35324" y="3124200"/>
            <a:ext cx="516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Polar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(YOPP) was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1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Why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877256" y="1600200"/>
            <a:ext cx="4304344" cy="2819400"/>
            <a:chOff x="188913" y="1905000"/>
            <a:chExt cx="4304344" cy="2819400"/>
          </a:xfrm>
        </p:grpSpPr>
        <p:pic>
          <p:nvPicPr>
            <p:cNvPr id="8" name="Bild 14" descr="Bildschirmfoto 2015-05-22 um 13.46.3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3" y="1916112"/>
              <a:ext cx="4304344" cy="280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15"/>
            <p:cNvSpPr txBox="1">
              <a:spLocks noChangeArrowheads="1"/>
            </p:cNvSpPr>
            <p:nvPr/>
          </p:nvSpPr>
          <p:spPr bwMode="auto">
            <a:xfrm>
              <a:off x="914400" y="1905000"/>
              <a:ext cx="3505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de-DE" sz="1800" dirty="0" err="1" smtClean="0">
                  <a:solidFill>
                    <a:schemeClr val="bg1"/>
                  </a:solidFill>
                </a:rPr>
                <a:t>Climate</a:t>
              </a:r>
              <a:r>
                <a:rPr lang="de-DE" sz="1800" dirty="0" smtClean="0">
                  <a:solidFill>
                    <a:schemeClr val="bg1"/>
                  </a:solidFill>
                </a:rPr>
                <a:t> </a:t>
              </a:r>
              <a:r>
                <a:rPr lang="de-DE" sz="1800" dirty="0" err="1" smtClean="0">
                  <a:solidFill>
                    <a:schemeClr val="bg1"/>
                  </a:solidFill>
                </a:rPr>
                <a:t>change</a:t>
              </a:r>
              <a:r>
                <a:rPr lang="de-DE" sz="1800" dirty="0" smtClean="0">
                  <a:solidFill>
                    <a:schemeClr val="bg1"/>
                  </a:solidFill>
                </a:rPr>
                <a:t> </a:t>
              </a:r>
              <a:r>
                <a:rPr lang="de-DE" sz="1800" dirty="0" err="1" smtClean="0">
                  <a:solidFill>
                    <a:schemeClr val="bg1"/>
                  </a:solidFill>
                </a:rPr>
                <a:t>comes</a:t>
              </a:r>
              <a:endParaRPr lang="de-DE" sz="1800" dirty="0">
                <a:solidFill>
                  <a:schemeClr val="bg1"/>
                </a:solidFill>
              </a:endParaRPr>
            </a:p>
            <a:p>
              <a:pPr algn="r" eaLnBrk="1" hangingPunct="1"/>
              <a:r>
                <a:rPr lang="de-DE" sz="1800" dirty="0" err="1">
                  <a:solidFill>
                    <a:schemeClr val="bg1"/>
                  </a:solidFill>
                </a:rPr>
                <a:t>with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opportunities</a:t>
              </a:r>
              <a:r>
                <a:rPr lang="de-DE" sz="1800" dirty="0">
                  <a:solidFill>
                    <a:schemeClr val="bg1"/>
                  </a:solidFill>
                </a:rPr>
                <a:t> ...</a:t>
              </a:r>
            </a:p>
          </p:txBody>
        </p:sp>
        <p:sp>
          <p:nvSpPr>
            <p:cNvPr id="10" name="Textfeld 13"/>
            <p:cNvSpPr txBox="1">
              <a:spLocks noChangeArrowheads="1"/>
            </p:cNvSpPr>
            <p:nvPr/>
          </p:nvSpPr>
          <p:spPr bwMode="auto">
            <a:xfrm>
              <a:off x="197206" y="4447326"/>
              <a:ext cx="1762287" cy="27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dirty="0" err="1"/>
                <a:t>Photo</a:t>
              </a:r>
              <a:r>
                <a:rPr lang="de-DE" sz="1200" dirty="0"/>
                <a:t> </a:t>
              </a:r>
              <a:r>
                <a:rPr lang="de-DE" sz="1200" dirty="0" err="1"/>
                <a:t>from</a:t>
              </a:r>
              <a:r>
                <a:rPr lang="de-DE" sz="1200" dirty="0"/>
                <a:t> </a:t>
              </a:r>
              <a:r>
                <a:rPr lang="de-DE" sz="1200" dirty="0" err="1"/>
                <a:t>Llodys</a:t>
              </a:r>
              <a:r>
                <a:rPr lang="de-DE" sz="1200" dirty="0"/>
                <a:t> </a:t>
              </a:r>
              <a:r>
                <a:rPr lang="de-DE" sz="1200" dirty="0" err="1"/>
                <a:t>report</a:t>
              </a:r>
              <a:endParaRPr lang="de-DE" sz="1200" dirty="0"/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3810000" y="4114800"/>
            <a:ext cx="5026329" cy="2468562"/>
            <a:chOff x="3810000" y="4114800"/>
            <a:chExt cx="5026329" cy="2468562"/>
          </a:xfrm>
        </p:grpSpPr>
        <p:grpSp>
          <p:nvGrpSpPr>
            <p:cNvPr id="12" name="Gruppierung 4"/>
            <p:cNvGrpSpPr>
              <a:grpSpLocks/>
            </p:cNvGrpSpPr>
            <p:nvPr/>
          </p:nvGrpSpPr>
          <p:grpSpPr bwMode="auto">
            <a:xfrm>
              <a:off x="3810000" y="4114800"/>
              <a:ext cx="3972240" cy="2468562"/>
              <a:chOff x="2918155" y="1026842"/>
              <a:chExt cx="3972108" cy="2468025"/>
            </a:xfrm>
          </p:grpSpPr>
          <p:pic>
            <p:nvPicPr>
              <p:cNvPr id="16" name="Bild 8" descr="Bildschirmfoto 2015-05-22 um 13.47.0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155" y="1026842"/>
                <a:ext cx="3972108" cy="246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feld 10"/>
              <p:cNvSpPr txBox="1">
                <a:spLocks noChangeArrowheads="1"/>
              </p:cNvSpPr>
              <p:nvPr/>
            </p:nvSpPr>
            <p:spPr bwMode="auto">
              <a:xfrm>
                <a:off x="5232863" y="1035849"/>
                <a:ext cx="13111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800">
                    <a:solidFill>
                      <a:srgbClr val="FFFFFF"/>
                    </a:solidFill>
                  </a:rPr>
                  <a:t>... and risks!</a:t>
                </a:r>
              </a:p>
            </p:txBody>
          </p:sp>
        </p:grpSp>
        <p:pic>
          <p:nvPicPr>
            <p:cNvPr id="14" name="Bild 6" descr="MSexplorer_sink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433" y="4513215"/>
              <a:ext cx="2037992" cy="16417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7"/>
            <p:cNvSpPr txBox="1">
              <a:spLocks noChangeArrowheads="1"/>
            </p:cNvSpPr>
            <p:nvPr/>
          </p:nvSpPr>
          <p:spPr bwMode="auto">
            <a:xfrm>
              <a:off x="6629400" y="5867400"/>
              <a:ext cx="2206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200" dirty="0" err="1"/>
                <a:t>Photo</a:t>
              </a:r>
              <a:r>
                <a:rPr lang="de-DE" sz="1200" dirty="0"/>
                <a:t> </a:t>
              </a:r>
              <a:r>
                <a:rPr lang="de-DE" sz="1200" dirty="0" err="1"/>
                <a:t>by</a:t>
              </a:r>
              <a:r>
                <a:rPr lang="de-DE" sz="1200" dirty="0"/>
                <a:t> </a:t>
              </a:r>
              <a:r>
                <a:rPr lang="de-DE" sz="1100" dirty="0" err="1"/>
                <a:t>Chilean</a:t>
              </a:r>
              <a:r>
                <a:rPr lang="de-DE" sz="1100" dirty="0"/>
                <a:t> </a:t>
              </a:r>
              <a:r>
                <a:rPr lang="de-DE" sz="1100" dirty="0" err="1"/>
                <a:t>Navy</a:t>
              </a:r>
              <a:r>
                <a:rPr lang="de-DE" sz="1100" dirty="0"/>
                <a:t>/Reuters</a:t>
              </a:r>
            </a:p>
            <a:p>
              <a:pPr eaLnBrk="1" hangingPunct="1"/>
              <a:endParaRPr lang="de-DE" sz="1200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2014538" y="990600"/>
            <a:ext cx="5260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Arctic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amplification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climate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change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Why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83828" y="990600"/>
            <a:ext cx="552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Relatively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observational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coverage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8" name="Gruppierung 7"/>
          <p:cNvGrpSpPr/>
          <p:nvPr/>
        </p:nvGrpSpPr>
        <p:grpSpPr>
          <a:xfrm>
            <a:off x="1143000" y="1524000"/>
            <a:ext cx="7620000" cy="5108377"/>
            <a:chOff x="1143000" y="1524000"/>
            <a:chExt cx="7620000" cy="5108377"/>
          </a:xfrm>
        </p:grpSpPr>
        <p:sp>
          <p:nvSpPr>
            <p:cNvPr id="15" name="Textfeld 14"/>
            <p:cNvSpPr txBox="1"/>
            <p:nvPr/>
          </p:nvSpPr>
          <p:spPr>
            <a:xfrm>
              <a:off x="1143000" y="5486400"/>
              <a:ext cx="7467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 smtClean="0">
                  <a:solidFill>
                    <a:srgbClr val="404040"/>
                  </a:solidFill>
                </a:rPr>
                <a:t>Polar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data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coverage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of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conventional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observations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in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the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ECMWF operational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analysis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on 1 </a:t>
              </a:r>
              <a:r>
                <a:rPr lang="de-DE" sz="1400" b="1" dirty="0" err="1" smtClean="0">
                  <a:solidFill>
                    <a:srgbClr val="404040"/>
                  </a:solidFill>
                </a:rPr>
                <a:t>January</a:t>
              </a:r>
              <a:r>
                <a:rPr lang="de-DE" sz="1400" b="1" dirty="0" smtClean="0">
                  <a:solidFill>
                    <a:srgbClr val="404040"/>
                  </a:solidFill>
                </a:rPr>
                <a:t> 2012</a:t>
              </a:r>
              <a:endParaRPr lang="de-DE" sz="1400" b="1" dirty="0">
                <a:solidFill>
                  <a:srgbClr val="40404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934200" y="2743200"/>
              <a:ext cx="834383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de-DE" sz="1600" b="1" dirty="0" err="1" smtClean="0">
                  <a:solidFill>
                    <a:srgbClr val="404040"/>
                  </a:solidFill>
                </a:rPr>
                <a:t>Synop</a:t>
              </a:r>
              <a:endParaRPr lang="de-DE" sz="1600" b="1" dirty="0">
                <a:solidFill>
                  <a:srgbClr val="404040"/>
                </a:solidFill>
              </a:endParaRPr>
            </a:p>
            <a:p>
              <a:pPr algn="l"/>
              <a:r>
                <a:rPr lang="de-DE" sz="1600" b="1" dirty="0" smtClean="0">
                  <a:solidFill>
                    <a:schemeClr val="accent2"/>
                  </a:solidFill>
                </a:rPr>
                <a:t>AIREP</a:t>
              </a:r>
              <a:endParaRPr lang="de-DE" sz="1600" b="1" dirty="0">
                <a:solidFill>
                  <a:srgbClr val="404040"/>
                </a:solidFill>
              </a:endParaRPr>
            </a:p>
            <a:p>
              <a:pPr algn="l"/>
              <a:r>
                <a:rPr lang="de-DE" sz="1600" b="1" dirty="0" smtClean="0">
                  <a:solidFill>
                    <a:srgbClr val="008000"/>
                  </a:solidFill>
                </a:rPr>
                <a:t>DRIBU</a:t>
              </a:r>
              <a:endParaRPr lang="de-DE" sz="1600" b="1" dirty="0">
                <a:solidFill>
                  <a:srgbClr val="404040"/>
                </a:solidFill>
              </a:endParaRPr>
            </a:p>
            <a:p>
              <a:pPr algn="l"/>
              <a:r>
                <a:rPr lang="de-DE" sz="1600" b="1" dirty="0" smtClean="0">
                  <a:solidFill>
                    <a:srgbClr val="FF0000"/>
                  </a:solidFill>
                </a:rPr>
                <a:t>TEMP</a:t>
              </a:r>
              <a:endParaRPr lang="de-DE" sz="1600" b="1" dirty="0">
                <a:solidFill>
                  <a:srgbClr val="404040"/>
                </a:solidFill>
              </a:endParaRPr>
            </a:p>
            <a:p>
              <a:pPr algn="l"/>
              <a:r>
                <a:rPr lang="de-DE" sz="1600" b="1" dirty="0" smtClean="0">
                  <a:solidFill>
                    <a:srgbClr val="FFFF00"/>
                  </a:solidFill>
                </a:rPr>
                <a:t>PILOT</a:t>
              </a:r>
              <a:r>
                <a:rPr lang="de-DE" sz="1600" b="1" dirty="0" smtClean="0">
                  <a:solidFill>
                    <a:srgbClr val="404040"/>
                  </a:solidFill>
                </a:rPr>
                <a:t> </a:t>
              </a:r>
              <a:endParaRPr lang="de-DE" sz="1600" b="1" dirty="0">
                <a:solidFill>
                  <a:srgbClr val="404040"/>
                </a:solidFill>
              </a:endParaRPr>
            </a:p>
          </p:txBody>
        </p:sp>
        <p:sp>
          <p:nvSpPr>
            <p:cNvPr id="22" name="Textfeld 5"/>
            <p:cNvSpPr txBox="1">
              <a:spLocks noChangeArrowheads="1"/>
            </p:cNvSpPr>
            <p:nvPr/>
          </p:nvSpPr>
          <p:spPr bwMode="auto">
            <a:xfrm>
              <a:off x="7025538" y="6324600"/>
              <a:ext cx="17374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eaLnBrk="1" hangingPunct="1"/>
              <a:r>
                <a:rPr lang="de-DE" sz="1400" b="1" dirty="0" smtClean="0">
                  <a:solidFill>
                    <a:srgbClr val="404040"/>
                  </a:solidFill>
                </a:rPr>
                <a:t>P</a:t>
              </a:r>
              <a:r>
                <a:rPr lang="de-DE" sz="1400" b="1" dirty="0">
                  <a:solidFill>
                    <a:srgbClr val="404040"/>
                  </a:solidFill>
                </a:rPr>
                <a:t>. Bauer (ECMWF)</a:t>
              </a:r>
            </a:p>
          </p:txBody>
        </p:sp>
        <p:grpSp>
          <p:nvGrpSpPr>
            <p:cNvPr id="4" name="Gruppierung 3"/>
            <p:cNvGrpSpPr/>
            <p:nvPr/>
          </p:nvGrpSpPr>
          <p:grpSpPr>
            <a:xfrm>
              <a:off x="2895600" y="1524000"/>
              <a:ext cx="3602292" cy="3733800"/>
              <a:chOff x="2895600" y="1524000"/>
              <a:chExt cx="3602292" cy="3733800"/>
            </a:xfrm>
          </p:grpSpPr>
          <p:pic>
            <p:nvPicPr>
              <p:cNvPr id="14" name="Picture 9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9842"/>
              <a:stretch/>
            </p:blipFill>
            <p:spPr bwMode="auto">
              <a:xfrm>
                <a:off x="2895600" y="1524000"/>
                <a:ext cx="3602292" cy="373380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hteck 1"/>
              <p:cNvSpPr/>
              <p:nvPr/>
            </p:nvSpPr>
            <p:spPr bwMode="auto">
              <a:xfrm>
                <a:off x="5867400" y="47244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28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Why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1930" y="990600"/>
            <a:ext cx="620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Implications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predictions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lower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latitudes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722731" y="1981200"/>
            <a:ext cx="8345069" cy="4205331"/>
            <a:chOff x="704422" y="2305423"/>
            <a:chExt cx="8345069" cy="4205331"/>
          </a:xfrm>
        </p:grpSpPr>
        <p:pic>
          <p:nvPicPr>
            <p:cNvPr id="21" name="Bild 20" descr="rms_map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18"/>
            <a:stretch/>
          </p:blipFill>
          <p:spPr>
            <a:xfrm>
              <a:off x="8458200" y="2305423"/>
              <a:ext cx="591291" cy="3638177"/>
            </a:xfrm>
            <a:prstGeom prst="rect">
              <a:avLst/>
            </a:prstGeom>
          </p:spPr>
        </p:pic>
        <p:pic>
          <p:nvPicPr>
            <p:cNvPr id="18" name="Bild 17" descr="rms_map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55" r="54643"/>
            <a:stretch/>
          </p:blipFill>
          <p:spPr>
            <a:xfrm>
              <a:off x="5791200" y="2762255"/>
              <a:ext cx="2632244" cy="2516043"/>
            </a:xfrm>
            <a:prstGeom prst="rect">
              <a:avLst/>
            </a:prstGeom>
          </p:spPr>
        </p:pic>
        <p:pic>
          <p:nvPicPr>
            <p:cNvPr id="19" name="Bild 18" descr="rms_map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" r="54365" b="50227"/>
            <a:stretch/>
          </p:blipFill>
          <p:spPr>
            <a:xfrm>
              <a:off x="704422" y="2730155"/>
              <a:ext cx="2648378" cy="2525835"/>
            </a:xfrm>
            <a:prstGeom prst="rect">
              <a:avLst/>
            </a:prstGeom>
          </p:spPr>
        </p:pic>
        <p:pic>
          <p:nvPicPr>
            <p:cNvPr id="20" name="Bild 19" descr="rms_map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95" t="2928" r="9856" b="50000"/>
            <a:stretch/>
          </p:blipFill>
          <p:spPr>
            <a:xfrm>
              <a:off x="3316867" y="2709221"/>
              <a:ext cx="2550533" cy="2561037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4133710" y="2404646"/>
              <a:ext cx="10287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tx1"/>
                  </a:solidFill>
                </a:rPr>
                <a:t>Day 6-10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46370" y="6202977"/>
              <a:ext cx="32684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404040"/>
                  </a:solidFill>
                </a:rPr>
                <a:t>Jung et al. (2014), </a:t>
              </a:r>
              <a:r>
                <a:rPr lang="de-DE" sz="1400" dirty="0" err="1" smtClean="0">
                  <a:solidFill>
                    <a:srgbClr val="404040"/>
                  </a:solidFill>
                </a:rPr>
                <a:t>Geophys</a:t>
              </a:r>
              <a:r>
                <a:rPr lang="de-DE" sz="1400" dirty="0" smtClean="0">
                  <a:solidFill>
                    <a:srgbClr val="404040"/>
                  </a:solidFill>
                </a:rPr>
                <a:t>. Res. </a:t>
              </a:r>
              <a:r>
                <a:rPr lang="de-DE" sz="1400" dirty="0" err="1" smtClean="0">
                  <a:solidFill>
                    <a:srgbClr val="404040"/>
                  </a:solidFill>
                </a:rPr>
                <a:t>Lett</a:t>
              </a:r>
              <a:r>
                <a:rPr lang="de-DE" sz="1400" dirty="0" smtClean="0">
                  <a:solidFill>
                    <a:srgbClr val="404040"/>
                  </a:solidFill>
                </a:rPr>
                <a:t>.</a:t>
              </a:r>
              <a:endParaRPr lang="de-DE" sz="1400" dirty="0">
                <a:solidFill>
                  <a:srgbClr val="40404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553200" y="2438400"/>
              <a:ext cx="11315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tx1"/>
                  </a:solidFill>
                </a:rPr>
                <a:t>Day 11-</a:t>
              </a:r>
              <a:r>
                <a:rPr lang="de-DE" sz="1600" b="1" dirty="0">
                  <a:solidFill>
                    <a:schemeClr val="tx1"/>
                  </a:solidFill>
                </a:rPr>
                <a:t>3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0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600200" y="2395954"/>
              <a:ext cx="914633" cy="33855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tx1"/>
                  </a:solidFill>
                </a:rPr>
                <a:t>Day 1-5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9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How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17156" y="1828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grpSp>
        <p:nvGrpSpPr>
          <p:cNvPr id="2" name="Gruppierung 1"/>
          <p:cNvGrpSpPr/>
          <p:nvPr/>
        </p:nvGrpSpPr>
        <p:grpSpPr>
          <a:xfrm>
            <a:off x="2923673" y="914400"/>
            <a:ext cx="6019181" cy="5867400"/>
            <a:chOff x="2923673" y="914400"/>
            <a:chExt cx="6019181" cy="5867400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3673" y="914400"/>
              <a:ext cx="3858127" cy="5486400"/>
            </a:xfrm>
            <a:prstGeom prst="rect">
              <a:avLst/>
            </a:prstGeom>
          </p:spPr>
        </p:pic>
        <p:sp>
          <p:nvSpPr>
            <p:cNvPr id="5" name="Textfeld 4"/>
            <p:cNvSpPr txBox="1">
              <a:spLocks noChangeArrowheads="1"/>
            </p:cNvSpPr>
            <p:nvPr/>
          </p:nvSpPr>
          <p:spPr bwMode="auto">
            <a:xfrm>
              <a:off x="6629400" y="6474023"/>
              <a:ext cx="23134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b="1" dirty="0" smtClean="0">
                  <a:solidFill>
                    <a:srgbClr val="595959"/>
                  </a:solidFill>
                </a:rPr>
                <a:t>http://</a:t>
              </a:r>
              <a:r>
                <a:rPr lang="de-DE" sz="1400" b="1" dirty="0" err="1" smtClean="0">
                  <a:solidFill>
                    <a:srgbClr val="595959"/>
                  </a:solidFill>
                </a:rPr>
                <a:t>polarprediction.net</a:t>
              </a:r>
              <a:endParaRPr lang="de-DE" sz="1400" b="1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47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1828800"/>
          </a:xfrm>
        </p:spPr>
        <p:txBody>
          <a:bodyPr/>
          <a:lstStyle/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Improve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observing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system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provide</a:t>
            </a:r>
            <a:r>
              <a:rPr lang="de-DE" sz="22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better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coverage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high-quality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observations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in a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cost-effective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manner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.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Gather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additional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observations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through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field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programmes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aimed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at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improving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understanding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key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processes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.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Improve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representation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key-processes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in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uncoupled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coupled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models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used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.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Develop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improved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data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assimilation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systems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that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account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challenges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in polar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(e.g.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sparse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data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steep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orography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).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Explore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predictability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atmosphere-cryosphere-ocean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system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with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a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focus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on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sea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ice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, on time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scales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from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days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a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season</a:t>
            </a:r>
            <a:r>
              <a:rPr lang="de-DE" sz="2200" dirty="0">
                <a:solidFill>
                  <a:srgbClr val="404040"/>
                </a:solidFill>
                <a:latin typeface="Arial" charset="0"/>
              </a:rPr>
              <a:t>.</a:t>
            </a:r>
            <a:endParaRPr lang="de-DE" sz="2200" dirty="0" smtClean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What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4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ORPEX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CC"/>
      </a:hlink>
      <a:folHlink>
        <a:srgbClr val="FF33CC"/>
      </a:folHlink>
    </a:clrScheme>
    <a:fontScheme name="THORPEX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THORPEX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RPEX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Data\Microsoft\Templates\THORPEX.pot</Template>
  <TotalTime>0</TotalTime>
  <Words>2349</Words>
  <Application>Microsoft Macintosh PowerPoint</Application>
  <PresentationFormat>Bildschirmpräsentation (4:3)</PresentationFormat>
  <Paragraphs>238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THORPEX</vt:lpstr>
      <vt:lpstr>Year of Polar Prediction (YOPP)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Year of Polar Prediction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TIGGE - June 2008</dc:title>
  <dc:subject>EC presentation</dc:subject>
  <dc:creator>David Burridge</dc:creator>
  <cp:lastModifiedBy>Thomas Jung</cp:lastModifiedBy>
  <cp:revision>1311</cp:revision>
  <cp:lastPrinted>2012-04-11T07:16:48Z</cp:lastPrinted>
  <dcterms:created xsi:type="dcterms:W3CDTF">2004-03-25T14:01:56Z</dcterms:created>
  <dcterms:modified xsi:type="dcterms:W3CDTF">2017-01-20T05:32:53Z</dcterms:modified>
</cp:coreProperties>
</file>