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8" r:id="rId2"/>
    <p:sldId id="287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70" autoAdjust="0"/>
  </p:normalViewPr>
  <p:slideViewPr>
    <p:cSldViewPr snapToGrid="0" snapToObjects="1">
      <p:cViewPr>
        <p:scale>
          <a:sx n="95" d="100"/>
          <a:sy n="95" d="100"/>
        </p:scale>
        <p:origin x="-144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1A26-3EF7-5540-B10F-D58B641AE92D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285F1-F8A4-084E-ADE8-C5103B8D0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7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F3062-90F3-4440-BC6B-DB052DE8E8E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9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9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2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og 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B738-FC8A-4192-8AD6-31309BDF30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0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0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7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8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9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7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687F-8883-F340-BE1C-925E33C74C6C}" type="datetimeFigureOut">
              <a:rPr lang="en-US" smtClean="0"/>
              <a:t>20/01/17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14CB-E359-664B-80B7-767CEEDA5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0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66800" y="1828800"/>
            <a:ext cx="6977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Goal</a:t>
            </a:r>
            <a:endParaRPr lang="en-US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To </a:t>
            </a:r>
            <a:r>
              <a:rPr lang="en-US" sz="2000" dirty="0">
                <a:latin typeface="Calibri" panose="020F0502020204030204" pitchFamily="34" charset="0"/>
              </a:rPr>
              <a:t>identify the current limitations in predicting Arctic climate (and its link to NH climate) and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to </a:t>
            </a:r>
            <a:r>
              <a:rPr lang="en-US" sz="2000" dirty="0">
                <a:latin typeface="Calibri" panose="020F0502020204030204" pitchFamily="34" charset="0"/>
              </a:rPr>
              <a:t>develop improved models and methodologies to enhance the skill of </a:t>
            </a:r>
            <a:r>
              <a:rPr lang="en-US" sz="2000" dirty="0" smtClean="0">
                <a:latin typeface="Calibri" panose="020F0502020204030204" pitchFamily="34" charset="0"/>
              </a:rPr>
              <a:t>initialized </a:t>
            </a:r>
            <a:r>
              <a:rPr lang="en-US" sz="2000" dirty="0">
                <a:latin typeface="Calibri" panose="020F0502020204030204" pitchFamily="34" charset="0"/>
              </a:rPr>
              <a:t>climate predictions in the Arctic and over the NH.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An </a:t>
            </a:r>
            <a:r>
              <a:rPr lang="en-US" sz="2000" dirty="0">
                <a:latin typeface="Calibri" panose="020F0502020204030204" pitchFamily="34" charset="0"/>
              </a:rPr>
              <a:t>updated forecast ensemble will be performed with the improved systems and delivered to selected impact case studies. </a:t>
            </a:r>
          </a:p>
          <a:p>
            <a:pPr algn="just"/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1987" y="381000"/>
            <a:ext cx="7884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WP4: Enhancing </a:t>
            </a:r>
            <a:r>
              <a:rPr lang="en-US" sz="24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the capacity of seasonal-to-decadal predictions in the Arctic and over the Northern </a:t>
            </a:r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Hemisphere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ktangel 1"/>
          <p:cNvSpPr/>
          <p:nvPr/>
        </p:nvSpPr>
        <p:spPr>
          <a:xfrm>
            <a:off x="1737911" y="1192464"/>
            <a:ext cx="5481053" cy="57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dirty="0">
                <a:latin typeface="Calibri" panose="020F0502020204030204" pitchFamily="34" charset="0"/>
                <a:cs typeface="Arial"/>
              </a:rPr>
              <a:t>Daniela Matei (MPI) and Noel </a:t>
            </a:r>
            <a:r>
              <a:rPr lang="fr-FR" sz="2200" dirty="0" err="1">
                <a:latin typeface="Calibri" panose="020F0502020204030204" pitchFamily="34" charset="0"/>
                <a:cs typeface="Arial"/>
              </a:rPr>
              <a:t>Keenlyside</a:t>
            </a:r>
            <a:r>
              <a:rPr lang="fr-FR" sz="2200" dirty="0">
                <a:latin typeface="Calibri" panose="020F0502020204030204" pitchFamily="34" charset="0"/>
                <a:cs typeface="Arial"/>
              </a:rPr>
              <a:t> (</a:t>
            </a:r>
            <a:r>
              <a:rPr lang="fr-FR" sz="2200" dirty="0" err="1">
                <a:latin typeface="Calibri" panose="020F0502020204030204" pitchFamily="34" charset="0"/>
                <a:cs typeface="Arial"/>
              </a:rPr>
              <a:t>UiB</a:t>
            </a:r>
            <a:r>
              <a:rPr lang="fr-FR" sz="2200" dirty="0">
                <a:latin typeface="Calibri" panose="020F0502020204030204" pitchFamily="34" charset="0"/>
                <a:cs typeface="Arial"/>
              </a:rPr>
              <a:t>)</a:t>
            </a:r>
            <a:endParaRPr lang="nb-NO" sz="22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32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63576" y="160428"/>
            <a:ext cx="7317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4.1: Mechanistic and statistical skill assessment of baseline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predictions </a:t>
            </a:r>
            <a:endParaRPr lang="en-US" sz="2000" b="1" dirty="0">
              <a:ln>
                <a:solidFill>
                  <a:schemeClr val="accent2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02110" y="401053"/>
            <a:ext cx="374315" cy="56414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21515" y="77887"/>
            <a:ext cx="82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Month </a:t>
            </a:r>
          </a:p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3560" y="143042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18659" y="27681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2027" y="40481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659" y="544933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10104" y="401053"/>
            <a:ext cx="0" cy="2606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7685" y="839887"/>
            <a:ext cx="7178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000" dirty="0" smtClean="0"/>
              <a:t>Deliver initial data to WP5 from existing experiments from MPI, </a:t>
            </a:r>
            <a:r>
              <a:rPr lang="en-GB" sz="2000" dirty="0" err="1" smtClean="0"/>
              <a:t>NorCPM</a:t>
            </a:r>
            <a:r>
              <a:rPr lang="en-GB" sz="2000" dirty="0" smtClean="0"/>
              <a:t>, IPSL models [</a:t>
            </a:r>
            <a:r>
              <a:rPr lang="en-GB" sz="2000" b="1" dirty="0" smtClean="0"/>
              <a:t>D4.1, month 6, Daniela/MPI</a:t>
            </a:r>
            <a:r>
              <a:rPr lang="en-GB" sz="2000" dirty="0" smtClean="0"/>
              <a:t>]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Identify selected events for performing prediction case studies 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Investigate approaches to extract most information from existing systems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Milestone 6 </a:t>
            </a:r>
            <a:r>
              <a:rPr lang="en-GB" sz="2000" dirty="0" smtClean="0"/>
              <a:t>expected around </a:t>
            </a:r>
            <a:r>
              <a:rPr lang="en-GB" sz="2000" dirty="0"/>
              <a:t>month 12 to conclude discussion on these </a:t>
            </a:r>
            <a:r>
              <a:rPr lang="en-GB" sz="2000" dirty="0" smtClean="0"/>
              <a:t>cases</a:t>
            </a:r>
          </a:p>
          <a:p>
            <a:pPr marL="285750" indent="-285750">
              <a:buFont typeface="Arial"/>
              <a:buChar char="•"/>
            </a:pPr>
            <a:endParaRPr lang="en-GB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D4.2</a:t>
            </a:r>
            <a:r>
              <a:rPr lang="en-US" sz="2000" dirty="0" smtClean="0"/>
              <a:t> </a:t>
            </a:r>
            <a:r>
              <a:rPr lang="en-US" sz="2000" dirty="0"/>
              <a:t>Report describing the benchmark performance of state-of-the-art prediction systems </a:t>
            </a:r>
            <a:r>
              <a:rPr lang="en-US" sz="2000" dirty="0" smtClean="0"/>
              <a:t>[</a:t>
            </a:r>
            <a:r>
              <a:rPr lang="en-US" sz="2000" b="1" dirty="0" smtClean="0"/>
              <a:t>month 24, </a:t>
            </a:r>
            <a:r>
              <a:rPr lang="en-GB" sz="2000" b="1" dirty="0"/>
              <a:t>Daniela/</a:t>
            </a:r>
            <a:r>
              <a:rPr lang="en-GB" sz="2000" b="1" dirty="0" smtClean="0"/>
              <a:t>MPI]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8987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63576" y="160428"/>
            <a:ext cx="7317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4.1: Mechanistic and statistical skill assessment of baseline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predictions </a:t>
            </a:r>
            <a:endParaRPr lang="en-US" sz="2000" b="1" dirty="0">
              <a:ln>
                <a:solidFill>
                  <a:schemeClr val="accent2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02110" y="401053"/>
            <a:ext cx="374315" cy="56414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21515" y="77887"/>
            <a:ext cx="82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Month </a:t>
            </a:r>
          </a:p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3560" y="143042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18659" y="27681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2027" y="40481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659" y="544933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10104" y="401053"/>
            <a:ext cx="0" cy="2606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77472" y="1440275"/>
            <a:ext cx="73258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4.2: Coordinated experiments to quantify the contribution of the Artic and high latitude North Atlantic in predictability of Northern Hemisphere extreme weather and climate </a:t>
            </a:r>
            <a:endParaRPr lang="en-GB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24000" y="1560587"/>
            <a:ext cx="0" cy="2856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44317" y="2591151"/>
            <a:ext cx="7178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000" dirty="0" smtClean="0"/>
              <a:t>Idealised prediction experiments with data added or withheld</a:t>
            </a:r>
          </a:p>
          <a:p>
            <a:r>
              <a:rPr lang="en-GB" sz="2000" dirty="0" smtClean="0"/>
              <a:t>2) Greenland Ice Sheet melt prediction experiments  </a:t>
            </a:r>
          </a:p>
          <a:p>
            <a:endParaRPr lang="en-GB" sz="2000" dirty="0"/>
          </a:p>
          <a:p>
            <a:r>
              <a:rPr lang="en-GB" sz="2000" dirty="0" smtClean="0"/>
              <a:t>Skill will be assessed in terms of the representation of mechanisms</a:t>
            </a:r>
          </a:p>
          <a:p>
            <a:endParaRPr lang="en-GB" sz="2000" dirty="0"/>
          </a:p>
          <a:p>
            <a:r>
              <a:rPr lang="en-GB" sz="2000" dirty="0" smtClean="0"/>
              <a:t>Experiment protocol to be finalised around month 12 [</a:t>
            </a:r>
            <a:r>
              <a:rPr lang="en-GB" sz="2000" b="1" dirty="0" smtClean="0"/>
              <a:t>MS 7</a:t>
            </a:r>
            <a:r>
              <a:rPr lang="en-GB" sz="2000" dirty="0" smtClean="0"/>
              <a:t>]</a:t>
            </a:r>
          </a:p>
          <a:p>
            <a:endParaRPr lang="en-GB" sz="2000" dirty="0"/>
          </a:p>
          <a:p>
            <a:r>
              <a:rPr lang="en-US" sz="2000" b="1" dirty="0"/>
              <a:t>D4.3</a:t>
            </a:r>
            <a:r>
              <a:rPr lang="en-US" sz="2000" dirty="0"/>
              <a:t>: Report </a:t>
            </a:r>
            <a:r>
              <a:rPr lang="en-US" sz="2000" dirty="0" err="1"/>
              <a:t>summarising</a:t>
            </a:r>
            <a:r>
              <a:rPr lang="en-US" sz="2000" dirty="0"/>
              <a:t> the impact of the Arctic and high-latitude North Atlantic, and Greenland ice sheet melt on predictability of the Arctic, North Atlantic, and climate of surrounding continents </a:t>
            </a:r>
            <a:r>
              <a:rPr lang="en-US" sz="2000" dirty="0" smtClean="0"/>
              <a:t>[</a:t>
            </a:r>
            <a:r>
              <a:rPr lang="en-US" sz="2000" b="1" dirty="0" smtClean="0"/>
              <a:t>month 36</a:t>
            </a:r>
            <a:r>
              <a:rPr lang="en-US" sz="2000" b="1" dirty="0" smtClean="0"/>
              <a:t>, </a:t>
            </a:r>
            <a:r>
              <a:rPr lang="en-US" sz="2000" b="1" dirty="0" smtClean="0"/>
              <a:t>DMI, </a:t>
            </a:r>
            <a:r>
              <a:rPr lang="en-US" sz="2000" b="1" dirty="0" err="1" smtClean="0"/>
              <a:t>Torben</a:t>
            </a:r>
            <a:r>
              <a:rPr lang="en-US" sz="2000" dirty="0" smtClean="0"/>
              <a:t>]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97336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63576" y="160428"/>
            <a:ext cx="7317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4.1: Mechanistic and statistical skill assessment of baseline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predictions </a:t>
            </a:r>
            <a:endParaRPr lang="en-US" sz="2000" b="1" dirty="0">
              <a:ln>
                <a:solidFill>
                  <a:schemeClr val="accent2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02110" y="401053"/>
            <a:ext cx="374315" cy="56414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21515" y="77887"/>
            <a:ext cx="82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Month </a:t>
            </a:r>
          </a:p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3560" y="143042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18659" y="27681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2027" y="40481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659" y="544933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10104" y="401053"/>
            <a:ext cx="0" cy="2606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1560587"/>
            <a:ext cx="0" cy="2856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44317" y="2591151"/>
            <a:ext cx="7178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1) Higher ocean and atmospheric resolution</a:t>
            </a:r>
          </a:p>
          <a:p>
            <a:r>
              <a:rPr lang="en-GB" sz="2000" dirty="0" smtClean="0"/>
              <a:t>2) Consistent initialisation of sea ice</a:t>
            </a:r>
          </a:p>
          <a:p>
            <a:r>
              <a:rPr lang="en-GB" sz="2000" dirty="0" smtClean="0"/>
              <a:t>3) Methods to reduce initial shock on predictions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Skill will be assessed in terms of the representation of mechanisms</a:t>
            </a:r>
          </a:p>
          <a:p>
            <a:endParaRPr lang="en-GB" sz="2000" dirty="0"/>
          </a:p>
          <a:p>
            <a:r>
              <a:rPr lang="en-GB" sz="2000" dirty="0" smtClean="0"/>
              <a:t>Experiment protocol to be finalised around month 12 [</a:t>
            </a:r>
            <a:r>
              <a:rPr lang="en-GB" sz="2000" b="1" dirty="0" smtClean="0"/>
              <a:t>MS 7</a:t>
            </a:r>
            <a:r>
              <a:rPr lang="en-GB" sz="2000" dirty="0" smtClean="0"/>
              <a:t>]</a:t>
            </a:r>
          </a:p>
          <a:p>
            <a:endParaRPr lang="en-GB" sz="2000" dirty="0" smtClean="0"/>
          </a:p>
          <a:p>
            <a:r>
              <a:rPr lang="en-US" sz="2000" b="1" dirty="0"/>
              <a:t>D4.4</a:t>
            </a:r>
            <a:r>
              <a:rPr lang="en-US" sz="2000" dirty="0"/>
              <a:t>: Datasets from all sensitivity prediction experiments available in standard data format, and fully documented to Blue Action </a:t>
            </a:r>
            <a:r>
              <a:rPr lang="en-US" sz="2000" dirty="0" err="1"/>
              <a:t>modelling</a:t>
            </a:r>
            <a:r>
              <a:rPr lang="en-US" sz="2000" dirty="0"/>
              <a:t> partners and impact case </a:t>
            </a:r>
            <a:r>
              <a:rPr lang="en-US" sz="2000" dirty="0" smtClean="0"/>
              <a:t>studies </a:t>
            </a:r>
            <a:r>
              <a:rPr lang="en-US" sz="2000" dirty="0" smtClean="0"/>
              <a:t>[</a:t>
            </a:r>
            <a:r>
              <a:rPr lang="en-US" sz="2000" b="1" dirty="0" smtClean="0"/>
              <a:t>month </a:t>
            </a:r>
            <a:r>
              <a:rPr lang="en-US" sz="2000" b="1" dirty="0" smtClean="0"/>
              <a:t>36</a:t>
            </a:r>
            <a:r>
              <a:rPr lang="en-US" sz="2000" b="1" dirty="0"/>
              <a:t>, </a:t>
            </a:r>
            <a:r>
              <a:rPr lang="en-US" sz="2000" b="1" dirty="0" smtClean="0"/>
              <a:t>UiB, Noel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644317" y="1430421"/>
            <a:ext cx="74996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4.3: Explore alternative ways of enhancing predictive skill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through improved </a:t>
            </a:r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model configurations and innovative initialization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140267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63576" y="160428"/>
            <a:ext cx="7317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4.1: Mechanistic and statistical skill assessment of baseline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predictions </a:t>
            </a:r>
            <a:endParaRPr lang="en-US" sz="2000" b="1" dirty="0">
              <a:ln>
                <a:solidFill>
                  <a:schemeClr val="accent2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02110" y="401053"/>
            <a:ext cx="374315" cy="56414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21515" y="77887"/>
            <a:ext cx="82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Month </a:t>
            </a:r>
          </a:p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3560" y="143042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18659" y="27681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2027" y="40481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659" y="544933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10104" y="401053"/>
            <a:ext cx="0" cy="2606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1560587"/>
            <a:ext cx="0" cy="2856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644317" y="1430421"/>
            <a:ext cx="7499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</a:t>
            </a:r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4.2: Identify predictability mechanisms</a:t>
            </a:r>
          </a:p>
          <a:p>
            <a:r>
              <a:rPr lang="en-US" sz="20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4.3: Assessing improved systems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3015251"/>
            <a:ext cx="0" cy="2856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18105" y="2828836"/>
            <a:ext cx="72189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Task 4.3: Explore alternative ways of enhancing predictive skill </a:t>
            </a:r>
          </a:p>
          <a:p>
            <a:r>
              <a:rPr lang="en-US" sz="2000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through improved model configurations and innovative initialization techniques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8106" y="3910428"/>
            <a:ext cx="711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Only briefly discussed as starts month 24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D4.5</a:t>
            </a:r>
            <a:r>
              <a:rPr lang="en-US" sz="2000" dirty="0"/>
              <a:t>: Report on the best practices for enhancing seasonal-to-decadal prediction skill in the Arctic with user- relevant linkages over the NH continents </a:t>
            </a:r>
            <a:r>
              <a:rPr lang="en-US" sz="2000" dirty="0" smtClean="0"/>
              <a:t>[</a:t>
            </a:r>
            <a:r>
              <a:rPr lang="en-US" sz="2000" b="1" dirty="0" smtClean="0"/>
              <a:t>month 48</a:t>
            </a:r>
            <a:r>
              <a:rPr lang="en-US" sz="2000" b="1" dirty="0"/>
              <a:t>, </a:t>
            </a:r>
            <a:r>
              <a:rPr lang="en-US" sz="2000" b="1" dirty="0" err="1" smtClean="0"/>
              <a:t>NLeSC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Wilco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72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715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2106"/>
            <a:ext cx="8229600" cy="5324058"/>
          </a:xfrm>
        </p:spPr>
        <p:txBody>
          <a:bodyPr>
            <a:normAutofit/>
          </a:bodyPr>
          <a:lstStyle/>
          <a:p>
            <a:r>
              <a:rPr lang="en-GB" dirty="0" smtClean="0"/>
              <a:t>Is there any infrastructure in the project for </a:t>
            </a:r>
            <a:r>
              <a:rPr lang="en-GB" smtClean="0"/>
              <a:t>data </a:t>
            </a:r>
            <a:r>
              <a:rPr lang="en-GB" smtClean="0"/>
              <a:t>sharing</a:t>
            </a:r>
            <a:r>
              <a:rPr lang="en-GB" dirty="0"/>
              <a:t>?</a:t>
            </a:r>
            <a:endParaRPr lang="en-US" dirty="0"/>
          </a:p>
          <a:p>
            <a:r>
              <a:rPr lang="en-GB" dirty="0" smtClean="0"/>
              <a:t>Collaboration </a:t>
            </a:r>
            <a:r>
              <a:rPr lang="en-GB" dirty="0"/>
              <a:t>with the following projects was identified.</a:t>
            </a:r>
            <a:endParaRPr lang="en-US" dirty="0"/>
          </a:p>
          <a:p>
            <a:pPr lvl="1"/>
            <a:r>
              <a:rPr lang="en-GB" dirty="0" smtClean="0"/>
              <a:t>EU APPLICATE</a:t>
            </a:r>
            <a:endParaRPr lang="en-US" dirty="0"/>
          </a:p>
          <a:p>
            <a:pPr lvl="1"/>
            <a:r>
              <a:rPr lang="en-GB" dirty="0" err="1" smtClean="0"/>
              <a:t>NordForsk</a:t>
            </a:r>
            <a:r>
              <a:rPr lang="en-GB" dirty="0" smtClean="0"/>
              <a:t> ARCPATH</a:t>
            </a:r>
            <a:endParaRPr lang="en-US" dirty="0"/>
          </a:p>
          <a:p>
            <a:pPr lvl="1"/>
            <a:r>
              <a:rPr lang="en-GB" dirty="0" smtClean="0"/>
              <a:t>EU INTAROS</a:t>
            </a:r>
            <a:endParaRPr lang="en-US" dirty="0"/>
          </a:p>
          <a:p>
            <a:pPr lvl="1"/>
            <a:r>
              <a:rPr lang="en-GB" dirty="0" smtClean="0"/>
              <a:t>JPI </a:t>
            </a:r>
            <a:r>
              <a:rPr lang="en-GB" dirty="0"/>
              <a:t>INTERDEC</a:t>
            </a:r>
            <a:endParaRPr lang="en-US" dirty="0"/>
          </a:p>
          <a:p>
            <a:pPr lvl="1"/>
            <a:r>
              <a:rPr lang="en-GB" dirty="0" smtClean="0"/>
              <a:t>BMBF </a:t>
            </a:r>
            <a:r>
              <a:rPr lang="en-GB" dirty="0"/>
              <a:t>MIKLIP</a:t>
            </a:r>
            <a:endParaRPr lang="en-US" dirty="0"/>
          </a:p>
          <a:p>
            <a:pPr lvl="1"/>
            <a:r>
              <a:rPr lang="en-GB" dirty="0" smtClean="0"/>
              <a:t>BMBF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3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550</Words>
  <Application>Microsoft Macintosh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Matei</dc:creator>
  <cp:lastModifiedBy>Noel Keenlyside</cp:lastModifiedBy>
  <cp:revision>68</cp:revision>
  <dcterms:created xsi:type="dcterms:W3CDTF">2017-01-17T11:51:39Z</dcterms:created>
  <dcterms:modified xsi:type="dcterms:W3CDTF">2017-01-20T09:28:21Z</dcterms:modified>
</cp:coreProperties>
</file>